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68" r:id="rId1"/>
  </p:sldMasterIdLst>
  <p:notesMasterIdLst>
    <p:notesMasterId r:id="rId163"/>
  </p:notesMasterIdLst>
  <p:sldIdLst>
    <p:sldId id="256" r:id="rId2"/>
    <p:sldId id="257" r:id="rId3"/>
    <p:sldId id="258" r:id="rId4"/>
    <p:sldId id="259" r:id="rId5"/>
    <p:sldId id="260" r:id="rId6"/>
    <p:sldId id="261" r:id="rId7"/>
    <p:sldId id="262" r:id="rId8"/>
    <p:sldId id="263" r:id="rId9"/>
    <p:sldId id="264" r:id="rId10"/>
    <p:sldId id="266" r:id="rId11"/>
    <p:sldId id="274" r:id="rId12"/>
    <p:sldId id="275" r:id="rId13"/>
    <p:sldId id="276" r:id="rId14"/>
    <p:sldId id="277" r:id="rId15"/>
    <p:sldId id="278" r:id="rId16"/>
    <p:sldId id="279" r:id="rId17"/>
    <p:sldId id="280" r:id="rId18"/>
    <p:sldId id="281" r:id="rId19"/>
    <p:sldId id="282" r:id="rId20"/>
    <p:sldId id="283" r:id="rId21"/>
    <p:sldId id="452" r:id="rId22"/>
    <p:sldId id="453" r:id="rId23"/>
    <p:sldId id="454" r:id="rId24"/>
    <p:sldId id="455" r:id="rId25"/>
    <p:sldId id="456" r:id="rId26"/>
    <p:sldId id="284" r:id="rId27"/>
    <p:sldId id="285" r:id="rId28"/>
    <p:sldId id="449" r:id="rId29"/>
    <p:sldId id="286" r:id="rId30"/>
    <p:sldId id="450" r:id="rId31"/>
    <p:sldId id="451" r:id="rId32"/>
    <p:sldId id="457" r:id="rId33"/>
    <p:sldId id="458" r:id="rId34"/>
    <p:sldId id="459" r:id="rId35"/>
    <p:sldId id="460" r:id="rId36"/>
    <p:sldId id="461" r:id="rId37"/>
    <p:sldId id="462" r:id="rId38"/>
    <p:sldId id="463" r:id="rId39"/>
    <p:sldId id="464" r:id="rId40"/>
    <p:sldId id="465" r:id="rId41"/>
    <p:sldId id="466" r:id="rId42"/>
    <p:sldId id="467" r:id="rId43"/>
    <p:sldId id="468" r:id="rId44"/>
    <p:sldId id="469" r:id="rId45"/>
    <p:sldId id="472" r:id="rId46"/>
    <p:sldId id="473" r:id="rId47"/>
    <p:sldId id="471" r:id="rId48"/>
    <p:sldId id="474" r:id="rId49"/>
    <p:sldId id="475" r:id="rId50"/>
    <p:sldId id="476" r:id="rId51"/>
    <p:sldId id="487" r:id="rId52"/>
    <p:sldId id="488" r:id="rId53"/>
    <p:sldId id="489" r:id="rId54"/>
    <p:sldId id="477" r:id="rId55"/>
    <p:sldId id="478" r:id="rId56"/>
    <p:sldId id="479" r:id="rId57"/>
    <p:sldId id="480" r:id="rId58"/>
    <p:sldId id="481" r:id="rId59"/>
    <p:sldId id="482" r:id="rId60"/>
    <p:sldId id="483" r:id="rId61"/>
    <p:sldId id="484" r:id="rId62"/>
    <p:sldId id="485" r:id="rId63"/>
    <p:sldId id="486" r:id="rId64"/>
    <p:sldId id="490" r:id="rId65"/>
    <p:sldId id="491" r:id="rId66"/>
    <p:sldId id="492" r:id="rId67"/>
    <p:sldId id="493" r:id="rId68"/>
    <p:sldId id="494" r:id="rId69"/>
    <p:sldId id="495" r:id="rId70"/>
    <p:sldId id="496" r:id="rId71"/>
    <p:sldId id="497" r:id="rId72"/>
    <p:sldId id="498" r:id="rId73"/>
    <p:sldId id="499" r:id="rId74"/>
    <p:sldId id="565" r:id="rId75"/>
    <p:sldId id="500" r:id="rId76"/>
    <p:sldId id="265" r:id="rId77"/>
    <p:sldId id="267" r:id="rId78"/>
    <p:sldId id="268" r:id="rId79"/>
    <p:sldId id="269" r:id="rId80"/>
    <p:sldId id="272" r:id="rId81"/>
    <p:sldId id="270" r:id="rId82"/>
    <p:sldId id="271" r:id="rId83"/>
    <p:sldId id="273" r:id="rId84"/>
    <p:sldId id="501" r:id="rId85"/>
    <p:sldId id="502" r:id="rId86"/>
    <p:sldId id="503" r:id="rId87"/>
    <p:sldId id="504" r:id="rId88"/>
    <p:sldId id="505" r:id="rId89"/>
    <p:sldId id="506" r:id="rId90"/>
    <p:sldId id="507" r:id="rId91"/>
    <p:sldId id="509" r:id="rId92"/>
    <p:sldId id="508" r:id="rId93"/>
    <p:sldId id="510" r:id="rId94"/>
    <p:sldId id="511" r:id="rId95"/>
    <p:sldId id="512" r:id="rId96"/>
    <p:sldId id="513" r:id="rId97"/>
    <p:sldId id="514" r:id="rId98"/>
    <p:sldId id="515" r:id="rId99"/>
    <p:sldId id="516" r:id="rId100"/>
    <p:sldId id="518" r:id="rId101"/>
    <p:sldId id="519" r:id="rId102"/>
    <p:sldId id="554" r:id="rId103"/>
    <p:sldId id="555" r:id="rId104"/>
    <p:sldId id="556" r:id="rId105"/>
    <p:sldId id="517" r:id="rId106"/>
    <p:sldId id="520" r:id="rId107"/>
    <p:sldId id="521" r:id="rId108"/>
    <p:sldId id="522" r:id="rId109"/>
    <p:sldId id="523" r:id="rId110"/>
    <p:sldId id="524" r:id="rId111"/>
    <p:sldId id="525" r:id="rId112"/>
    <p:sldId id="526" r:id="rId113"/>
    <p:sldId id="527" r:id="rId114"/>
    <p:sldId id="528" r:id="rId115"/>
    <p:sldId id="529" r:id="rId116"/>
    <p:sldId id="530" r:id="rId117"/>
    <p:sldId id="531" r:id="rId118"/>
    <p:sldId id="536" r:id="rId119"/>
    <p:sldId id="539" r:id="rId120"/>
    <p:sldId id="540" r:id="rId121"/>
    <p:sldId id="541" r:id="rId122"/>
    <p:sldId id="542" r:id="rId123"/>
    <p:sldId id="543" r:id="rId124"/>
    <p:sldId id="544" r:id="rId125"/>
    <p:sldId id="545" r:id="rId126"/>
    <p:sldId id="546" r:id="rId127"/>
    <p:sldId id="547" r:id="rId128"/>
    <p:sldId id="548" r:id="rId129"/>
    <p:sldId id="549" r:id="rId130"/>
    <p:sldId id="532" r:id="rId131"/>
    <p:sldId id="537" r:id="rId132"/>
    <p:sldId id="533" r:id="rId133"/>
    <p:sldId id="534" r:id="rId134"/>
    <p:sldId id="538" r:id="rId135"/>
    <p:sldId id="535" r:id="rId136"/>
    <p:sldId id="550" r:id="rId137"/>
    <p:sldId id="551" r:id="rId138"/>
    <p:sldId id="552" r:id="rId139"/>
    <p:sldId id="553" r:id="rId140"/>
    <p:sldId id="563" r:id="rId141"/>
    <p:sldId id="578" r:id="rId142"/>
    <p:sldId id="581" r:id="rId143"/>
    <p:sldId id="579" r:id="rId144"/>
    <p:sldId id="567" r:id="rId145"/>
    <p:sldId id="568" r:id="rId146"/>
    <p:sldId id="564" r:id="rId147"/>
    <p:sldId id="566" r:id="rId148"/>
    <p:sldId id="569" r:id="rId149"/>
    <p:sldId id="570" r:id="rId150"/>
    <p:sldId id="571" r:id="rId151"/>
    <p:sldId id="572" r:id="rId152"/>
    <p:sldId id="573" r:id="rId153"/>
    <p:sldId id="574" r:id="rId154"/>
    <p:sldId id="575" r:id="rId155"/>
    <p:sldId id="576" r:id="rId156"/>
    <p:sldId id="557" r:id="rId157"/>
    <p:sldId id="558" r:id="rId158"/>
    <p:sldId id="559" r:id="rId159"/>
    <p:sldId id="560" r:id="rId160"/>
    <p:sldId id="562" r:id="rId161"/>
    <p:sldId id="561" r:id="rId1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C, Surendra" initials="KS" lastIdx="1" clrIdx="0">
    <p:extLst>
      <p:ext uri="{19B8F6BF-5375-455C-9EA6-DF929625EA0E}">
        <p15:presenceInfo xmlns:p15="http://schemas.microsoft.com/office/powerpoint/2012/main" userId="KC, Surend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90"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85FC7E-F22F-493C-AF83-834534509716}" type="datetimeFigureOut">
              <a:rPr lang="en-US" smtClean="0"/>
              <a:t>6/15/2020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513E4D-6F2E-435D-9C01-DB3C9FF409F5}" type="slidenum">
              <a:rPr lang="en-US" smtClean="0"/>
              <a:t>‹#›</a:t>
            </a:fld>
            <a:endParaRPr lang="en-US"/>
          </a:p>
        </p:txBody>
      </p:sp>
    </p:spTree>
    <p:extLst>
      <p:ext uri="{BB962C8B-B14F-4D97-AF65-F5344CB8AC3E}">
        <p14:creationId xmlns:p14="http://schemas.microsoft.com/office/powerpoint/2010/main" val="3665541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smtClean="0"/>
              <a:t>6/15/2020</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smtClean="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3933620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5BB1C6-BF8F-4481-8AB2-603A1C8A906A}" type="datetimeFigureOut">
              <a:rPr lang="en-US" smtClean="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8737457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5BB1C6-BF8F-4481-8AB2-603A1C8A906A}" type="datetimeFigureOut">
              <a:rPr lang="en-US" smtClean="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274227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5BB1C6-BF8F-4481-8AB2-603A1C8A906A}" type="datetimeFigureOut">
              <a:rPr lang="en-US" smtClean="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8386165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5BB1C6-BF8F-4481-8AB2-603A1C8A906A}" type="datetimeFigureOut">
              <a:rPr lang="en-US" smtClean="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8826628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35BB1C6-BF8F-4481-8AB2-603A1C8A906A}" type="datetimeFigureOut">
              <a:rPr lang="en-US" smtClean="0"/>
              <a:t>6/15/2020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8120017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35BB1C6-BF8F-4481-8AB2-603A1C8A906A}" type="datetimeFigureOut">
              <a:rPr lang="en-US" smtClean="0"/>
              <a:t>6/15/2020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8887224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6/15/2020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5729392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6/15/2020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557332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66175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6/15/2020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3770574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smtClean="0"/>
              <a:t>6/15/2020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7781701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5BB1C6-BF8F-4481-8AB2-603A1C8A906A}" type="datetimeFigureOut">
              <a:rPr lang="en-US" smtClean="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272881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BB1C6-BF8F-4481-8AB2-603A1C8A906A}" type="datetimeFigureOut">
              <a:rPr lang="en-US" smtClean="0"/>
              <a:t>6/15/2020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0428154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smtClean="0"/>
              <a:t>6/15/2020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03034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smtClean="0"/>
              <a:t>6/15/2020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32807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5BB1C6-BF8F-4481-8AB2-603A1C8A906A}" type="datetimeFigureOut">
              <a:rPr lang="en-US" smtClean="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161971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smtClean="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2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smtClean="0"/>
              <a:t>6/15/2020</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55688584"/>
      </p:ext>
    </p:extLst>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 id="2147484080" r:id="rId12"/>
    <p:sldLayoutId id="2147484081" r:id="rId13"/>
    <p:sldLayoutId id="2147484082" r:id="rId14"/>
    <p:sldLayoutId id="2147484083" r:id="rId15"/>
    <p:sldLayoutId id="2147484084" r:id="rId16"/>
    <p:sldLayoutId id="2147484085" r:id="rId17"/>
    <p:sldLayoutId id="2147484086" r:id="rId18"/>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www.guru99.com/images/1/100518_0535_RelationalA5.png" TargetMode="Externa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hyperlink" Target="https://www.guru99.com/images/1/100518_0535_RelationalA7.png"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9.jpe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jpeg"/></Relationships>
</file>

<file path=ppt/slides/_rels/slide6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64.gi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65.gi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35" name="Picture 134">
            <a:extLst>
              <a:ext uri="{FF2B5EF4-FFF2-40B4-BE49-F238E27FC236}">
                <a16:creationId xmlns:a16="http://schemas.microsoft.com/office/drawing/2014/main" id="{F793411C-A1D8-450D-9561-24C75D6D73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37" name="Rectangle 136">
            <a:extLst>
              <a:ext uri="{FF2B5EF4-FFF2-40B4-BE49-F238E27FC236}">
                <a16:creationId xmlns:a16="http://schemas.microsoft.com/office/drawing/2014/main" id="{CD4E68FE-D0E7-4AC4-9D37-BC9A10E71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4632997" cy="6858000"/>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5">
            <a:extLst>
              <a:ext uri="{FF2B5EF4-FFF2-40B4-BE49-F238E27FC236}">
                <a16:creationId xmlns:a16="http://schemas.microsoft.com/office/drawing/2014/main" id="{9F958711-6F0F-4DAF-B6D7-38676273C0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6" y="0"/>
            <a:ext cx="4293205" cy="6576643"/>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a:extLst>
              <a:ext uri="{FF2B5EF4-FFF2-40B4-BE49-F238E27FC236}">
                <a16:creationId xmlns:a16="http://schemas.microsoft.com/office/drawing/2014/main" id="{26102D0C-2C87-4B41-8EE5-761DCA4B7190}"/>
              </a:ext>
            </a:extLst>
          </p:cNvPr>
          <p:cNvSpPr>
            <a:spLocks noGrp="1"/>
          </p:cNvSpPr>
          <p:nvPr>
            <p:ph type="ctrTitle"/>
          </p:nvPr>
        </p:nvSpPr>
        <p:spPr>
          <a:xfrm>
            <a:off x="446663" y="1304458"/>
            <a:ext cx="3326650" cy="2901781"/>
          </a:xfrm>
        </p:spPr>
        <p:txBody>
          <a:bodyPr>
            <a:normAutofit/>
          </a:bodyPr>
          <a:lstStyle/>
          <a:p>
            <a:r>
              <a:rPr lang="en-US" sz="6100"/>
              <a:t>Database</a:t>
            </a:r>
          </a:p>
        </p:txBody>
      </p:sp>
      <p:sp>
        <p:nvSpPr>
          <p:cNvPr id="3" name="Subtitle 2">
            <a:extLst>
              <a:ext uri="{FF2B5EF4-FFF2-40B4-BE49-F238E27FC236}">
                <a16:creationId xmlns:a16="http://schemas.microsoft.com/office/drawing/2014/main" id="{9E26351A-79E0-40F0-BA0D-837D073CA8AF}"/>
              </a:ext>
            </a:extLst>
          </p:cNvPr>
          <p:cNvSpPr>
            <a:spLocks noGrp="1"/>
          </p:cNvSpPr>
          <p:nvPr>
            <p:ph type="subTitle" idx="1"/>
          </p:nvPr>
        </p:nvSpPr>
        <p:spPr>
          <a:xfrm>
            <a:off x="446663" y="4206239"/>
            <a:ext cx="3326649" cy="1066971"/>
          </a:xfrm>
        </p:spPr>
        <p:txBody>
          <a:bodyPr>
            <a:normAutofit/>
          </a:bodyPr>
          <a:lstStyle/>
          <a:p>
            <a:endParaRPr lang="en-US"/>
          </a:p>
        </p:txBody>
      </p:sp>
      <p:sp>
        <p:nvSpPr>
          <p:cNvPr id="141" name="Rectangle 140">
            <a:extLst>
              <a:ext uri="{FF2B5EF4-FFF2-40B4-BE49-F238E27FC236}">
                <a16:creationId xmlns:a16="http://schemas.microsoft.com/office/drawing/2014/main" id="{2D43839F-D746-4BD2-AF83-A2D59C171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6" y="0"/>
            <a:ext cx="4248871"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43" name="Rectangle 142">
            <a:extLst>
              <a:ext uri="{FF2B5EF4-FFF2-40B4-BE49-F238E27FC236}">
                <a16:creationId xmlns:a16="http://schemas.microsoft.com/office/drawing/2014/main" id="{A022DB94-BA9F-403F-85B2-FD0A22CAD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37" y="5762147"/>
            <a:ext cx="4250216"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45" name="Rectangle 144">
            <a:extLst>
              <a:ext uri="{FF2B5EF4-FFF2-40B4-BE49-F238E27FC236}">
                <a16:creationId xmlns:a16="http://schemas.microsoft.com/office/drawing/2014/main" id="{1F0A5978-229F-41F1-B213-A2B43E442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1883" y="450792"/>
            <a:ext cx="6636823" cy="5950008"/>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esigning Database Solutions for SQL Server 2016">
            <a:extLst>
              <a:ext uri="{FF2B5EF4-FFF2-40B4-BE49-F238E27FC236}">
                <a16:creationId xmlns:a16="http://schemas.microsoft.com/office/drawing/2014/main" id="{9EB64E78-1A55-463F-9710-277A2573DB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412" r="12236" b="-1"/>
          <a:stretch/>
        </p:blipFill>
        <p:spPr bwMode="auto">
          <a:xfrm>
            <a:off x="5321367" y="684680"/>
            <a:ext cx="6174771" cy="5482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122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FA275-6166-4FF2-BFD3-61BB50A5F26E}"/>
              </a:ext>
            </a:extLst>
          </p:cNvPr>
          <p:cNvSpPr>
            <a:spLocks noGrp="1"/>
          </p:cNvSpPr>
          <p:nvPr>
            <p:ph type="title"/>
          </p:nvPr>
        </p:nvSpPr>
        <p:spPr>
          <a:xfrm>
            <a:off x="0" y="0"/>
            <a:ext cx="10396882" cy="1151965"/>
          </a:xfrm>
        </p:spPr>
        <p:txBody>
          <a:bodyPr/>
          <a:lstStyle/>
          <a:p>
            <a:r>
              <a:rPr lang="en-US" dirty="0"/>
              <a:t>Database-disadvantages</a:t>
            </a:r>
          </a:p>
        </p:txBody>
      </p:sp>
      <p:sp>
        <p:nvSpPr>
          <p:cNvPr id="3" name="Content Placeholder 2">
            <a:extLst>
              <a:ext uri="{FF2B5EF4-FFF2-40B4-BE49-F238E27FC236}">
                <a16:creationId xmlns:a16="http://schemas.microsoft.com/office/drawing/2014/main" id="{8FE8E921-5F10-4DDB-B366-0490BA85160C}"/>
              </a:ext>
            </a:extLst>
          </p:cNvPr>
          <p:cNvSpPr>
            <a:spLocks noGrp="1"/>
          </p:cNvSpPr>
          <p:nvPr>
            <p:ph sz="quarter" idx="13"/>
          </p:nvPr>
        </p:nvSpPr>
        <p:spPr>
          <a:xfrm>
            <a:off x="0" y="1497496"/>
            <a:ext cx="11582400" cy="3877089"/>
          </a:xfrm>
        </p:spPr>
        <p:txBody>
          <a:bodyPr>
            <a:normAutofit fontScale="77500" lnSpcReduction="20000"/>
          </a:bodyPr>
          <a:lstStyle/>
          <a:p>
            <a:r>
              <a:rPr lang="en-US" dirty="0">
                <a:latin typeface="Times New Roman" panose="02020603050405020304" pitchFamily="18" charset="0"/>
                <a:cs typeface="Times New Roman" panose="02020603050405020304" pitchFamily="18" charset="0"/>
              </a:rPr>
              <a:t>SIZE: It occupies large disk space and large memory to run efficiently.</a:t>
            </a:r>
          </a:p>
          <a:p>
            <a:r>
              <a:rPr lang="en-US" dirty="0">
                <a:latin typeface="Times New Roman" panose="02020603050405020304" pitchFamily="18" charset="0"/>
                <a:cs typeface="Times New Roman" panose="02020603050405020304" pitchFamily="18" charset="0"/>
              </a:rPr>
              <a:t>COST: Database systems require sophisticated hardware and software and highly skilled personnel. The cost of maintaining the hardware, software, and personnel required to operate and manage a database system can be substantial. Training, licensing, and regulation compliance costs are often overlooked when database systems are implemented.</a:t>
            </a:r>
          </a:p>
          <a:p>
            <a:r>
              <a:rPr lang="en-US" dirty="0">
                <a:latin typeface="Times New Roman" panose="02020603050405020304" pitchFamily="18" charset="0"/>
                <a:cs typeface="Times New Roman" panose="02020603050405020304" pitchFamily="18" charset="0"/>
              </a:rPr>
              <a:t>COMPLEXITY: Database systems interface with many different technologies and have a significant impact on a company’s resources and culture.</a:t>
            </a:r>
          </a:p>
          <a:p>
            <a:r>
              <a:rPr lang="en-US" dirty="0">
                <a:latin typeface="Times New Roman" panose="02020603050405020304" pitchFamily="18" charset="0"/>
                <a:cs typeface="Times New Roman" panose="02020603050405020304" pitchFamily="18" charset="0"/>
              </a:rPr>
              <a:t>FREQUENT UPDATE: DBMS vendors frequently upgrade their products by adding new functionality. Such new features often come bundled in new upgrade versions of the software.</a:t>
            </a:r>
          </a:p>
          <a:p>
            <a:r>
              <a:rPr lang="en-US" dirty="0">
                <a:latin typeface="Times New Roman" panose="02020603050405020304" pitchFamily="18" charset="0"/>
                <a:cs typeface="Times New Roman" panose="02020603050405020304" pitchFamily="18" charset="0"/>
              </a:rPr>
              <a:t>Some of these versions require hardware upgrades. Not only do the upgrades themselves cost money, but it also costs money to train database users and administrators to properly use and manage the new features.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56446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45750-02E0-4773-8EAE-F0437E9D7DA2}"/>
              </a:ext>
            </a:extLst>
          </p:cNvPr>
          <p:cNvSpPr>
            <a:spLocks noGrp="1"/>
          </p:cNvSpPr>
          <p:nvPr>
            <p:ph type="title"/>
          </p:nvPr>
        </p:nvSpPr>
        <p:spPr/>
        <p:txBody>
          <a:bodyPr>
            <a:normAutofit fontScale="90000"/>
          </a:bodyPr>
          <a:lstStyle/>
          <a:p>
            <a:r>
              <a:rPr lang="en-US" b="1" dirty="0"/>
              <a:t>Join Operations</a:t>
            </a:r>
            <a:br>
              <a:rPr lang="en-US" b="1" dirty="0"/>
            </a:br>
            <a:endParaRPr lang="en-US" dirty="0"/>
          </a:p>
        </p:txBody>
      </p:sp>
      <p:sp>
        <p:nvSpPr>
          <p:cNvPr id="3" name="Content Placeholder 2">
            <a:extLst>
              <a:ext uri="{FF2B5EF4-FFF2-40B4-BE49-F238E27FC236}">
                <a16:creationId xmlns:a16="http://schemas.microsoft.com/office/drawing/2014/main" id="{84DF6C61-0D20-40D1-B7ED-149F7209ED16}"/>
              </a:ext>
            </a:extLst>
          </p:cNvPr>
          <p:cNvSpPr>
            <a:spLocks noGrp="1"/>
          </p:cNvSpPr>
          <p:nvPr>
            <p:ph sz="quarter" idx="13"/>
          </p:nvPr>
        </p:nvSpPr>
        <p:spPr>
          <a:xfrm>
            <a:off x="154746" y="1266092"/>
            <a:ext cx="11465168" cy="4108493"/>
          </a:xfrm>
        </p:spPr>
        <p:txBody>
          <a:bodyPr>
            <a:normAutofit/>
          </a:bodyPr>
          <a:lstStyle/>
          <a:p>
            <a:r>
              <a:rPr lang="en-US" dirty="0">
                <a:latin typeface="Times New Roman" panose="02020603050405020304" pitchFamily="18" charset="0"/>
                <a:cs typeface="Times New Roman" panose="02020603050405020304" pitchFamily="18" charset="0"/>
              </a:rPr>
              <a:t>Inner Joins:</a:t>
            </a:r>
          </a:p>
          <a:p>
            <a:pPr lvl="1"/>
            <a:r>
              <a:rPr lang="en-US" dirty="0">
                <a:latin typeface="Times New Roman" panose="02020603050405020304" pitchFamily="18" charset="0"/>
                <a:cs typeface="Times New Roman" panose="02020603050405020304" pitchFamily="18" charset="0"/>
              </a:rPr>
              <a:t>Theta join</a:t>
            </a:r>
          </a:p>
          <a:p>
            <a:pPr lvl="1"/>
            <a:r>
              <a:rPr lang="en-US" dirty="0">
                <a:latin typeface="Times New Roman" panose="02020603050405020304" pitchFamily="18" charset="0"/>
                <a:cs typeface="Times New Roman" panose="02020603050405020304" pitchFamily="18" charset="0"/>
              </a:rPr>
              <a:t>EQUI join</a:t>
            </a:r>
          </a:p>
          <a:p>
            <a:pPr lvl="1"/>
            <a:r>
              <a:rPr lang="en-US" dirty="0">
                <a:latin typeface="Times New Roman" panose="02020603050405020304" pitchFamily="18" charset="0"/>
                <a:cs typeface="Times New Roman" panose="02020603050405020304" pitchFamily="18" charset="0"/>
              </a:rPr>
              <a:t>Natural join</a:t>
            </a:r>
          </a:p>
          <a:p>
            <a:r>
              <a:rPr lang="en-US" dirty="0">
                <a:latin typeface="Times New Roman" panose="02020603050405020304" pitchFamily="18" charset="0"/>
                <a:cs typeface="Times New Roman" panose="02020603050405020304" pitchFamily="18" charset="0"/>
              </a:rPr>
              <a:t>Outer join:</a:t>
            </a:r>
          </a:p>
          <a:p>
            <a:pPr lvl="1"/>
            <a:r>
              <a:rPr lang="en-US" dirty="0">
                <a:latin typeface="Times New Roman" panose="02020603050405020304" pitchFamily="18" charset="0"/>
                <a:cs typeface="Times New Roman" panose="02020603050405020304" pitchFamily="18" charset="0"/>
              </a:rPr>
              <a:t>Left Outer Join</a:t>
            </a:r>
          </a:p>
          <a:p>
            <a:pPr lvl="1"/>
            <a:r>
              <a:rPr lang="en-US" dirty="0">
                <a:latin typeface="Times New Roman" panose="02020603050405020304" pitchFamily="18" charset="0"/>
                <a:cs typeface="Times New Roman" panose="02020603050405020304" pitchFamily="18" charset="0"/>
              </a:rPr>
              <a:t>Right Outer Join</a:t>
            </a:r>
          </a:p>
          <a:p>
            <a:pPr lvl="1"/>
            <a:r>
              <a:rPr lang="en-US" dirty="0">
                <a:latin typeface="Times New Roman" panose="02020603050405020304" pitchFamily="18" charset="0"/>
                <a:cs typeface="Times New Roman" panose="02020603050405020304" pitchFamily="18" charset="0"/>
              </a:rPr>
              <a:t>Full Outer Join</a:t>
            </a:r>
          </a:p>
          <a:p>
            <a:endParaRPr lang="en-US"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C4EF698E-0F36-4FC3-AAA5-CD735F3C0D72}"/>
              </a:ext>
            </a:extLst>
          </p:cNvPr>
          <p:cNvGraphicFramePr>
            <a:graphicFrameLocks noGrp="1"/>
          </p:cNvGraphicFramePr>
          <p:nvPr>
            <p:extLst>
              <p:ext uri="{D42A27DB-BD31-4B8C-83A1-F6EECF244321}">
                <p14:modId xmlns:p14="http://schemas.microsoft.com/office/powerpoint/2010/main" val="3851974808"/>
              </p:ext>
            </p:extLst>
          </p:nvPr>
        </p:nvGraphicFramePr>
        <p:xfrm>
          <a:off x="5458374" y="211015"/>
          <a:ext cx="5317480" cy="2181664"/>
        </p:xfrm>
        <a:graphic>
          <a:graphicData uri="http://schemas.openxmlformats.org/drawingml/2006/table">
            <a:tbl>
              <a:tblPr/>
              <a:tblGrid>
                <a:gridCol w="1063496">
                  <a:extLst>
                    <a:ext uri="{9D8B030D-6E8A-4147-A177-3AD203B41FA5}">
                      <a16:colId xmlns:a16="http://schemas.microsoft.com/office/drawing/2014/main" val="3136571201"/>
                    </a:ext>
                  </a:extLst>
                </a:gridCol>
                <a:gridCol w="1063496">
                  <a:extLst>
                    <a:ext uri="{9D8B030D-6E8A-4147-A177-3AD203B41FA5}">
                      <a16:colId xmlns:a16="http://schemas.microsoft.com/office/drawing/2014/main" val="1956325226"/>
                    </a:ext>
                  </a:extLst>
                </a:gridCol>
                <a:gridCol w="1063496">
                  <a:extLst>
                    <a:ext uri="{9D8B030D-6E8A-4147-A177-3AD203B41FA5}">
                      <a16:colId xmlns:a16="http://schemas.microsoft.com/office/drawing/2014/main" val="110831351"/>
                    </a:ext>
                  </a:extLst>
                </a:gridCol>
                <a:gridCol w="1063496">
                  <a:extLst>
                    <a:ext uri="{9D8B030D-6E8A-4147-A177-3AD203B41FA5}">
                      <a16:colId xmlns:a16="http://schemas.microsoft.com/office/drawing/2014/main" val="566961294"/>
                    </a:ext>
                  </a:extLst>
                </a:gridCol>
                <a:gridCol w="1063496">
                  <a:extLst>
                    <a:ext uri="{9D8B030D-6E8A-4147-A177-3AD203B41FA5}">
                      <a16:colId xmlns:a16="http://schemas.microsoft.com/office/drawing/2014/main" val="3910571704"/>
                    </a:ext>
                  </a:extLst>
                </a:gridCol>
              </a:tblGrid>
              <a:tr h="545416">
                <a:tc gridSpan="2">
                  <a:txBody>
                    <a:bodyPr/>
                    <a:lstStyle/>
                    <a:p>
                      <a:pPr algn="l" fontAlgn="t"/>
                      <a:r>
                        <a:rPr lang="en-US" b="1">
                          <a:effectLst/>
                          <a:latin typeface="Times New Roman" panose="02020603050405020304" pitchFamily="18" charset="0"/>
                          <a:cs typeface="Times New Roman" panose="02020603050405020304" pitchFamily="18" charset="0"/>
                        </a:rPr>
                        <a:t>Table A</a:t>
                      </a:r>
                      <a:endParaRPr lang="en-US">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806B4D"/>
                      </a:solidFill>
                      <a:prstDash val="solid"/>
                      <a:round/>
                      <a:headEnd type="none" w="med" len="med"/>
                      <a:tailEnd type="none" w="med" len="med"/>
                    </a:lnL>
                    <a:lnR w="12700" cap="flat" cmpd="sng" algn="ctr">
                      <a:solidFill>
                        <a:srgbClr val="606B4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hMerge="1">
                  <a:txBody>
                    <a:bodyPr/>
                    <a:lstStyle/>
                    <a:p>
                      <a:endParaRPr lang="en-US"/>
                    </a:p>
                  </a:txBody>
                  <a:tcPr/>
                </a:tc>
                <a:tc>
                  <a:txBody>
                    <a:bodyPr/>
                    <a:lstStyle/>
                    <a:p>
                      <a:pPr algn="l" fontAlgn="t"/>
                      <a:endParaRPr lang="en-US">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606B4D"/>
                      </a:solidFill>
                      <a:prstDash val="solid"/>
                      <a:round/>
                      <a:headEnd type="none" w="med" len="med"/>
                      <a:tailEnd type="none" w="med" len="med"/>
                    </a:lnL>
                    <a:lnR w="12700" cap="flat" cmpd="sng" algn="ctr">
                      <a:solidFill>
                        <a:srgbClr val="40744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gridSpan="2">
                  <a:txBody>
                    <a:bodyPr/>
                    <a:lstStyle/>
                    <a:p>
                      <a:pPr algn="l" fontAlgn="t"/>
                      <a:r>
                        <a:rPr lang="en-US" b="1">
                          <a:effectLst/>
                          <a:latin typeface="Times New Roman" panose="02020603050405020304" pitchFamily="18" charset="0"/>
                          <a:cs typeface="Times New Roman" panose="02020603050405020304" pitchFamily="18" charset="0"/>
                        </a:rPr>
                        <a:t>Table B</a:t>
                      </a:r>
                      <a:endParaRPr lang="en-US">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40744D"/>
                      </a:solidFill>
                      <a:prstDash val="solid"/>
                      <a:round/>
                      <a:headEnd type="none" w="med" len="med"/>
                      <a:tailEnd type="none" w="med" len="med"/>
                    </a:lnL>
                    <a:lnR w="12700" cap="flat" cmpd="sng" algn="ctr">
                      <a:solidFill>
                        <a:srgbClr val="40694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hMerge="1">
                  <a:txBody>
                    <a:bodyPr/>
                    <a:lstStyle/>
                    <a:p>
                      <a:endParaRPr lang="en-US"/>
                    </a:p>
                  </a:txBody>
                  <a:tcPr/>
                </a:tc>
                <a:extLst>
                  <a:ext uri="{0D108BD9-81ED-4DB2-BD59-A6C34878D82A}">
                    <a16:rowId xmlns:a16="http://schemas.microsoft.com/office/drawing/2014/main" val="3035242915"/>
                  </a:ext>
                </a:extLst>
              </a:tr>
              <a:tr h="545416">
                <a:tc>
                  <a:txBody>
                    <a:bodyPr/>
                    <a:lstStyle/>
                    <a:p>
                      <a:pPr algn="l" fontAlgn="t"/>
                      <a:r>
                        <a:rPr lang="en-US" b="1">
                          <a:effectLst/>
                          <a:latin typeface="Times New Roman" panose="02020603050405020304" pitchFamily="18" charset="0"/>
                          <a:cs typeface="Times New Roman" panose="02020603050405020304" pitchFamily="18" charset="0"/>
                        </a:rPr>
                        <a:t>column 1</a:t>
                      </a:r>
                      <a:endParaRPr lang="en-US">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80714D"/>
                      </a:solidFill>
                      <a:prstDash val="solid"/>
                      <a:round/>
                      <a:headEnd type="none" w="med" len="med"/>
                      <a:tailEnd type="none" w="med" len="med"/>
                    </a:lnL>
                    <a:lnR w="12700" cap="flat" cmpd="sng" algn="ctr">
                      <a:solidFill>
                        <a:srgbClr val="80714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b="1">
                          <a:effectLst/>
                          <a:latin typeface="Times New Roman" panose="02020603050405020304" pitchFamily="18" charset="0"/>
                          <a:cs typeface="Times New Roman" panose="02020603050405020304" pitchFamily="18" charset="0"/>
                        </a:rPr>
                        <a:t>column 2</a:t>
                      </a:r>
                      <a:endParaRPr lang="en-US">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80714D"/>
                      </a:solidFill>
                      <a:prstDash val="solid"/>
                      <a:round/>
                      <a:headEnd type="none" w="med" len="med"/>
                      <a:tailEnd type="none" w="med" len="med"/>
                    </a:lnL>
                    <a:lnR w="12700" cap="flat" cmpd="sng" algn="ctr">
                      <a:solidFill>
                        <a:srgbClr val="80714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endParaRPr lang="en-US">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80714D"/>
                      </a:solidFill>
                      <a:prstDash val="solid"/>
                      <a:round/>
                      <a:headEnd type="none" w="med" len="med"/>
                      <a:tailEnd type="none" w="med" len="med"/>
                    </a:lnL>
                    <a:lnR w="12700" cap="flat" cmpd="sng" algn="ctr">
                      <a:solidFill>
                        <a:srgbClr val="E0724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b="1">
                          <a:effectLst/>
                          <a:latin typeface="Times New Roman" panose="02020603050405020304" pitchFamily="18" charset="0"/>
                          <a:cs typeface="Times New Roman" panose="02020603050405020304" pitchFamily="18" charset="0"/>
                        </a:rPr>
                        <a:t>column 1</a:t>
                      </a:r>
                      <a:endParaRPr lang="en-US">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E0724D"/>
                      </a:solidFill>
                      <a:prstDash val="solid"/>
                      <a:round/>
                      <a:headEnd type="none" w="med" len="med"/>
                      <a:tailEnd type="none" w="med" len="med"/>
                    </a:lnL>
                    <a:lnR w="12700" cap="flat" cmpd="sng" algn="ctr">
                      <a:solidFill>
                        <a:srgbClr val="A0174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b="1">
                          <a:effectLst/>
                          <a:latin typeface="Times New Roman" panose="02020603050405020304" pitchFamily="18" charset="0"/>
                          <a:cs typeface="Times New Roman" panose="02020603050405020304" pitchFamily="18" charset="0"/>
                        </a:rPr>
                        <a:t>column 2</a:t>
                      </a:r>
                      <a:endParaRPr lang="en-US">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A0174D"/>
                      </a:solidFill>
                      <a:prstDash val="solid"/>
                      <a:round/>
                      <a:headEnd type="none" w="med" len="med"/>
                      <a:tailEnd type="none" w="med" len="med"/>
                    </a:lnL>
                    <a:lnR w="12700" cap="flat" cmpd="sng" algn="ctr">
                      <a:solidFill>
                        <a:srgbClr val="A0144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35062797"/>
                  </a:ext>
                </a:extLst>
              </a:tr>
              <a:tr h="545416">
                <a:tc>
                  <a:txBody>
                    <a:bodyPr/>
                    <a:lstStyle/>
                    <a:p>
                      <a:pPr algn="l" fontAlgn="t"/>
                      <a:r>
                        <a:rPr lang="en-US">
                          <a:effectLst/>
                          <a:latin typeface="Times New Roman" panose="02020603050405020304" pitchFamily="18" charset="0"/>
                          <a:cs typeface="Times New Roman" panose="02020603050405020304" pitchFamily="18" charset="0"/>
                        </a:rPr>
                        <a:t>1</a:t>
                      </a:r>
                    </a:p>
                  </a:txBody>
                  <a:tcPr marL="76200" marR="76200" marT="76200" marB="76200">
                    <a:lnL w="12700" cap="flat" cmpd="sng" algn="ctr">
                      <a:solidFill>
                        <a:srgbClr val="A0144D"/>
                      </a:solidFill>
                      <a:prstDash val="solid"/>
                      <a:round/>
                      <a:headEnd type="none" w="med" len="med"/>
                      <a:tailEnd type="none" w="med" len="med"/>
                    </a:lnL>
                    <a:lnR w="12700" cap="flat" cmpd="sng" algn="ctr">
                      <a:solidFill>
                        <a:srgbClr val="004E4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effectLst/>
                          <a:latin typeface="Times New Roman" panose="02020603050405020304" pitchFamily="18" charset="0"/>
                          <a:cs typeface="Times New Roman" panose="02020603050405020304" pitchFamily="18" charset="0"/>
                        </a:rPr>
                        <a:t>1</a:t>
                      </a:r>
                    </a:p>
                  </a:txBody>
                  <a:tcPr marL="76200" marR="76200" marT="76200" marB="76200">
                    <a:lnL w="12700" cap="flat" cmpd="sng" algn="ctr">
                      <a:solidFill>
                        <a:srgbClr val="004E4D"/>
                      </a:solidFill>
                      <a:prstDash val="solid"/>
                      <a:round/>
                      <a:headEnd type="none" w="med" len="med"/>
                      <a:tailEnd type="none" w="med" len="med"/>
                    </a:lnL>
                    <a:lnR w="12700" cap="flat" cmpd="sng" algn="ctr">
                      <a:solidFill>
                        <a:srgbClr val="A04B4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endParaRPr lang="en-US">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A04B4D"/>
                      </a:solidFill>
                      <a:prstDash val="solid"/>
                      <a:round/>
                      <a:headEnd type="none" w="med" len="med"/>
                      <a:tailEnd type="none" w="med" len="med"/>
                    </a:lnL>
                    <a:lnR w="12700" cap="flat" cmpd="sng" algn="ctr">
                      <a:solidFill>
                        <a:srgbClr val="00714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effectLst/>
                          <a:latin typeface="Times New Roman" panose="02020603050405020304" pitchFamily="18" charset="0"/>
                          <a:cs typeface="Times New Roman" panose="02020603050405020304" pitchFamily="18" charset="0"/>
                        </a:rPr>
                        <a:t>1</a:t>
                      </a:r>
                    </a:p>
                  </a:txBody>
                  <a:tcPr marL="76200" marR="76200" marT="76200" marB="76200">
                    <a:lnL w="12700" cap="flat" cmpd="sng" algn="ctr">
                      <a:solidFill>
                        <a:srgbClr val="00714D"/>
                      </a:solidFill>
                      <a:prstDash val="solid"/>
                      <a:round/>
                      <a:headEnd type="none" w="med" len="med"/>
                      <a:tailEnd type="none" w="med" len="med"/>
                    </a:lnL>
                    <a:lnR w="12700" cap="flat" cmpd="sng" algn="ctr">
                      <a:solidFill>
                        <a:srgbClr val="206D4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effectLst/>
                          <a:latin typeface="Times New Roman" panose="02020603050405020304" pitchFamily="18" charset="0"/>
                          <a:cs typeface="Times New Roman" panose="02020603050405020304" pitchFamily="18" charset="0"/>
                        </a:rPr>
                        <a:t>1</a:t>
                      </a:r>
                    </a:p>
                  </a:txBody>
                  <a:tcPr marL="76200" marR="76200" marT="76200" marB="76200">
                    <a:lnL w="12700" cap="flat" cmpd="sng" algn="ctr">
                      <a:solidFill>
                        <a:srgbClr val="206D4D"/>
                      </a:solidFill>
                      <a:prstDash val="solid"/>
                      <a:round/>
                      <a:headEnd type="none" w="med" len="med"/>
                      <a:tailEnd type="none" w="med" len="med"/>
                    </a:lnL>
                    <a:lnR w="12700" cap="flat" cmpd="sng" algn="ctr">
                      <a:solidFill>
                        <a:srgbClr val="E06C4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925572707"/>
                  </a:ext>
                </a:extLst>
              </a:tr>
              <a:tr h="545416">
                <a:tc>
                  <a:txBody>
                    <a:bodyPr/>
                    <a:lstStyle/>
                    <a:p>
                      <a:pPr algn="l" fontAlgn="t"/>
                      <a:r>
                        <a:rPr lang="en-US">
                          <a:effectLst/>
                          <a:latin typeface="Times New Roman" panose="02020603050405020304" pitchFamily="18" charset="0"/>
                          <a:cs typeface="Times New Roman" panose="02020603050405020304" pitchFamily="18" charset="0"/>
                        </a:rPr>
                        <a:t>1</a:t>
                      </a:r>
                    </a:p>
                  </a:txBody>
                  <a:tcPr marL="76200" marR="76200" marT="76200" marB="76200">
                    <a:lnL w="12700" cap="flat" cmpd="sng" algn="ctr">
                      <a:solidFill>
                        <a:srgbClr val="406D4D"/>
                      </a:solidFill>
                      <a:prstDash val="solid"/>
                      <a:round/>
                      <a:headEnd type="none" w="med" len="med"/>
                      <a:tailEnd type="none" w="med" len="med"/>
                    </a:lnL>
                    <a:lnR w="12700" cap="flat" cmpd="sng" algn="ctr">
                      <a:solidFill>
                        <a:srgbClr val="60744D"/>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rgbClr val="A06F4D"/>
                      </a:solidFill>
                      <a:prstDash val="solid"/>
                      <a:round/>
                      <a:headEnd type="none" w="med" len="med"/>
                      <a:tailEnd type="none" w="med" len="med"/>
                    </a:lnB>
                    <a:solidFill>
                      <a:srgbClr val="FFFFFF"/>
                    </a:solidFill>
                  </a:tcPr>
                </a:tc>
                <a:tc>
                  <a:txBody>
                    <a:bodyPr/>
                    <a:lstStyle/>
                    <a:p>
                      <a:pPr algn="l" fontAlgn="t"/>
                      <a:r>
                        <a:rPr lang="en-US">
                          <a:effectLst/>
                          <a:latin typeface="Times New Roman" panose="02020603050405020304" pitchFamily="18" charset="0"/>
                          <a:cs typeface="Times New Roman" panose="02020603050405020304" pitchFamily="18" charset="0"/>
                        </a:rPr>
                        <a:t>2</a:t>
                      </a:r>
                    </a:p>
                  </a:txBody>
                  <a:tcPr marL="76200" marR="76200" marT="76200" marB="76200">
                    <a:lnL w="12700" cap="flat" cmpd="sng" algn="ctr">
                      <a:solidFill>
                        <a:srgbClr val="60744D"/>
                      </a:solidFill>
                      <a:prstDash val="solid"/>
                      <a:round/>
                      <a:headEnd type="none" w="med" len="med"/>
                      <a:tailEnd type="none" w="med" len="med"/>
                    </a:lnL>
                    <a:lnR w="12700" cap="flat" cmpd="sng" algn="ctr">
                      <a:solidFill>
                        <a:srgbClr val="40744D"/>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rgbClr val="606D4D"/>
                      </a:solidFill>
                      <a:prstDash val="solid"/>
                      <a:round/>
                      <a:headEnd type="none" w="med" len="med"/>
                      <a:tailEnd type="none" w="med" len="med"/>
                    </a:lnB>
                    <a:solidFill>
                      <a:srgbClr val="FFFFFF"/>
                    </a:solidFill>
                  </a:tcPr>
                </a:tc>
                <a:tc>
                  <a:txBody>
                    <a:bodyPr/>
                    <a:lstStyle/>
                    <a:p>
                      <a:pPr algn="l" fontAlgn="t"/>
                      <a:endParaRPr lang="en-US">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40744D"/>
                      </a:solidFill>
                      <a:prstDash val="solid"/>
                      <a:round/>
                      <a:headEnd type="none" w="med" len="med"/>
                      <a:tailEnd type="none" w="med" len="med"/>
                    </a:lnL>
                    <a:lnR w="12700" cap="flat" cmpd="sng" algn="ctr">
                      <a:solidFill>
                        <a:srgbClr val="60744D"/>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rgbClr val="606D4D"/>
                      </a:solidFill>
                      <a:prstDash val="solid"/>
                      <a:round/>
                      <a:headEnd type="none" w="med" len="med"/>
                      <a:tailEnd type="none" w="med" len="med"/>
                    </a:lnB>
                    <a:solidFill>
                      <a:srgbClr val="FFFFFF"/>
                    </a:solidFill>
                  </a:tcPr>
                </a:tc>
                <a:tc>
                  <a:txBody>
                    <a:bodyPr/>
                    <a:lstStyle/>
                    <a:p>
                      <a:pPr algn="l" fontAlgn="t"/>
                      <a:r>
                        <a:rPr lang="en-US">
                          <a:effectLst/>
                          <a:latin typeface="Times New Roman" panose="02020603050405020304" pitchFamily="18" charset="0"/>
                          <a:cs typeface="Times New Roman" panose="02020603050405020304" pitchFamily="18" charset="0"/>
                        </a:rPr>
                        <a:t>1</a:t>
                      </a:r>
                    </a:p>
                  </a:txBody>
                  <a:tcPr marL="76200" marR="76200" marT="76200" marB="76200">
                    <a:lnL w="12700" cap="flat" cmpd="sng" algn="ctr">
                      <a:solidFill>
                        <a:srgbClr val="60744D"/>
                      </a:solidFill>
                      <a:prstDash val="solid"/>
                      <a:round/>
                      <a:headEnd type="none" w="med" len="med"/>
                      <a:tailEnd type="none" w="med" len="med"/>
                    </a:lnL>
                    <a:lnR w="12700" cap="flat" cmpd="sng" algn="ctr">
                      <a:solidFill>
                        <a:srgbClr val="60744D"/>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rgbClr val="606D4D"/>
                      </a:solidFill>
                      <a:prstDash val="solid"/>
                      <a:round/>
                      <a:headEnd type="none" w="med" len="med"/>
                      <a:tailEnd type="none" w="med" len="med"/>
                    </a:lnB>
                    <a:solidFill>
                      <a:srgbClr val="FFFFFF"/>
                    </a:solidFill>
                  </a:tcPr>
                </a:tc>
                <a:tc>
                  <a:txBody>
                    <a:bodyPr/>
                    <a:lstStyle/>
                    <a:p>
                      <a:pPr algn="l" fontAlgn="t"/>
                      <a:r>
                        <a:rPr lang="en-US" dirty="0">
                          <a:effectLst/>
                          <a:latin typeface="Times New Roman" panose="02020603050405020304" pitchFamily="18" charset="0"/>
                          <a:cs typeface="Times New Roman" panose="02020603050405020304" pitchFamily="18" charset="0"/>
                        </a:rPr>
                        <a:t>3</a:t>
                      </a:r>
                    </a:p>
                  </a:txBody>
                  <a:tcPr marL="76200" marR="76200" marT="76200" marB="76200">
                    <a:lnL w="12700" cap="flat" cmpd="sng" algn="ctr">
                      <a:solidFill>
                        <a:srgbClr val="60744D"/>
                      </a:solidFill>
                      <a:prstDash val="solid"/>
                      <a:round/>
                      <a:headEnd type="none" w="med" len="med"/>
                      <a:tailEnd type="none" w="med" len="med"/>
                    </a:lnL>
                    <a:lnR w="12700" cap="flat" cmpd="sng" algn="ctr">
                      <a:solidFill>
                        <a:srgbClr val="E06C4D"/>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rgbClr val="606D4D"/>
                      </a:solidFill>
                      <a:prstDash val="solid"/>
                      <a:round/>
                      <a:headEnd type="none" w="med" len="med"/>
                      <a:tailEnd type="none" w="med" len="med"/>
                    </a:lnB>
                    <a:solidFill>
                      <a:srgbClr val="FFFFFF"/>
                    </a:solidFill>
                  </a:tcPr>
                </a:tc>
                <a:extLst>
                  <a:ext uri="{0D108BD9-81ED-4DB2-BD59-A6C34878D82A}">
                    <a16:rowId xmlns:a16="http://schemas.microsoft.com/office/drawing/2014/main" val="3142528157"/>
                  </a:ext>
                </a:extLst>
              </a:tr>
            </a:tbl>
          </a:graphicData>
        </a:graphic>
      </p:graphicFrame>
      <p:graphicFrame>
        <p:nvGraphicFramePr>
          <p:cNvPr id="5" name="Table 4">
            <a:extLst>
              <a:ext uri="{FF2B5EF4-FFF2-40B4-BE49-F238E27FC236}">
                <a16:creationId xmlns:a16="http://schemas.microsoft.com/office/drawing/2014/main" id="{F2739AD8-8A90-497E-92F4-BB41492B3E59}"/>
              </a:ext>
            </a:extLst>
          </p:cNvPr>
          <p:cNvGraphicFramePr>
            <a:graphicFrameLocks noGrp="1"/>
          </p:cNvGraphicFramePr>
          <p:nvPr>
            <p:extLst>
              <p:ext uri="{D42A27DB-BD31-4B8C-83A1-F6EECF244321}">
                <p14:modId xmlns:p14="http://schemas.microsoft.com/office/powerpoint/2010/main" val="622546986"/>
              </p:ext>
            </p:extLst>
          </p:nvPr>
        </p:nvGraphicFramePr>
        <p:xfrm>
          <a:off x="5458373" y="2528664"/>
          <a:ext cx="5176802" cy="1354968"/>
        </p:xfrm>
        <a:graphic>
          <a:graphicData uri="http://schemas.openxmlformats.org/drawingml/2006/table">
            <a:tbl>
              <a:tblPr/>
              <a:tblGrid>
                <a:gridCol w="2588401">
                  <a:extLst>
                    <a:ext uri="{9D8B030D-6E8A-4147-A177-3AD203B41FA5}">
                      <a16:colId xmlns:a16="http://schemas.microsoft.com/office/drawing/2014/main" val="1505022915"/>
                    </a:ext>
                  </a:extLst>
                </a:gridCol>
                <a:gridCol w="2588401">
                  <a:extLst>
                    <a:ext uri="{9D8B030D-6E8A-4147-A177-3AD203B41FA5}">
                      <a16:colId xmlns:a16="http://schemas.microsoft.com/office/drawing/2014/main" val="833398395"/>
                    </a:ext>
                  </a:extLst>
                </a:gridCol>
              </a:tblGrid>
              <a:tr h="451656">
                <a:tc gridSpan="2">
                  <a:txBody>
                    <a:bodyPr/>
                    <a:lstStyle/>
                    <a:p>
                      <a:pPr algn="l" fontAlgn="t"/>
                      <a:r>
                        <a:rPr lang="es-ES" b="1">
                          <a:effectLst/>
                          <a:latin typeface="Times New Roman" panose="02020603050405020304" pitchFamily="18" charset="0"/>
                          <a:cs typeface="Times New Roman" panose="02020603050405020304" pitchFamily="18" charset="0"/>
                        </a:rPr>
                        <a:t>A ⋈ A.column 2 &gt; B.column 2 (B)</a:t>
                      </a:r>
                      <a:endParaRPr lang="es-ES">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60AD6C"/>
                      </a:solidFill>
                      <a:prstDash val="solid"/>
                      <a:round/>
                      <a:headEnd type="none" w="med" len="med"/>
                      <a:tailEnd type="none" w="med" len="med"/>
                    </a:lnL>
                    <a:lnR w="12700" cap="flat" cmpd="sng" algn="ctr">
                      <a:solidFill>
                        <a:srgbClr val="20B06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hMerge="1">
                  <a:txBody>
                    <a:bodyPr/>
                    <a:lstStyle/>
                    <a:p>
                      <a:endParaRPr lang="en-US"/>
                    </a:p>
                  </a:txBody>
                  <a:tcPr/>
                </a:tc>
                <a:extLst>
                  <a:ext uri="{0D108BD9-81ED-4DB2-BD59-A6C34878D82A}">
                    <a16:rowId xmlns:a16="http://schemas.microsoft.com/office/drawing/2014/main" val="3850805435"/>
                  </a:ext>
                </a:extLst>
              </a:tr>
              <a:tr h="451656">
                <a:tc>
                  <a:txBody>
                    <a:bodyPr/>
                    <a:lstStyle/>
                    <a:p>
                      <a:pPr algn="l" fontAlgn="t"/>
                      <a:r>
                        <a:rPr lang="en-US" b="1">
                          <a:effectLst/>
                          <a:latin typeface="Times New Roman" panose="02020603050405020304" pitchFamily="18" charset="0"/>
                          <a:cs typeface="Times New Roman" panose="02020603050405020304" pitchFamily="18" charset="0"/>
                        </a:rPr>
                        <a:t>column 1</a:t>
                      </a:r>
                      <a:endParaRPr lang="en-US">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301962"/>
                      </a:solidFill>
                      <a:prstDash val="solid"/>
                      <a:round/>
                      <a:headEnd type="none" w="med" len="med"/>
                      <a:tailEnd type="none" w="med" len="med"/>
                    </a:lnL>
                    <a:lnR w="12700" cap="flat" cmpd="sng" algn="ctr">
                      <a:solidFill>
                        <a:srgbClr val="20460B"/>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b="1" dirty="0">
                          <a:effectLst/>
                          <a:latin typeface="Times New Roman" panose="02020603050405020304" pitchFamily="18" charset="0"/>
                          <a:cs typeface="Times New Roman" panose="02020603050405020304" pitchFamily="18" charset="0"/>
                        </a:rPr>
                        <a:t>column 2</a:t>
                      </a:r>
                      <a:endParaRPr lang="en-US" dirty="0">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20460B"/>
                      </a:solidFill>
                      <a:prstDash val="solid"/>
                      <a:round/>
                      <a:headEnd type="none" w="med" len="med"/>
                      <a:tailEnd type="none" w="med" len="med"/>
                    </a:lnL>
                    <a:lnR w="12700" cap="flat" cmpd="sng" algn="ctr">
                      <a:solidFill>
                        <a:srgbClr val="60400B"/>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68016795"/>
                  </a:ext>
                </a:extLst>
              </a:tr>
              <a:tr h="451656">
                <a:tc>
                  <a:txBody>
                    <a:bodyPr/>
                    <a:lstStyle/>
                    <a:p>
                      <a:pPr algn="l" fontAlgn="t"/>
                      <a:r>
                        <a:rPr lang="en-US">
                          <a:effectLst/>
                          <a:latin typeface="Times New Roman" panose="02020603050405020304" pitchFamily="18" charset="0"/>
                          <a:cs typeface="Times New Roman" panose="02020603050405020304" pitchFamily="18" charset="0"/>
                        </a:rPr>
                        <a:t>1</a:t>
                      </a:r>
                    </a:p>
                  </a:txBody>
                  <a:tcPr marL="76200" marR="76200" marT="76200" marB="76200">
                    <a:lnL w="12700" cap="flat" cmpd="sng" algn="ctr">
                      <a:solidFill>
                        <a:srgbClr val="808E55"/>
                      </a:solidFill>
                      <a:prstDash val="solid"/>
                      <a:round/>
                      <a:headEnd type="none" w="med" len="med"/>
                      <a:tailEnd type="none" w="med" len="med"/>
                    </a:lnL>
                    <a:lnR w="12700" cap="flat" cmpd="sng" algn="ctr">
                      <a:solidFill>
                        <a:srgbClr val="503A42"/>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rgbClr val="808D55"/>
                      </a:solidFill>
                      <a:prstDash val="solid"/>
                      <a:round/>
                      <a:headEnd type="none" w="med" len="med"/>
                      <a:tailEnd type="none" w="med" len="med"/>
                    </a:lnB>
                    <a:solidFill>
                      <a:srgbClr val="F9F9F9"/>
                    </a:solidFill>
                  </a:tcPr>
                </a:tc>
                <a:tc>
                  <a:txBody>
                    <a:bodyPr/>
                    <a:lstStyle/>
                    <a:p>
                      <a:pPr algn="l" fontAlgn="t"/>
                      <a:r>
                        <a:rPr lang="en-US" dirty="0">
                          <a:effectLst/>
                          <a:latin typeface="Times New Roman" panose="02020603050405020304" pitchFamily="18" charset="0"/>
                          <a:cs typeface="Times New Roman" panose="02020603050405020304" pitchFamily="18" charset="0"/>
                        </a:rPr>
                        <a:t>2</a:t>
                      </a:r>
                    </a:p>
                  </a:txBody>
                  <a:tcPr marL="76200" marR="76200" marT="76200" marB="76200">
                    <a:lnL w="12700" cap="flat" cmpd="sng" algn="ctr">
                      <a:solidFill>
                        <a:srgbClr val="503A42"/>
                      </a:solidFill>
                      <a:prstDash val="solid"/>
                      <a:round/>
                      <a:headEnd type="none" w="med" len="med"/>
                      <a:tailEnd type="none" w="med" len="med"/>
                    </a:lnL>
                    <a:lnR w="12700" cap="flat" cmpd="sng" algn="ctr">
                      <a:solidFill>
                        <a:srgbClr val="B03B42"/>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rgbClr val="103A42"/>
                      </a:solidFill>
                      <a:prstDash val="solid"/>
                      <a:round/>
                      <a:headEnd type="none" w="med" len="med"/>
                      <a:tailEnd type="none" w="med" len="med"/>
                    </a:lnB>
                    <a:solidFill>
                      <a:srgbClr val="F9F9F9"/>
                    </a:solidFill>
                  </a:tcPr>
                </a:tc>
                <a:extLst>
                  <a:ext uri="{0D108BD9-81ED-4DB2-BD59-A6C34878D82A}">
                    <a16:rowId xmlns:a16="http://schemas.microsoft.com/office/drawing/2014/main" val="146445188"/>
                  </a:ext>
                </a:extLst>
              </a:tr>
            </a:tbl>
          </a:graphicData>
        </a:graphic>
      </p:graphicFrame>
      <p:sp>
        <p:nvSpPr>
          <p:cNvPr id="6" name="TextBox 5">
            <a:extLst>
              <a:ext uri="{FF2B5EF4-FFF2-40B4-BE49-F238E27FC236}">
                <a16:creationId xmlns:a16="http://schemas.microsoft.com/office/drawing/2014/main" id="{BC0DBF8B-956D-406F-B2AD-FACB99A8B5E0}"/>
              </a:ext>
            </a:extLst>
          </p:cNvPr>
          <p:cNvSpPr txBox="1"/>
          <p:nvPr/>
        </p:nvSpPr>
        <p:spPr>
          <a:xfrm>
            <a:off x="3094892" y="2748948"/>
            <a:ext cx="2194560" cy="369332"/>
          </a:xfrm>
          <a:prstGeom prst="rect">
            <a:avLst/>
          </a:prstGeom>
          <a:noFill/>
        </p:spPr>
        <p:txBody>
          <a:bodyPr wrap="square" rtlCol="0">
            <a:spAutoFit/>
          </a:bodyPr>
          <a:lstStyle/>
          <a:p>
            <a:pPr lvl="1"/>
            <a:r>
              <a:rPr lang="en-US">
                <a:latin typeface="Times New Roman" panose="02020603050405020304" pitchFamily="18" charset="0"/>
                <a:cs typeface="Times New Roman" panose="02020603050405020304" pitchFamily="18" charset="0"/>
              </a:rPr>
              <a:t>Theta join</a:t>
            </a:r>
            <a:endParaRPr lang="en-US" dirty="0">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82023B1D-C307-4D9D-83A4-6F07150AB649}"/>
              </a:ext>
            </a:extLst>
          </p:cNvPr>
          <p:cNvGraphicFramePr>
            <a:graphicFrameLocks noGrp="1"/>
          </p:cNvGraphicFramePr>
          <p:nvPr>
            <p:extLst>
              <p:ext uri="{D42A27DB-BD31-4B8C-83A1-F6EECF244321}">
                <p14:modId xmlns:p14="http://schemas.microsoft.com/office/powerpoint/2010/main" val="1756386846"/>
              </p:ext>
            </p:extLst>
          </p:nvPr>
        </p:nvGraphicFramePr>
        <p:xfrm>
          <a:off x="5458372" y="4002981"/>
          <a:ext cx="5176802" cy="1280160"/>
        </p:xfrm>
        <a:graphic>
          <a:graphicData uri="http://schemas.openxmlformats.org/drawingml/2006/table">
            <a:tbl>
              <a:tblPr/>
              <a:tblGrid>
                <a:gridCol w="2588401">
                  <a:extLst>
                    <a:ext uri="{9D8B030D-6E8A-4147-A177-3AD203B41FA5}">
                      <a16:colId xmlns:a16="http://schemas.microsoft.com/office/drawing/2014/main" val="783925577"/>
                    </a:ext>
                  </a:extLst>
                </a:gridCol>
                <a:gridCol w="2588401">
                  <a:extLst>
                    <a:ext uri="{9D8B030D-6E8A-4147-A177-3AD203B41FA5}">
                      <a16:colId xmlns:a16="http://schemas.microsoft.com/office/drawing/2014/main" val="794770883"/>
                    </a:ext>
                  </a:extLst>
                </a:gridCol>
              </a:tblGrid>
              <a:tr h="0">
                <a:tc gridSpan="2">
                  <a:txBody>
                    <a:bodyPr/>
                    <a:lstStyle/>
                    <a:p>
                      <a:pPr algn="l" fontAlgn="t"/>
                      <a:r>
                        <a:rPr lang="es-ES" b="1">
                          <a:effectLst/>
                          <a:latin typeface="Times New Roman" panose="02020603050405020304" pitchFamily="18" charset="0"/>
                          <a:cs typeface="Times New Roman" panose="02020603050405020304" pitchFamily="18" charset="0"/>
                        </a:rPr>
                        <a:t>A ⋈ A.column 2 = B.column 2 (B)</a:t>
                      </a:r>
                      <a:endParaRPr lang="es-ES">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E04F57"/>
                      </a:solidFill>
                      <a:prstDash val="solid"/>
                      <a:round/>
                      <a:headEnd type="none" w="med" len="med"/>
                      <a:tailEnd type="none" w="med" len="med"/>
                    </a:lnL>
                    <a:lnR w="12700" cap="flat" cmpd="sng" algn="ctr">
                      <a:solidFill>
                        <a:srgbClr val="A04F57"/>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hMerge="1">
                  <a:txBody>
                    <a:bodyPr/>
                    <a:lstStyle/>
                    <a:p>
                      <a:endParaRPr lang="en-US"/>
                    </a:p>
                  </a:txBody>
                  <a:tcPr/>
                </a:tc>
                <a:extLst>
                  <a:ext uri="{0D108BD9-81ED-4DB2-BD59-A6C34878D82A}">
                    <a16:rowId xmlns:a16="http://schemas.microsoft.com/office/drawing/2014/main" val="63055061"/>
                  </a:ext>
                </a:extLst>
              </a:tr>
              <a:tr h="0">
                <a:tc>
                  <a:txBody>
                    <a:bodyPr/>
                    <a:lstStyle/>
                    <a:p>
                      <a:pPr algn="l" fontAlgn="t"/>
                      <a:r>
                        <a:rPr lang="en-US" b="1">
                          <a:effectLst/>
                          <a:latin typeface="Times New Roman" panose="02020603050405020304" pitchFamily="18" charset="0"/>
                          <a:cs typeface="Times New Roman" panose="02020603050405020304" pitchFamily="18" charset="0"/>
                        </a:rPr>
                        <a:t>column 1</a:t>
                      </a:r>
                      <a:endParaRPr lang="en-US">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805657"/>
                      </a:solidFill>
                      <a:prstDash val="solid"/>
                      <a:round/>
                      <a:headEnd type="none" w="med" len="med"/>
                      <a:tailEnd type="none" w="med" len="med"/>
                    </a:lnL>
                    <a:lnR w="12700" cap="flat" cmpd="sng" algn="ctr">
                      <a:solidFill>
                        <a:srgbClr val="A0F556"/>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b="1" dirty="0">
                          <a:effectLst/>
                          <a:latin typeface="Times New Roman" panose="02020603050405020304" pitchFamily="18" charset="0"/>
                          <a:cs typeface="Times New Roman" panose="02020603050405020304" pitchFamily="18" charset="0"/>
                        </a:rPr>
                        <a:t>column 2</a:t>
                      </a:r>
                      <a:endParaRPr lang="en-US" dirty="0">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A0F556"/>
                      </a:solidFill>
                      <a:prstDash val="solid"/>
                      <a:round/>
                      <a:headEnd type="none" w="med" len="med"/>
                      <a:tailEnd type="none" w="med" len="med"/>
                    </a:lnL>
                    <a:lnR w="12700" cap="flat" cmpd="sng" algn="ctr">
                      <a:solidFill>
                        <a:srgbClr val="405657"/>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349212717"/>
                  </a:ext>
                </a:extLst>
              </a:tr>
              <a:tr h="0">
                <a:tc>
                  <a:txBody>
                    <a:bodyPr/>
                    <a:lstStyle/>
                    <a:p>
                      <a:pPr algn="l" fontAlgn="t"/>
                      <a:r>
                        <a:rPr lang="en-US">
                          <a:effectLst/>
                          <a:latin typeface="Times New Roman" panose="02020603050405020304" pitchFamily="18" charset="0"/>
                          <a:cs typeface="Times New Roman" panose="02020603050405020304" pitchFamily="18" charset="0"/>
                        </a:rPr>
                        <a:t>1</a:t>
                      </a:r>
                    </a:p>
                  </a:txBody>
                  <a:tcPr marL="76200" marR="76200" marT="76200" marB="76200">
                    <a:lnL w="12700" cap="flat" cmpd="sng" algn="ctr">
                      <a:solidFill>
                        <a:srgbClr val="40FB56"/>
                      </a:solidFill>
                      <a:prstDash val="solid"/>
                      <a:round/>
                      <a:headEnd type="none" w="med" len="med"/>
                      <a:tailEnd type="none" w="med" len="med"/>
                    </a:lnL>
                    <a:lnR w="12700" cap="flat" cmpd="sng" algn="ctr">
                      <a:solidFill>
                        <a:srgbClr val="40FB56"/>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rgbClr val="A0F556"/>
                      </a:solidFill>
                      <a:prstDash val="solid"/>
                      <a:round/>
                      <a:headEnd type="none" w="med" len="med"/>
                      <a:tailEnd type="none" w="med" len="med"/>
                    </a:lnB>
                    <a:solidFill>
                      <a:srgbClr val="F9F9F9"/>
                    </a:solidFill>
                  </a:tcPr>
                </a:tc>
                <a:tc>
                  <a:txBody>
                    <a:bodyPr/>
                    <a:lstStyle/>
                    <a:p>
                      <a:pPr algn="l" fontAlgn="t"/>
                      <a:r>
                        <a:rPr lang="en-US" dirty="0">
                          <a:effectLst/>
                          <a:latin typeface="Times New Roman" panose="02020603050405020304" pitchFamily="18" charset="0"/>
                          <a:cs typeface="Times New Roman" panose="02020603050405020304" pitchFamily="18" charset="0"/>
                        </a:rPr>
                        <a:t>1</a:t>
                      </a:r>
                    </a:p>
                  </a:txBody>
                  <a:tcPr marL="76200" marR="76200" marT="76200" marB="76200">
                    <a:lnL w="12700" cap="flat" cmpd="sng" algn="ctr">
                      <a:solidFill>
                        <a:srgbClr val="40FB56"/>
                      </a:solidFill>
                      <a:prstDash val="solid"/>
                      <a:round/>
                      <a:headEnd type="none" w="med" len="med"/>
                      <a:tailEnd type="none" w="med" len="med"/>
                    </a:lnL>
                    <a:lnR w="12700" cap="flat" cmpd="sng" algn="ctr">
                      <a:solidFill>
                        <a:srgbClr val="405657"/>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rgbClr val="A0F556"/>
                      </a:solidFill>
                      <a:prstDash val="solid"/>
                      <a:round/>
                      <a:headEnd type="none" w="med" len="med"/>
                      <a:tailEnd type="none" w="med" len="med"/>
                    </a:lnB>
                    <a:solidFill>
                      <a:srgbClr val="F9F9F9"/>
                    </a:solidFill>
                  </a:tcPr>
                </a:tc>
                <a:extLst>
                  <a:ext uri="{0D108BD9-81ED-4DB2-BD59-A6C34878D82A}">
                    <a16:rowId xmlns:a16="http://schemas.microsoft.com/office/drawing/2014/main" val="1387659764"/>
                  </a:ext>
                </a:extLst>
              </a:tr>
            </a:tbl>
          </a:graphicData>
        </a:graphic>
      </p:graphicFrame>
      <p:sp>
        <p:nvSpPr>
          <p:cNvPr id="8" name="TextBox 7">
            <a:extLst>
              <a:ext uri="{FF2B5EF4-FFF2-40B4-BE49-F238E27FC236}">
                <a16:creationId xmlns:a16="http://schemas.microsoft.com/office/drawing/2014/main" id="{3EAA2684-80C0-4547-B661-82B0A5CC6371}"/>
              </a:ext>
            </a:extLst>
          </p:cNvPr>
          <p:cNvSpPr txBox="1"/>
          <p:nvPr/>
        </p:nvSpPr>
        <p:spPr>
          <a:xfrm>
            <a:off x="3615397" y="4465322"/>
            <a:ext cx="1842976" cy="369332"/>
          </a:xfrm>
          <a:prstGeom prst="rect">
            <a:avLst/>
          </a:prstGeom>
          <a:noFill/>
        </p:spPr>
        <p:txBody>
          <a:bodyPr wrap="square" rtlCol="0">
            <a:spAutoFit/>
          </a:bodyPr>
          <a:lstStyle/>
          <a:p>
            <a:pPr lvl="1"/>
            <a:r>
              <a:rPr lang="en-US">
                <a:latin typeface="Times New Roman" panose="02020603050405020304" pitchFamily="18" charset="0"/>
                <a:cs typeface="Times New Roman" panose="02020603050405020304" pitchFamily="18" charset="0"/>
              </a:rPr>
              <a:t>EQUI join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7092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2EB56-A82F-484B-AA32-0CBB8F666CAD}"/>
              </a:ext>
            </a:extLst>
          </p:cNvPr>
          <p:cNvSpPr>
            <a:spLocks noGrp="1"/>
          </p:cNvSpPr>
          <p:nvPr>
            <p:ph type="title"/>
          </p:nvPr>
        </p:nvSpPr>
        <p:spPr/>
        <p:txBody>
          <a:bodyPr/>
          <a:lstStyle/>
          <a:p>
            <a:r>
              <a:rPr lang="en-US" dirty="0"/>
              <a:t>Join operations</a:t>
            </a:r>
          </a:p>
        </p:txBody>
      </p:sp>
      <p:graphicFrame>
        <p:nvGraphicFramePr>
          <p:cNvPr id="4" name="Content Placeholder 3">
            <a:extLst>
              <a:ext uri="{FF2B5EF4-FFF2-40B4-BE49-F238E27FC236}">
                <a16:creationId xmlns:a16="http://schemas.microsoft.com/office/drawing/2014/main" id="{25A5E70B-86FB-43F9-A531-26F4274F06F4}"/>
              </a:ext>
            </a:extLst>
          </p:cNvPr>
          <p:cNvGraphicFramePr>
            <a:graphicFrameLocks noGrp="1"/>
          </p:cNvGraphicFramePr>
          <p:nvPr>
            <p:ph sz="quarter" idx="13"/>
            <p:extLst>
              <p:ext uri="{D42A27DB-BD31-4B8C-83A1-F6EECF244321}">
                <p14:modId xmlns:p14="http://schemas.microsoft.com/office/powerpoint/2010/main" val="649672332"/>
              </p:ext>
            </p:extLst>
          </p:nvPr>
        </p:nvGraphicFramePr>
        <p:xfrm>
          <a:off x="830775" y="1653906"/>
          <a:ext cx="2114550" cy="2133600"/>
        </p:xfrm>
        <a:graphic>
          <a:graphicData uri="http://schemas.openxmlformats.org/drawingml/2006/table">
            <a:tbl>
              <a:tblPr/>
              <a:tblGrid>
                <a:gridCol w="1057275">
                  <a:extLst>
                    <a:ext uri="{9D8B030D-6E8A-4147-A177-3AD203B41FA5}">
                      <a16:colId xmlns:a16="http://schemas.microsoft.com/office/drawing/2014/main" val="1343397235"/>
                    </a:ext>
                  </a:extLst>
                </a:gridCol>
                <a:gridCol w="1057275">
                  <a:extLst>
                    <a:ext uri="{9D8B030D-6E8A-4147-A177-3AD203B41FA5}">
                      <a16:colId xmlns:a16="http://schemas.microsoft.com/office/drawing/2014/main" val="1336983944"/>
                    </a:ext>
                  </a:extLst>
                </a:gridCol>
              </a:tblGrid>
              <a:tr h="0">
                <a:tc gridSpan="2">
                  <a:txBody>
                    <a:bodyPr/>
                    <a:lstStyle/>
                    <a:p>
                      <a:pPr algn="l" fontAlgn="t"/>
                      <a:r>
                        <a:rPr lang="en-US" b="1">
                          <a:effectLst/>
                          <a:latin typeface="Times New Roman" panose="02020603050405020304" pitchFamily="18" charset="0"/>
                          <a:cs typeface="Times New Roman" panose="02020603050405020304" pitchFamily="18" charset="0"/>
                        </a:rPr>
                        <a:t>A</a:t>
                      </a:r>
                      <a:endParaRPr lang="en-US">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F0204E"/>
                      </a:solidFill>
                      <a:prstDash val="solid"/>
                      <a:round/>
                      <a:headEnd type="none" w="med" len="med"/>
                      <a:tailEnd type="none" w="med" len="med"/>
                    </a:lnL>
                    <a:lnR w="12700" cap="flat" cmpd="sng" algn="ctr">
                      <a:solidFill>
                        <a:srgbClr val="10274E"/>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hMerge="1">
                  <a:txBody>
                    <a:bodyPr/>
                    <a:lstStyle/>
                    <a:p>
                      <a:endParaRPr lang="en-US"/>
                    </a:p>
                  </a:txBody>
                  <a:tcPr/>
                </a:tc>
                <a:extLst>
                  <a:ext uri="{0D108BD9-81ED-4DB2-BD59-A6C34878D82A}">
                    <a16:rowId xmlns:a16="http://schemas.microsoft.com/office/drawing/2014/main" val="3924247477"/>
                  </a:ext>
                </a:extLst>
              </a:tr>
              <a:tr h="0">
                <a:tc>
                  <a:txBody>
                    <a:bodyPr/>
                    <a:lstStyle/>
                    <a:p>
                      <a:pPr algn="l" fontAlgn="t"/>
                      <a:r>
                        <a:rPr lang="en-US" b="1">
                          <a:effectLst/>
                          <a:latin typeface="Times New Roman" panose="02020603050405020304" pitchFamily="18" charset="0"/>
                          <a:cs typeface="Times New Roman" panose="02020603050405020304" pitchFamily="18" charset="0"/>
                        </a:rPr>
                        <a:t>Num</a:t>
                      </a:r>
                      <a:endParaRPr lang="en-US">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B03D4E"/>
                      </a:solidFill>
                      <a:prstDash val="solid"/>
                      <a:round/>
                      <a:headEnd type="none" w="med" len="med"/>
                      <a:tailEnd type="none" w="med" len="med"/>
                    </a:lnL>
                    <a:lnR w="12700" cap="flat" cmpd="sng" algn="ctr">
                      <a:solidFill>
                        <a:srgbClr val="B03D4E"/>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b="1">
                          <a:effectLst/>
                          <a:latin typeface="Times New Roman" panose="02020603050405020304" pitchFamily="18" charset="0"/>
                          <a:cs typeface="Times New Roman" panose="02020603050405020304" pitchFamily="18" charset="0"/>
                        </a:rPr>
                        <a:t>Square</a:t>
                      </a:r>
                      <a:endParaRPr lang="en-US">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B03D4E"/>
                      </a:solidFill>
                      <a:prstDash val="solid"/>
                      <a:round/>
                      <a:headEnd type="none" w="med" len="med"/>
                      <a:tailEnd type="none" w="med" len="med"/>
                    </a:lnL>
                    <a:lnR w="12700" cap="flat" cmpd="sng" algn="ctr">
                      <a:solidFill>
                        <a:srgbClr val="30214E"/>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705623396"/>
                  </a:ext>
                </a:extLst>
              </a:tr>
              <a:tr h="0">
                <a:tc>
                  <a:txBody>
                    <a:bodyPr/>
                    <a:lstStyle/>
                    <a:p>
                      <a:pPr algn="l" fontAlgn="t"/>
                      <a:r>
                        <a:rPr lang="en-US">
                          <a:effectLst/>
                          <a:latin typeface="Times New Roman" panose="02020603050405020304" pitchFamily="18" charset="0"/>
                          <a:cs typeface="Times New Roman" panose="02020603050405020304" pitchFamily="18" charset="0"/>
                        </a:rPr>
                        <a:t>2</a:t>
                      </a:r>
                    </a:p>
                  </a:txBody>
                  <a:tcPr marL="76200" marR="76200" marT="76200" marB="76200">
                    <a:lnL w="12700" cap="flat" cmpd="sng" algn="ctr">
                      <a:solidFill>
                        <a:srgbClr val="B03D4E"/>
                      </a:solidFill>
                      <a:prstDash val="solid"/>
                      <a:round/>
                      <a:headEnd type="none" w="med" len="med"/>
                      <a:tailEnd type="none" w="med" len="med"/>
                    </a:lnL>
                    <a:lnR w="12700" cap="flat" cmpd="sng" algn="ctr">
                      <a:solidFill>
                        <a:srgbClr val="B03D4E"/>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effectLst/>
                          <a:latin typeface="Times New Roman" panose="02020603050405020304" pitchFamily="18" charset="0"/>
                          <a:cs typeface="Times New Roman" panose="02020603050405020304" pitchFamily="18" charset="0"/>
                        </a:rPr>
                        <a:t>4</a:t>
                      </a:r>
                    </a:p>
                  </a:txBody>
                  <a:tcPr marL="76200" marR="76200" marT="76200" marB="76200">
                    <a:lnL w="12700" cap="flat" cmpd="sng" algn="ctr">
                      <a:solidFill>
                        <a:srgbClr val="B03D4E"/>
                      </a:solidFill>
                      <a:prstDash val="solid"/>
                      <a:round/>
                      <a:headEnd type="none" w="med" len="med"/>
                      <a:tailEnd type="none" w="med" len="med"/>
                    </a:lnL>
                    <a:lnR w="12700" cap="flat" cmpd="sng" algn="ctr">
                      <a:solidFill>
                        <a:srgbClr val="30214E"/>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655569701"/>
                  </a:ext>
                </a:extLst>
              </a:tr>
              <a:tr h="0">
                <a:tc>
                  <a:txBody>
                    <a:bodyPr/>
                    <a:lstStyle/>
                    <a:p>
                      <a:pPr algn="l" fontAlgn="t"/>
                      <a:r>
                        <a:rPr lang="en-US">
                          <a:effectLst/>
                          <a:latin typeface="Times New Roman" panose="02020603050405020304" pitchFamily="18" charset="0"/>
                          <a:cs typeface="Times New Roman" panose="02020603050405020304" pitchFamily="18" charset="0"/>
                        </a:rPr>
                        <a:t>3</a:t>
                      </a:r>
                    </a:p>
                  </a:txBody>
                  <a:tcPr marL="76200" marR="76200" marT="76200" marB="76200">
                    <a:lnL w="12700" cap="flat" cmpd="sng" algn="ctr">
                      <a:solidFill>
                        <a:srgbClr val="B0384E"/>
                      </a:solidFill>
                      <a:prstDash val="solid"/>
                      <a:round/>
                      <a:headEnd type="none" w="med" len="med"/>
                      <a:tailEnd type="none" w="med" len="med"/>
                    </a:lnL>
                    <a:lnR w="12700" cap="flat" cmpd="sng" algn="ctr">
                      <a:solidFill>
                        <a:srgbClr val="802384"/>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latin typeface="Times New Roman" panose="02020603050405020304" pitchFamily="18" charset="0"/>
                          <a:cs typeface="Times New Roman" panose="02020603050405020304" pitchFamily="18" charset="0"/>
                        </a:rPr>
                        <a:t>9</a:t>
                      </a:r>
                    </a:p>
                  </a:txBody>
                  <a:tcPr marL="76200" marR="76200" marT="76200" marB="76200">
                    <a:lnL w="12700" cap="flat" cmpd="sng" algn="ctr">
                      <a:solidFill>
                        <a:srgbClr val="802384"/>
                      </a:solidFill>
                      <a:prstDash val="solid"/>
                      <a:round/>
                      <a:headEnd type="none" w="med" len="med"/>
                      <a:tailEnd type="none" w="med" len="med"/>
                    </a:lnL>
                    <a:lnR w="12700" cap="flat" cmpd="sng" algn="ctr">
                      <a:solidFill>
                        <a:srgbClr val="202484"/>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504945104"/>
                  </a:ext>
                </a:extLst>
              </a:tr>
              <a:tr h="0">
                <a:tc>
                  <a:txBody>
                    <a:bodyPr/>
                    <a:lstStyle/>
                    <a:p>
                      <a:pPr algn="l" fontAlgn="t"/>
                      <a:r>
                        <a:rPr lang="en-US">
                          <a:effectLst/>
                          <a:latin typeface="Times New Roman" panose="02020603050405020304" pitchFamily="18" charset="0"/>
                          <a:cs typeface="Times New Roman" panose="02020603050405020304" pitchFamily="18" charset="0"/>
                        </a:rPr>
                        <a:t>4</a:t>
                      </a:r>
                    </a:p>
                  </a:txBody>
                  <a:tcPr marL="76200" marR="76200" marT="76200" marB="76200">
                    <a:lnL w="12700" cap="flat" cmpd="sng" algn="ctr">
                      <a:solidFill>
                        <a:srgbClr val="E02084"/>
                      </a:solidFill>
                      <a:prstDash val="solid"/>
                      <a:round/>
                      <a:headEnd type="none" w="med" len="med"/>
                      <a:tailEnd type="none" w="med" len="med"/>
                    </a:lnL>
                    <a:lnR w="12700" cap="flat" cmpd="sng" algn="ctr">
                      <a:solidFill>
                        <a:srgbClr val="A01584"/>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rgbClr val="202484"/>
                      </a:solidFill>
                      <a:prstDash val="solid"/>
                      <a:round/>
                      <a:headEnd type="none" w="med" len="med"/>
                      <a:tailEnd type="none" w="med" len="med"/>
                    </a:lnB>
                    <a:solidFill>
                      <a:srgbClr val="F9F9F9"/>
                    </a:solidFill>
                  </a:tcPr>
                </a:tc>
                <a:tc>
                  <a:txBody>
                    <a:bodyPr/>
                    <a:lstStyle/>
                    <a:p>
                      <a:pPr algn="l" fontAlgn="t"/>
                      <a:r>
                        <a:rPr lang="en-US" dirty="0">
                          <a:effectLst/>
                          <a:latin typeface="Times New Roman" panose="02020603050405020304" pitchFamily="18" charset="0"/>
                          <a:cs typeface="Times New Roman" panose="02020603050405020304" pitchFamily="18" charset="0"/>
                        </a:rPr>
                        <a:t>16</a:t>
                      </a:r>
                    </a:p>
                  </a:txBody>
                  <a:tcPr marL="76200" marR="76200" marT="76200" marB="76200">
                    <a:lnL w="12700" cap="flat" cmpd="sng" algn="ctr">
                      <a:solidFill>
                        <a:srgbClr val="A01584"/>
                      </a:solidFill>
                      <a:prstDash val="solid"/>
                      <a:round/>
                      <a:headEnd type="none" w="med" len="med"/>
                      <a:tailEnd type="none" w="med" len="med"/>
                    </a:lnL>
                    <a:lnR w="12700" cap="flat" cmpd="sng" algn="ctr">
                      <a:solidFill>
                        <a:srgbClr val="E02084"/>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rgbClr val="E02D84"/>
                      </a:solidFill>
                      <a:prstDash val="solid"/>
                      <a:round/>
                      <a:headEnd type="none" w="med" len="med"/>
                      <a:tailEnd type="none" w="med" len="med"/>
                    </a:lnB>
                    <a:solidFill>
                      <a:srgbClr val="F9F9F9"/>
                    </a:solidFill>
                  </a:tcPr>
                </a:tc>
                <a:extLst>
                  <a:ext uri="{0D108BD9-81ED-4DB2-BD59-A6C34878D82A}">
                    <a16:rowId xmlns:a16="http://schemas.microsoft.com/office/drawing/2014/main" val="3406181277"/>
                  </a:ext>
                </a:extLst>
              </a:tr>
            </a:tbl>
          </a:graphicData>
        </a:graphic>
      </p:graphicFrame>
      <p:graphicFrame>
        <p:nvGraphicFramePr>
          <p:cNvPr id="5" name="Table 4">
            <a:extLst>
              <a:ext uri="{FF2B5EF4-FFF2-40B4-BE49-F238E27FC236}">
                <a16:creationId xmlns:a16="http://schemas.microsoft.com/office/drawing/2014/main" id="{18F5AB82-1AFB-4F6F-9C43-C5E8848CBE9D}"/>
              </a:ext>
            </a:extLst>
          </p:cNvPr>
          <p:cNvGraphicFramePr>
            <a:graphicFrameLocks noGrp="1"/>
          </p:cNvGraphicFramePr>
          <p:nvPr>
            <p:extLst>
              <p:ext uri="{D42A27DB-BD31-4B8C-83A1-F6EECF244321}">
                <p14:modId xmlns:p14="http://schemas.microsoft.com/office/powerpoint/2010/main" val="1106270410"/>
              </p:ext>
            </p:extLst>
          </p:nvPr>
        </p:nvGraphicFramePr>
        <p:xfrm>
          <a:off x="3090299" y="1653906"/>
          <a:ext cx="2114550" cy="2133600"/>
        </p:xfrm>
        <a:graphic>
          <a:graphicData uri="http://schemas.openxmlformats.org/drawingml/2006/table">
            <a:tbl>
              <a:tblPr/>
              <a:tblGrid>
                <a:gridCol w="1057275">
                  <a:extLst>
                    <a:ext uri="{9D8B030D-6E8A-4147-A177-3AD203B41FA5}">
                      <a16:colId xmlns:a16="http://schemas.microsoft.com/office/drawing/2014/main" val="1380813142"/>
                    </a:ext>
                  </a:extLst>
                </a:gridCol>
                <a:gridCol w="1057275">
                  <a:extLst>
                    <a:ext uri="{9D8B030D-6E8A-4147-A177-3AD203B41FA5}">
                      <a16:colId xmlns:a16="http://schemas.microsoft.com/office/drawing/2014/main" val="1449742022"/>
                    </a:ext>
                  </a:extLst>
                </a:gridCol>
              </a:tblGrid>
              <a:tr h="0">
                <a:tc gridSpan="2">
                  <a:txBody>
                    <a:bodyPr/>
                    <a:lstStyle/>
                    <a:p>
                      <a:pPr algn="l" fontAlgn="t"/>
                      <a:r>
                        <a:rPr lang="en-US" b="1">
                          <a:effectLst/>
                          <a:latin typeface="Times New Roman" panose="02020603050405020304" pitchFamily="18" charset="0"/>
                          <a:cs typeface="Times New Roman" panose="02020603050405020304" pitchFamily="18" charset="0"/>
                        </a:rPr>
                        <a:t>B</a:t>
                      </a:r>
                      <a:endParaRPr lang="en-US">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E08465"/>
                      </a:solidFill>
                      <a:prstDash val="solid"/>
                      <a:round/>
                      <a:headEnd type="none" w="med" len="med"/>
                      <a:tailEnd type="none" w="med" len="med"/>
                    </a:lnL>
                    <a:lnR w="12700" cap="flat" cmpd="sng" algn="ctr">
                      <a:solidFill>
                        <a:srgbClr val="E07666"/>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hMerge="1">
                  <a:txBody>
                    <a:bodyPr/>
                    <a:lstStyle/>
                    <a:p>
                      <a:endParaRPr lang="en-US"/>
                    </a:p>
                  </a:txBody>
                  <a:tcPr/>
                </a:tc>
                <a:extLst>
                  <a:ext uri="{0D108BD9-81ED-4DB2-BD59-A6C34878D82A}">
                    <a16:rowId xmlns:a16="http://schemas.microsoft.com/office/drawing/2014/main" val="2716006062"/>
                  </a:ext>
                </a:extLst>
              </a:tr>
              <a:tr h="0">
                <a:tc>
                  <a:txBody>
                    <a:bodyPr/>
                    <a:lstStyle/>
                    <a:p>
                      <a:pPr algn="l" fontAlgn="t"/>
                      <a:r>
                        <a:rPr lang="en-US" b="1">
                          <a:effectLst/>
                          <a:latin typeface="Times New Roman" panose="02020603050405020304" pitchFamily="18" charset="0"/>
                          <a:cs typeface="Times New Roman" panose="02020603050405020304" pitchFamily="18" charset="0"/>
                        </a:rPr>
                        <a:t>Num</a:t>
                      </a:r>
                      <a:endParaRPr lang="en-US">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009365"/>
                      </a:solidFill>
                      <a:prstDash val="solid"/>
                      <a:round/>
                      <a:headEnd type="none" w="med" len="med"/>
                      <a:tailEnd type="none" w="med" len="med"/>
                    </a:lnL>
                    <a:lnR w="12700" cap="flat" cmpd="sng" algn="ctr">
                      <a:solidFill>
                        <a:srgbClr val="009365"/>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b="1">
                          <a:effectLst/>
                          <a:latin typeface="Times New Roman" panose="02020603050405020304" pitchFamily="18" charset="0"/>
                          <a:cs typeface="Times New Roman" panose="02020603050405020304" pitchFamily="18" charset="0"/>
                        </a:rPr>
                        <a:t>Cube</a:t>
                      </a:r>
                      <a:endParaRPr lang="en-US">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009365"/>
                      </a:solidFill>
                      <a:prstDash val="solid"/>
                      <a:round/>
                      <a:headEnd type="none" w="med" len="med"/>
                      <a:tailEnd type="none" w="med" len="med"/>
                    </a:lnL>
                    <a:lnR w="12700" cap="flat" cmpd="sng" algn="ctr">
                      <a:solidFill>
                        <a:srgbClr val="E07666"/>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493331043"/>
                  </a:ext>
                </a:extLst>
              </a:tr>
              <a:tr h="0">
                <a:tc>
                  <a:txBody>
                    <a:bodyPr/>
                    <a:lstStyle/>
                    <a:p>
                      <a:pPr algn="l" fontAlgn="t"/>
                      <a:r>
                        <a:rPr lang="en-US">
                          <a:effectLst/>
                          <a:latin typeface="Times New Roman" panose="02020603050405020304" pitchFamily="18" charset="0"/>
                          <a:cs typeface="Times New Roman" panose="02020603050405020304" pitchFamily="18" charset="0"/>
                        </a:rPr>
                        <a:t>2</a:t>
                      </a:r>
                    </a:p>
                  </a:txBody>
                  <a:tcPr marL="76200" marR="76200" marT="76200" marB="76200">
                    <a:lnL w="12700" cap="flat" cmpd="sng" algn="ctr">
                      <a:solidFill>
                        <a:srgbClr val="009365"/>
                      </a:solidFill>
                      <a:prstDash val="solid"/>
                      <a:round/>
                      <a:headEnd type="none" w="med" len="med"/>
                      <a:tailEnd type="none" w="med" len="med"/>
                    </a:lnL>
                    <a:lnR w="12700" cap="flat" cmpd="sng" algn="ctr">
                      <a:solidFill>
                        <a:srgbClr val="009365"/>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effectLst/>
                          <a:latin typeface="Times New Roman" panose="02020603050405020304" pitchFamily="18" charset="0"/>
                          <a:cs typeface="Times New Roman" panose="02020603050405020304" pitchFamily="18" charset="0"/>
                        </a:rPr>
                        <a:t>8</a:t>
                      </a:r>
                    </a:p>
                  </a:txBody>
                  <a:tcPr marL="76200" marR="76200" marT="76200" marB="76200">
                    <a:lnL w="12700" cap="flat" cmpd="sng" algn="ctr">
                      <a:solidFill>
                        <a:srgbClr val="009365"/>
                      </a:solidFill>
                      <a:prstDash val="solid"/>
                      <a:round/>
                      <a:headEnd type="none" w="med" len="med"/>
                      <a:tailEnd type="none" w="med" len="med"/>
                    </a:lnL>
                    <a:lnR w="12700" cap="flat" cmpd="sng" algn="ctr">
                      <a:solidFill>
                        <a:srgbClr val="E07666"/>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432741446"/>
                  </a:ext>
                </a:extLst>
              </a:tr>
              <a:tr h="0">
                <a:tc>
                  <a:txBody>
                    <a:bodyPr/>
                    <a:lstStyle/>
                    <a:p>
                      <a:pPr algn="l" fontAlgn="t"/>
                      <a:r>
                        <a:rPr lang="en-US" dirty="0">
                          <a:effectLst/>
                          <a:latin typeface="Times New Roman" panose="02020603050405020304" pitchFamily="18" charset="0"/>
                          <a:cs typeface="Times New Roman" panose="02020603050405020304" pitchFamily="18" charset="0"/>
                        </a:rPr>
                        <a:t>3</a:t>
                      </a:r>
                    </a:p>
                  </a:txBody>
                  <a:tcPr marL="76200" marR="76200" marT="76200" marB="76200">
                    <a:lnL w="12700" cap="flat" cmpd="sng" algn="ctr">
                      <a:solidFill>
                        <a:srgbClr val="009365"/>
                      </a:solidFill>
                      <a:prstDash val="solid"/>
                      <a:round/>
                      <a:headEnd type="none" w="med" len="med"/>
                      <a:tailEnd type="none" w="med" len="med"/>
                    </a:lnL>
                    <a:lnR w="12700" cap="flat" cmpd="sng" algn="ctr">
                      <a:solidFill>
                        <a:srgbClr val="009365"/>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latin typeface="Times New Roman" panose="02020603050405020304" pitchFamily="18" charset="0"/>
                          <a:cs typeface="Times New Roman" panose="02020603050405020304" pitchFamily="18" charset="0"/>
                        </a:rPr>
                        <a:t>18</a:t>
                      </a:r>
                    </a:p>
                  </a:txBody>
                  <a:tcPr marL="76200" marR="76200" marT="76200" marB="76200">
                    <a:lnL w="12700" cap="flat" cmpd="sng" algn="ctr">
                      <a:solidFill>
                        <a:srgbClr val="009365"/>
                      </a:solidFill>
                      <a:prstDash val="solid"/>
                      <a:round/>
                      <a:headEnd type="none" w="med" len="med"/>
                      <a:tailEnd type="none" w="med" len="med"/>
                    </a:lnL>
                    <a:lnR w="12700" cap="flat" cmpd="sng" algn="ctr">
                      <a:solidFill>
                        <a:srgbClr val="E07666"/>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125955201"/>
                  </a:ext>
                </a:extLst>
              </a:tr>
              <a:tr h="0">
                <a:tc>
                  <a:txBody>
                    <a:bodyPr/>
                    <a:lstStyle/>
                    <a:p>
                      <a:pPr algn="l" fontAlgn="t"/>
                      <a:r>
                        <a:rPr lang="en-US">
                          <a:effectLst/>
                          <a:latin typeface="Times New Roman" panose="02020603050405020304" pitchFamily="18" charset="0"/>
                          <a:cs typeface="Times New Roman" panose="02020603050405020304" pitchFamily="18" charset="0"/>
                        </a:rPr>
                        <a:t>5</a:t>
                      </a:r>
                    </a:p>
                  </a:txBody>
                  <a:tcPr marL="76200" marR="76200" marT="76200" marB="76200">
                    <a:lnL w="12700" cap="flat" cmpd="sng" algn="ctr">
                      <a:solidFill>
                        <a:srgbClr val="009365"/>
                      </a:solidFill>
                      <a:prstDash val="solid"/>
                      <a:round/>
                      <a:headEnd type="none" w="med" len="med"/>
                      <a:tailEnd type="none" w="med" len="med"/>
                    </a:lnL>
                    <a:lnR w="12700" cap="flat" cmpd="sng" algn="ctr">
                      <a:solidFill>
                        <a:srgbClr val="009365"/>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rgbClr val="008C65"/>
                      </a:solidFill>
                      <a:prstDash val="solid"/>
                      <a:round/>
                      <a:headEnd type="none" w="med" len="med"/>
                      <a:tailEnd type="none" w="med" len="med"/>
                    </a:lnB>
                    <a:solidFill>
                      <a:srgbClr val="F9F9F9"/>
                    </a:solidFill>
                  </a:tcPr>
                </a:tc>
                <a:tc>
                  <a:txBody>
                    <a:bodyPr/>
                    <a:lstStyle/>
                    <a:p>
                      <a:pPr algn="l" fontAlgn="t"/>
                      <a:r>
                        <a:rPr lang="en-US" dirty="0">
                          <a:effectLst/>
                          <a:latin typeface="Times New Roman" panose="02020603050405020304" pitchFamily="18" charset="0"/>
                          <a:cs typeface="Times New Roman" panose="02020603050405020304" pitchFamily="18" charset="0"/>
                        </a:rPr>
                        <a:t>75</a:t>
                      </a:r>
                    </a:p>
                  </a:txBody>
                  <a:tcPr marL="76200" marR="76200" marT="76200" marB="76200">
                    <a:lnL w="12700" cap="flat" cmpd="sng" algn="ctr">
                      <a:solidFill>
                        <a:srgbClr val="009365"/>
                      </a:solidFill>
                      <a:prstDash val="solid"/>
                      <a:round/>
                      <a:headEnd type="none" w="med" len="med"/>
                      <a:tailEnd type="none" w="med" len="med"/>
                    </a:lnL>
                    <a:lnR w="12700" cap="flat" cmpd="sng" algn="ctr">
                      <a:solidFill>
                        <a:srgbClr val="E07666"/>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rgbClr val="008C65"/>
                      </a:solidFill>
                      <a:prstDash val="solid"/>
                      <a:round/>
                      <a:headEnd type="none" w="med" len="med"/>
                      <a:tailEnd type="none" w="med" len="med"/>
                    </a:lnB>
                    <a:solidFill>
                      <a:srgbClr val="F9F9F9"/>
                    </a:solidFill>
                  </a:tcPr>
                </a:tc>
                <a:extLst>
                  <a:ext uri="{0D108BD9-81ED-4DB2-BD59-A6C34878D82A}">
                    <a16:rowId xmlns:a16="http://schemas.microsoft.com/office/drawing/2014/main" val="4103071480"/>
                  </a:ext>
                </a:extLst>
              </a:tr>
            </a:tbl>
          </a:graphicData>
        </a:graphic>
      </p:graphicFrame>
      <p:graphicFrame>
        <p:nvGraphicFramePr>
          <p:cNvPr id="6" name="Table 5">
            <a:extLst>
              <a:ext uri="{FF2B5EF4-FFF2-40B4-BE49-F238E27FC236}">
                <a16:creationId xmlns:a16="http://schemas.microsoft.com/office/drawing/2014/main" id="{EECFE363-86D2-4ACD-BBC3-E05120F98269}"/>
              </a:ext>
            </a:extLst>
          </p:cNvPr>
          <p:cNvGraphicFramePr>
            <a:graphicFrameLocks noGrp="1"/>
          </p:cNvGraphicFramePr>
          <p:nvPr>
            <p:extLst>
              <p:ext uri="{D42A27DB-BD31-4B8C-83A1-F6EECF244321}">
                <p14:modId xmlns:p14="http://schemas.microsoft.com/office/powerpoint/2010/main" val="1280012099"/>
              </p:ext>
            </p:extLst>
          </p:nvPr>
        </p:nvGraphicFramePr>
        <p:xfrm>
          <a:off x="8686799" y="130885"/>
          <a:ext cx="2819400" cy="1706880"/>
        </p:xfrm>
        <a:graphic>
          <a:graphicData uri="http://schemas.openxmlformats.org/drawingml/2006/table">
            <a:tbl>
              <a:tblPr/>
              <a:tblGrid>
                <a:gridCol w="939800">
                  <a:extLst>
                    <a:ext uri="{9D8B030D-6E8A-4147-A177-3AD203B41FA5}">
                      <a16:colId xmlns:a16="http://schemas.microsoft.com/office/drawing/2014/main" val="3162529323"/>
                    </a:ext>
                  </a:extLst>
                </a:gridCol>
                <a:gridCol w="939800">
                  <a:extLst>
                    <a:ext uri="{9D8B030D-6E8A-4147-A177-3AD203B41FA5}">
                      <a16:colId xmlns:a16="http://schemas.microsoft.com/office/drawing/2014/main" val="3678322241"/>
                    </a:ext>
                  </a:extLst>
                </a:gridCol>
                <a:gridCol w="939800">
                  <a:extLst>
                    <a:ext uri="{9D8B030D-6E8A-4147-A177-3AD203B41FA5}">
                      <a16:colId xmlns:a16="http://schemas.microsoft.com/office/drawing/2014/main" val="681412742"/>
                    </a:ext>
                  </a:extLst>
                </a:gridCol>
              </a:tblGrid>
              <a:tr h="0">
                <a:tc>
                  <a:txBody>
                    <a:bodyPr/>
                    <a:lstStyle/>
                    <a:p>
                      <a:pPr algn="l" fontAlgn="t"/>
                      <a:r>
                        <a:rPr lang="en-US" b="1">
                          <a:effectLst/>
                          <a:latin typeface="Times New Roman" panose="02020603050405020304" pitchFamily="18" charset="0"/>
                          <a:cs typeface="Times New Roman" panose="02020603050405020304" pitchFamily="18" charset="0"/>
                        </a:rPr>
                        <a:t>Num</a:t>
                      </a:r>
                      <a:endParaRPr lang="en-US">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209AD2"/>
                      </a:solidFill>
                      <a:prstDash val="solid"/>
                      <a:round/>
                      <a:headEnd type="none" w="med" len="med"/>
                      <a:tailEnd type="none" w="med" len="med"/>
                    </a:lnL>
                    <a:lnR w="12700" cap="flat" cmpd="sng" algn="ctr">
                      <a:solidFill>
                        <a:srgbClr val="80A2D2"/>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b="1">
                          <a:effectLst/>
                          <a:latin typeface="Times New Roman" panose="02020603050405020304" pitchFamily="18" charset="0"/>
                          <a:cs typeface="Times New Roman" panose="02020603050405020304" pitchFamily="18" charset="0"/>
                        </a:rPr>
                        <a:t>Square</a:t>
                      </a:r>
                      <a:endParaRPr lang="en-US">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80A2D2"/>
                      </a:solidFill>
                      <a:prstDash val="solid"/>
                      <a:round/>
                      <a:headEnd type="none" w="med" len="med"/>
                      <a:tailEnd type="none" w="med" len="med"/>
                    </a:lnL>
                    <a:lnR w="12700" cap="flat" cmpd="sng" algn="ctr">
                      <a:solidFill>
                        <a:srgbClr val="20A4D2"/>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b="1">
                          <a:effectLst/>
                          <a:latin typeface="Times New Roman" panose="02020603050405020304" pitchFamily="18" charset="0"/>
                          <a:cs typeface="Times New Roman" panose="02020603050405020304" pitchFamily="18" charset="0"/>
                        </a:rPr>
                        <a:t>Cube</a:t>
                      </a:r>
                      <a:endParaRPr lang="en-US">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20A4D2"/>
                      </a:solidFill>
                      <a:prstDash val="solid"/>
                      <a:round/>
                      <a:headEnd type="none" w="med" len="med"/>
                      <a:tailEnd type="none" w="med" len="med"/>
                    </a:lnL>
                    <a:lnR w="12700" cap="flat" cmpd="sng" algn="ctr">
                      <a:solidFill>
                        <a:srgbClr val="40A3D2"/>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852156111"/>
                  </a:ext>
                </a:extLst>
              </a:tr>
              <a:tr h="0">
                <a:tc>
                  <a:txBody>
                    <a:bodyPr/>
                    <a:lstStyle/>
                    <a:p>
                      <a:pPr algn="l" fontAlgn="t"/>
                      <a:r>
                        <a:rPr lang="en-US">
                          <a:effectLst/>
                          <a:latin typeface="Times New Roman" panose="02020603050405020304" pitchFamily="18" charset="0"/>
                          <a:cs typeface="Times New Roman" panose="02020603050405020304" pitchFamily="18" charset="0"/>
                        </a:rPr>
                        <a:t>2</a:t>
                      </a:r>
                    </a:p>
                  </a:txBody>
                  <a:tcPr marL="76200" marR="76200" marT="76200" marB="76200">
                    <a:lnL w="12700" cap="flat" cmpd="sng" algn="ctr">
                      <a:solidFill>
                        <a:srgbClr val="80AED2"/>
                      </a:solidFill>
                      <a:prstDash val="solid"/>
                      <a:round/>
                      <a:headEnd type="none" w="med" len="med"/>
                      <a:tailEnd type="none" w="med" len="med"/>
                    </a:lnL>
                    <a:lnR w="12700" cap="flat" cmpd="sng" algn="ctr">
                      <a:solidFill>
                        <a:srgbClr val="20B6D2"/>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effectLst/>
                          <a:latin typeface="Times New Roman" panose="02020603050405020304" pitchFamily="18" charset="0"/>
                          <a:cs typeface="Times New Roman" panose="02020603050405020304" pitchFamily="18" charset="0"/>
                        </a:rPr>
                        <a:t>4</a:t>
                      </a:r>
                    </a:p>
                  </a:txBody>
                  <a:tcPr marL="76200" marR="76200" marT="76200" marB="76200">
                    <a:lnL w="12700" cap="flat" cmpd="sng" algn="ctr">
                      <a:solidFill>
                        <a:srgbClr val="20B6D2"/>
                      </a:solidFill>
                      <a:prstDash val="solid"/>
                      <a:round/>
                      <a:headEnd type="none" w="med" len="med"/>
                      <a:tailEnd type="none" w="med" len="med"/>
                    </a:lnL>
                    <a:lnR w="12700" cap="flat" cmpd="sng" algn="ctr">
                      <a:solidFill>
                        <a:srgbClr val="D0B787"/>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effectLst/>
                          <a:latin typeface="Times New Roman" panose="02020603050405020304" pitchFamily="18" charset="0"/>
                          <a:cs typeface="Times New Roman" panose="02020603050405020304" pitchFamily="18" charset="0"/>
                        </a:rPr>
                        <a:t>4</a:t>
                      </a:r>
                    </a:p>
                  </a:txBody>
                  <a:tcPr marL="76200" marR="76200" marT="76200" marB="76200">
                    <a:lnL w="12700" cap="flat" cmpd="sng" algn="ctr">
                      <a:solidFill>
                        <a:srgbClr val="D0B787"/>
                      </a:solidFill>
                      <a:prstDash val="solid"/>
                      <a:round/>
                      <a:headEnd type="none" w="med" len="med"/>
                      <a:tailEnd type="none" w="med" len="med"/>
                    </a:lnL>
                    <a:lnR w="12700" cap="flat" cmpd="sng" algn="ctr">
                      <a:solidFill>
                        <a:srgbClr val="30B687"/>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253863021"/>
                  </a:ext>
                </a:extLst>
              </a:tr>
              <a:tr h="0">
                <a:tc>
                  <a:txBody>
                    <a:bodyPr/>
                    <a:lstStyle/>
                    <a:p>
                      <a:pPr algn="l" fontAlgn="t"/>
                      <a:r>
                        <a:rPr lang="en-US">
                          <a:effectLst/>
                          <a:latin typeface="Times New Roman" panose="02020603050405020304" pitchFamily="18" charset="0"/>
                          <a:cs typeface="Times New Roman" panose="02020603050405020304" pitchFamily="18" charset="0"/>
                        </a:rPr>
                        <a:t>3</a:t>
                      </a:r>
                    </a:p>
                  </a:txBody>
                  <a:tcPr marL="76200" marR="76200" marT="76200" marB="76200">
                    <a:lnL w="12700" cap="flat" cmpd="sng" algn="ctr">
                      <a:solidFill>
                        <a:srgbClr val="D0B287"/>
                      </a:solidFill>
                      <a:prstDash val="solid"/>
                      <a:round/>
                      <a:headEnd type="none" w="med" len="med"/>
                      <a:tailEnd type="none" w="med" len="med"/>
                    </a:lnL>
                    <a:lnR w="12700" cap="flat" cmpd="sng" algn="ctr">
                      <a:solidFill>
                        <a:srgbClr val="90B887"/>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latin typeface="Times New Roman" panose="02020603050405020304" pitchFamily="18" charset="0"/>
                          <a:cs typeface="Times New Roman" panose="02020603050405020304" pitchFamily="18" charset="0"/>
                        </a:rPr>
                        <a:t>9</a:t>
                      </a:r>
                    </a:p>
                  </a:txBody>
                  <a:tcPr marL="76200" marR="76200" marT="76200" marB="76200">
                    <a:lnL w="12700" cap="flat" cmpd="sng" algn="ctr">
                      <a:solidFill>
                        <a:srgbClr val="90B887"/>
                      </a:solidFill>
                      <a:prstDash val="solid"/>
                      <a:round/>
                      <a:headEnd type="none" w="med" len="med"/>
                      <a:tailEnd type="none" w="med" len="med"/>
                    </a:lnL>
                    <a:lnR w="12700" cap="flat" cmpd="sng" algn="ctr">
                      <a:solidFill>
                        <a:srgbClr val="D0BD87"/>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latin typeface="Times New Roman" panose="02020603050405020304" pitchFamily="18" charset="0"/>
                          <a:cs typeface="Times New Roman" panose="02020603050405020304" pitchFamily="18" charset="0"/>
                        </a:rPr>
                        <a:t>9</a:t>
                      </a:r>
                    </a:p>
                  </a:txBody>
                  <a:tcPr marL="76200" marR="76200" marT="76200" marB="76200">
                    <a:lnL w="12700" cap="flat" cmpd="sng" algn="ctr">
                      <a:solidFill>
                        <a:srgbClr val="D0BD87"/>
                      </a:solidFill>
                      <a:prstDash val="solid"/>
                      <a:round/>
                      <a:headEnd type="none" w="med" len="med"/>
                      <a:tailEnd type="none" w="med" len="med"/>
                    </a:lnL>
                    <a:lnR w="12700" cap="flat" cmpd="sng" algn="ctr">
                      <a:solidFill>
                        <a:srgbClr val="F0B587"/>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934629558"/>
                  </a:ext>
                </a:extLst>
              </a:tr>
              <a:tr h="0">
                <a:tc>
                  <a:txBody>
                    <a:bodyPr/>
                    <a:lstStyle/>
                    <a:p>
                      <a:pPr algn="l" fontAlgn="t"/>
                      <a:r>
                        <a:rPr lang="en-US">
                          <a:effectLst/>
                          <a:latin typeface="Times New Roman" panose="02020603050405020304" pitchFamily="18" charset="0"/>
                          <a:cs typeface="Times New Roman" panose="02020603050405020304" pitchFamily="18" charset="0"/>
                        </a:rPr>
                        <a:t>4</a:t>
                      </a:r>
                    </a:p>
                  </a:txBody>
                  <a:tcPr marL="76200" marR="76200" marT="76200" marB="76200">
                    <a:lnL w="12700" cap="flat" cmpd="sng" algn="ctr">
                      <a:solidFill>
                        <a:srgbClr val="F0BE87"/>
                      </a:solidFill>
                      <a:prstDash val="solid"/>
                      <a:round/>
                      <a:headEnd type="none" w="med" len="med"/>
                      <a:tailEnd type="none" w="med" len="med"/>
                    </a:lnL>
                    <a:lnR w="12700" cap="flat" cmpd="sng" algn="ctr">
                      <a:solidFill>
                        <a:srgbClr val="303488"/>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rgbClr val="90B487"/>
                      </a:solidFill>
                      <a:prstDash val="solid"/>
                      <a:round/>
                      <a:headEnd type="none" w="med" len="med"/>
                      <a:tailEnd type="none" w="med" len="med"/>
                    </a:lnB>
                    <a:solidFill>
                      <a:srgbClr val="F9F9F9"/>
                    </a:solidFill>
                  </a:tcPr>
                </a:tc>
                <a:tc>
                  <a:txBody>
                    <a:bodyPr/>
                    <a:lstStyle/>
                    <a:p>
                      <a:pPr algn="l" fontAlgn="t"/>
                      <a:r>
                        <a:rPr lang="en-US">
                          <a:effectLst/>
                          <a:latin typeface="Times New Roman" panose="02020603050405020304" pitchFamily="18" charset="0"/>
                          <a:cs typeface="Times New Roman" panose="02020603050405020304" pitchFamily="18" charset="0"/>
                        </a:rPr>
                        <a:t>16</a:t>
                      </a:r>
                    </a:p>
                  </a:txBody>
                  <a:tcPr marL="76200" marR="76200" marT="76200" marB="76200">
                    <a:lnL w="12700" cap="flat" cmpd="sng" algn="ctr">
                      <a:solidFill>
                        <a:srgbClr val="303488"/>
                      </a:solidFill>
                      <a:prstDash val="solid"/>
                      <a:round/>
                      <a:headEnd type="none" w="med" len="med"/>
                      <a:tailEnd type="none" w="med" len="med"/>
                    </a:lnL>
                    <a:lnR w="12700" cap="flat" cmpd="sng" algn="ctr">
                      <a:solidFill>
                        <a:srgbClr val="F0BE87"/>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rgbClr val="F03188"/>
                      </a:solidFill>
                      <a:prstDash val="solid"/>
                      <a:round/>
                      <a:headEnd type="none" w="med" len="med"/>
                      <a:tailEnd type="none" w="med" len="med"/>
                    </a:lnB>
                    <a:solidFill>
                      <a:srgbClr val="F9F9F9"/>
                    </a:solidFill>
                  </a:tcPr>
                </a:tc>
                <a:tc>
                  <a:txBody>
                    <a:bodyPr/>
                    <a:lstStyle/>
                    <a:p>
                      <a:pPr algn="l" fontAlgn="t"/>
                      <a:r>
                        <a:rPr lang="en-US" dirty="0">
                          <a:effectLst/>
                          <a:latin typeface="Times New Roman" panose="02020603050405020304" pitchFamily="18" charset="0"/>
                          <a:cs typeface="Times New Roman" panose="02020603050405020304" pitchFamily="18" charset="0"/>
                        </a:rPr>
                        <a:t>-</a:t>
                      </a:r>
                    </a:p>
                  </a:txBody>
                  <a:tcPr marL="76200" marR="76200" marT="76200" marB="76200">
                    <a:lnL w="12700" cap="flat" cmpd="sng" algn="ctr">
                      <a:solidFill>
                        <a:srgbClr val="F0BE87"/>
                      </a:solidFill>
                      <a:prstDash val="solid"/>
                      <a:round/>
                      <a:headEnd type="none" w="med" len="med"/>
                      <a:tailEnd type="none" w="med" len="med"/>
                    </a:lnL>
                    <a:lnR w="12700" cap="flat" cmpd="sng" algn="ctr">
                      <a:solidFill>
                        <a:srgbClr val="90B487"/>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rgbClr val="50B687"/>
                      </a:solidFill>
                      <a:prstDash val="solid"/>
                      <a:round/>
                      <a:headEnd type="none" w="med" len="med"/>
                      <a:tailEnd type="none" w="med" len="med"/>
                    </a:lnB>
                    <a:solidFill>
                      <a:srgbClr val="F9F9F9"/>
                    </a:solidFill>
                  </a:tcPr>
                </a:tc>
                <a:extLst>
                  <a:ext uri="{0D108BD9-81ED-4DB2-BD59-A6C34878D82A}">
                    <a16:rowId xmlns:a16="http://schemas.microsoft.com/office/drawing/2014/main" val="3643635071"/>
                  </a:ext>
                </a:extLst>
              </a:tr>
            </a:tbl>
          </a:graphicData>
        </a:graphic>
      </p:graphicFrame>
      <p:sp>
        <p:nvSpPr>
          <p:cNvPr id="7" name="TextBox 6">
            <a:extLst>
              <a:ext uri="{FF2B5EF4-FFF2-40B4-BE49-F238E27FC236}">
                <a16:creationId xmlns:a16="http://schemas.microsoft.com/office/drawing/2014/main" id="{CFD6D707-852F-4B4C-9E85-BB3FA5ADFDB5}"/>
              </a:ext>
            </a:extLst>
          </p:cNvPr>
          <p:cNvSpPr txBox="1"/>
          <p:nvPr/>
        </p:nvSpPr>
        <p:spPr>
          <a:xfrm>
            <a:off x="14782800" y="2784159"/>
            <a:ext cx="568218" cy="664698"/>
          </a:xfrm>
          <a:prstGeom prst="rect">
            <a:avLst/>
          </a:prstGeom>
          <a:noFill/>
        </p:spPr>
        <p:txBody>
          <a:bodyPr wrap="square" rtlCol="0">
            <a:spAutoFit/>
          </a:bodyPr>
          <a:lstStyle/>
          <a:p>
            <a:endParaRPr lang="en-US" dirty="0"/>
          </a:p>
        </p:txBody>
      </p:sp>
      <p:sp>
        <p:nvSpPr>
          <p:cNvPr id="9" name="Rectangle 3">
            <a:extLst>
              <a:ext uri="{FF2B5EF4-FFF2-40B4-BE49-F238E27FC236}">
                <a16:creationId xmlns:a16="http://schemas.microsoft.com/office/drawing/2014/main" id="{6E69B990-532B-45C1-BD04-8AC410F98EA3}"/>
              </a:ext>
            </a:extLst>
          </p:cNvPr>
          <p:cNvSpPr>
            <a:spLocks noChangeArrowheads="1"/>
          </p:cNvSpPr>
          <p:nvPr/>
        </p:nvSpPr>
        <p:spPr bwMode="auto">
          <a:xfrm>
            <a:off x="8637306" y="1996099"/>
            <a:ext cx="2868893" cy="6617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a:ln>
                  <a:noFill/>
                </a:ln>
                <a:solidFill>
                  <a:srgbClr val="222222"/>
                </a:solidFill>
                <a:effectLst/>
                <a:latin typeface="Source Sans Pro" panose="020B0503030403020204" pitchFamily="34" charset="0"/>
              </a:rPr>
              <a:t>Left Outer Join(A </a:t>
            </a:r>
            <a:r>
              <a:rPr kumimoji="0" lang="en-US" altLang="en-US" sz="1900" b="1" i="0" u="none" strike="noStrike" cap="none" normalizeH="0" baseline="0" dirty="0">
                <a:ln>
                  <a:noFill/>
                </a:ln>
                <a:solidFill>
                  <a:srgbClr val="04B8E6"/>
                </a:solidFill>
                <a:effectLst/>
                <a:latin typeface="Source Sans Pro" panose="020B0503030403020204" pitchFamily="34" charset="0"/>
              </a:rPr>
              <a:t>  </a:t>
            </a:r>
            <a:r>
              <a:rPr kumimoji="0" lang="en-US" altLang="en-US" sz="900" b="1" i="0" u="none" strike="noStrike" cap="none" normalizeH="0" baseline="0" dirty="0">
                <a:ln>
                  <a:noFill/>
                </a:ln>
                <a:solidFill>
                  <a:srgbClr val="04B8E6"/>
                </a:solidFill>
                <a:effectLst/>
                <a:latin typeface="Source Sans Pro" panose="020B0503030403020204" pitchFamily="34" charset="0"/>
              </a:rPr>
              <a:t>           </a:t>
            </a:r>
            <a:r>
              <a:rPr kumimoji="0" lang="en-US" altLang="en-US" sz="1900" b="1" i="0" u="none" strike="noStrike" cap="none" normalizeH="0" baseline="0" dirty="0">
                <a:ln>
                  <a:noFill/>
                </a:ln>
                <a:solidFill>
                  <a:srgbClr val="222222"/>
                </a:solidFill>
                <a:effectLst/>
                <a:latin typeface="Source Sans Pro" panose="020B0503030403020204" pitchFamily="34" charset="0"/>
              </a:rPr>
              <a:t> B)</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9940" name="Picture 4">
            <a:hlinkClick r:id="rId2"/>
            <a:extLst>
              <a:ext uri="{FF2B5EF4-FFF2-40B4-BE49-F238E27FC236}">
                <a16:creationId xmlns:a16="http://schemas.microsoft.com/office/drawing/2014/main" id="{4591192C-EECD-4ACB-8B57-AA438AF727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5774" y="1815784"/>
            <a:ext cx="52864" cy="152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9">
            <a:extLst>
              <a:ext uri="{FF2B5EF4-FFF2-40B4-BE49-F238E27FC236}">
                <a16:creationId xmlns:a16="http://schemas.microsoft.com/office/drawing/2014/main" id="{A5792C82-07A0-443C-A072-BC3FEB164AD3}"/>
              </a:ext>
            </a:extLst>
          </p:cNvPr>
          <p:cNvGraphicFramePr>
            <a:graphicFrameLocks noGrp="1"/>
          </p:cNvGraphicFramePr>
          <p:nvPr>
            <p:extLst>
              <p:ext uri="{D42A27DB-BD31-4B8C-83A1-F6EECF244321}">
                <p14:modId xmlns:p14="http://schemas.microsoft.com/office/powerpoint/2010/main" val="3489763309"/>
              </p:ext>
            </p:extLst>
          </p:nvPr>
        </p:nvGraphicFramePr>
        <p:xfrm>
          <a:off x="5577453" y="23801"/>
          <a:ext cx="2819400" cy="2133600"/>
        </p:xfrm>
        <a:graphic>
          <a:graphicData uri="http://schemas.openxmlformats.org/drawingml/2006/table">
            <a:tbl>
              <a:tblPr/>
              <a:tblGrid>
                <a:gridCol w="939800">
                  <a:extLst>
                    <a:ext uri="{9D8B030D-6E8A-4147-A177-3AD203B41FA5}">
                      <a16:colId xmlns:a16="http://schemas.microsoft.com/office/drawing/2014/main" val="2477921019"/>
                    </a:ext>
                  </a:extLst>
                </a:gridCol>
                <a:gridCol w="939800">
                  <a:extLst>
                    <a:ext uri="{9D8B030D-6E8A-4147-A177-3AD203B41FA5}">
                      <a16:colId xmlns:a16="http://schemas.microsoft.com/office/drawing/2014/main" val="4255850823"/>
                    </a:ext>
                  </a:extLst>
                </a:gridCol>
                <a:gridCol w="939800">
                  <a:extLst>
                    <a:ext uri="{9D8B030D-6E8A-4147-A177-3AD203B41FA5}">
                      <a16:colId xmlns:a16="http://schemas.microsoft.com/office/drawing/2014/main" val="722114393"/>
                    </a:ext>
                  </a:extLst>
                </a:gridCol>
              </a:tblGrid>
              <a:tr h="362793">
                <a:tc gridSpan="3">
                  <a:txBody>
                    <a:bodyPr/>
                    <a:lstStyle/>
                    <a:p>
                      <a:pPr algn="l" fontAlgn="t"/>
                      <a:r>
                        <a:rPr lang="en-US" b="1">
                          <a:effectLst/>
                          <a:latin typeface="Times New Roman" panose="02020603050405020304" pitchFamily="18" charset="0"/>
                          <a:cs typeface="Times New Roman" panose="02020603050405020304" pitchFamily="18" charset="0"/>
                        </a:rPr>
                        <a:t>A ⋈ B</a:t>
                      </a:r>
                      <a:endParaRPr lang="en-US">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A0277A"/>
                      </a:solidFill>
                      <a:prstDash val="solid"/>
                      <a:round/>
                      <a:headEnd type="none" w="med" len="med"/>
                      <a:tailEnd type="none" w="med" len="med"/>
                    </a:lnL>
                    <a:lnR w="12700" cap="flat" cmpd="sng" algn="ctr">
                      <a:solidFill>
                        <a:srgbClr val="40267A"/>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1649938"/>
                  </a:ext>
                </a:extLst>
              </a:tr>
              <a:tr h="362793">
                <a:tc>
                  <a:txBody>
                    <a:bodyPr/>
                    <a:lstStyle/>
                    <a:p>
                      <a:pPr algn="l" fontAlgn="t"/>
                      <a:r>
                        <a:rPr lang="en-US" b="1">
                          <a:effectLst/>
                          <a:latin typeface="Times New Roman" panose="02020603050405020304" pitchFamily="18" charset="0"/>
                          <a:cs typeface="Times New Roman" panose="02020603050405020304" pitchFamily="18" charset="0"/>
                        </a:rPr>
                        <a:t>Num</a:t>
                      </a:r>
                      <a:endParaRPr lang="en-US">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00AC62"/>
                      </a:solidFill>
                      <a:prstDash val="solid"/>
                      <a:round/>
                      <a:headEnd type="none" w="med" len="med"/>
                      <a:tailEnd type="none" w="med" len="med"/>
                    </a:lnL>
                    <a:lnR w="12700" cap="flat" cmpd="sng" algn="ctr">
                      <a:solidFill>
                        <a:srgbClr val="60A468"/>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b="1">
                          <a:effectLst/>
                          <a:latin typeface="Times New Roman" panose="02020603050405020304" pitchFamily="18" charset="0"/>
                          <a:cs typeface="Times New Roman" panose="02020603050405020304" pitchFamily="18" charset="0"/>
                        </a:rPr>
                        <a:t>Cube</a:t>
                      </a:r>
                      <a:endParaRPr lang="en-US">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60A468"/>
                      </a:solidFill>
                      <a:prstDash val="solid"/>
                      <a:round/>
                      <a:headEnd type="none" w="med" len="med"/>
                      <a:tailEnd type="none" w="med" len="med"/>
                    </a:lnL>
                    <a:lnR w="12700" cap="flat" cmpd="sng" algn="ctr">
                      <a:solidFill>
                        <a:srgbClr val="B0E35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b="1">
                          <a:effectLst/>
                          <a:latin typeface="Times New Roman" panose="02020603050405020304" pitchFamily="18" charset="0"/>
                          <a:cs typeface="Times New Roman" panose="02020603050405020304" pitchFamily="18" charset="0"/>
                        </a:rPr>
                        <a:t>Square</a:t>
                      </a:r>
                      <a:endParaRPr lang="en-US">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B0E35D"/>
                      </a:solidFill>
                      <a:prstDash val="solid"/>
                      <a:round/>
                      <a:headEnd type="none" w="med" len="med"/>
                      <a:tailEnd type="none" w="med" len="med"/>
                    </a:lnL>
                    <a:lnR w="12700" cap="flat" cmpd="sng" algn="ctr">
                      <a:solidFill>
                        <a:srgbClr val="B0E15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051951052"/>
                  </a:ext>
                </a:extLst>
              </a:tr>
              <a:tr h="362793">
                <a:tc>
                  <a:txBody>
                    <a:bodyPr/>
                    <a:lstStyle/>
                    <a:p>
                      <a:pPr algn="l" fontAlgn="t"/>
                      <a:r>
                        <a:rPr lang="en-US">
                          <a:effectLst/>
                          <a:latin typeface="Times New Roman" panose="02020603050405020304" pitchFamily="18" charset="0"/>
                          <a:cs typeface="Times New Roman" panose="02020603050405020304" pitchFamily="18" charset="0"/>
                        </a:rPr>
                        <a:t>2</a:t>
                      </a:r>
                    </a:p>
                  </a:txBody>
                  <a:tcPr marL="76200" marR="76200" marT="76200" marB="76200">
                    <a:lnL w="12700" cap="flat" cmpd="sng" algn="ctr">
                      <a:solidFill>
                        <a:srgbClr val="90F55D"/>
                      </a:solidFill>
                      <a:prstDash val="solid"/>
                      <a:round/>
                      <a:headEnd type="none" w="med" len="med"/>
                      <a:tailEnd type="none" w="med" len="med"/>
                    </a:lnL>
                    <a:lnR w="12700" cap="flat" cmpd="sng" algn="ctr">
                      <a:solidFill>
                        <a:srgbClr val="90F55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effectLst/>
                          <a:latin typeface="Times New Roman" panose="02020603050405020304" pitchFamily="18" charset="0"/>
                          <a:cs typeface="Times New Roman" panose="02020603050405020304" pitchFamily="18" charset="0"/>
                        </a:rPr>
                        <a:t>8</a:t>
                      </a:r>
                    </a:p>
                  </a:txBody>
                  <a:tcPr marL="76200" marR="76200" marT="76200" marB="76200">
                    <a:lnL w="12700" cap="flat" cmpd="sng" algn="ctr">
                      <a:solidFill>
                        <a:srgbClr val="90F55D"/>
                      </a:solidFill>
                      <a:prstDash val="solid"/>
                      <a:round/>
                      <a:headEnd type="none" w="med" len="med"/>
                      <a:tailEnd type="none" w="med" len="med"/>
                    </a:lnL>
                    <a:lnR w="12700" cap="flat" cmpd="sng" algn="ctr">
                      <a:solidFill>
                        <a:srgbClr val="90F55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effectLst/>
                          <a:latin typeface="Times New Roman" panose="02020603050405020304" pitchFamily="18" charset="0"/>
                          <a:cs typeface="Times New Roman" panose="02020603050405020304" pitchFamily="18" charset="0"/>
                        </a:rPr>
                        <a:t>4</a:t>
                      </a:r>
                    </a:p>
                  </a:txBody>
                  <a:tcPr marL="76200" marR="76200" marT="76200" marB="76200">
                    <a:lnL w="12700" cap="flat" cmpd="sng" algn="ctr">
                      <a:solidFill>
                        <a:srgbClr val="90F55D"/>
                      </a:solidFill>
                      <a:prstDash val="solid"/>
                      <a:round/>
                      <a:headEnd type="none" w="med" len="med"/>
                      <a:tailEnd type="none" w="med" len="med"/>
                    </a:lnL>
                    <a:lnR w="12700" cap="flat" cmpd="sng" algn="ctr">
                      <a:solidFill>
                        <a:srgbClr val="50E05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4090884133"/>
                  </a:ext>
                </a:extLst>
              </a:tr>
              <a:tr h="362793">
                <a:tc>
                  <a:txBody>
                    <a:bodyPr/>
                    <a:lstStyle/>
                    <a:p>
                      <a:pPr algn="l" fontAlgn="t"/>
                      <a:r>
                        <a:rPr lang="en-US">
                          <a:effectLst/>
                          <a:latin typeface="Times New Roman" panose="02020603050405020304" pitchFamily="18" charset="0"/>
                          <a:cs typeface="Times New Roman" panose="02020603050405020304" pitchFamily="18" charset="0"/>
                        </a:rPr>
                        <a:t>3</a:t>
                      </a:r>
                    </a:p>
                  </a:txBody>
                  <a:tcPr marL="76200" marR="76200" marT="76200" marB="76200">
                    <a:lnL w="12700" cap="flat" cmpd="sng" algn="ctr">
                      <a:solidFill>
                        <a:srgbClr val="90F55D"/>
                      </a:solidFill>
                      <a:prstDash val="solid"/>
                      <a:round/>
                      <a:headEnd type="none" w="med" len="med"/>
                      <a:tailEnd type="none" w="med" len="med"/>
                    </a:lnL>
                    <a:lnR w="12700" cap="flat" cmpd="sng" algn="ctr">
                      <a:solidFill>
                        <a:srgbClr val="90F55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latin typeface="Times New Roman" panose="02020603050405020304" pitchFamily="18" charset="0"/>
                          <a:cs typeface="Times New Roman" panose="02020603050405020304" pitchFamily="18" charset="0"/>
                        </a:rPr>
                        <a:t>18</a:t>
                      </a:r>
                    </a:p>
                  </a:txBody>
                  <a:tcPr marL="76200" marR="76200" marT="76200" marB="76200">
                    <a:lnL w="12700" cap="flat" cmpd="sng" algn="ctr">
                      <a:solidFill>
                        <a:srgbClr val="90F55D"/>
                      </a:solidFill>
                      <a:prstDash val="solid"/>
                      <a:round/>
                      <a:headEnd type="none" w="med" len="med"/>
                      <a:tailEnd type="none" w="med" len="med"/>
                    </a:lnL>
                    <a:lnR w="12700" cap="flat" cmpd="sng" algn="ctr">
                      <a:solidFill>
                        <a:srgbClr val="D0F05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latin typeface="Times New Roman" panose="02020603050405020304" pitchFamily="18" charset="0"/>
                          <a:cs typeface="Times New Roman" panose="02020603050405020304" pitchFamily="18" charset="0"/>
                        </a:rPr>
                        <a:t>9</a:t>
                      </a:r>
                    </a:p>
                  </a:txBody>
                  <a:tcPr marL="76200" marR="76200" marT="76200" marB="76200">
                    <a:lnL w="12700" cap="flat" cmpd="sng" algn="ctr">
                      <a:solidFill>
                        <a:srgbClr val="D0F05D"/>
                      </a:solidFill>
                      <a:prstDash val="solid"/>
                      <a:round/>
                      <a:headEnd type="none" w="med" len="med"/>
                      <a:tailEnd type="none" w="med" len="med"/>
                    </a:lnL>
                    <a:lnR w="12700" cap="flat" cmpd="sng" algn="ctr">
                      <a:solidFill>
                        <a:srgbClr val="50E05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24390255"/>
                  </a:ext>
                </a:extLst>
              </a:tr>
              <a:tr h="362793">
                <a:tc>
                  <a:txBody>
                    <a:bodyPr/>
                    <a:lstStyle/>
                    <a:p>
                      <a:pPr algn="l" fontAlgn="t"/>
                      <a:r>
                        <a:rPr lang="en-US">
                          <a:effectLst/>
                          <a:latin typeface="Times New Roman" panose="02020603050405020304" pitchFamily="18" charset="0"/>
                          <a:cs typeface="Times New Roman" panose="02020603050405020304" pitchFamily="18" charset="0"/>
                        </a:rPr>
                        <a:t>5</a:t>
                      </a:r>
                    </a:p>
                  </a:txBody>
                  <a:tcPr marL="76200" marR="76200" marT="76200" marB="76200">
                    <a:lnL w="12700" cap="flat" cmpd="sng" algn="ctr">
                      <a:solidFill>
                        <a:srgbClr val="70DF5D"/>
                      </a:solidFill>
                      <a:prstDash val="solid"/>
                      <a:round/>
                      <a:headEnd type="none" w="med" len="med"/>
                      <a:tailEnd type="none" w="med" len="med"/>
                    </a:lnL>
                    <a:lnR w="12700" cap="flat" cmpd="sng" algn="ctr">
                      <a:solidFill>
                        <a:srgbClr val="302435"/>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rgbClr val="B0DE5D"/>
                      </a:solidFill>
                      <a:prstDash val="solid"/>
                      <a:round/>
                      <a:headEnd type="none" w="med" len="med"/>
                      <a:tailEnd type="none" w="med" len="med"/>
                    </a:lnB>
                    <a:solidFill>
                      <a:srgbClr val="F9F9F9"/>
                    </a:solidFill>
                  </a:tcPr>
                </a:tc>
                <a:tc>
                  <a:txBody>
                    <a:bodyPr/>
                    <a:lstStyle/>
                    <a:p>
                      <a:pPr algn="l" fontAlgn="t"/>
                      <a:r>
                        <a:rPr lang="en-US">
                          <a:effectLst/>
                          <a:latin typeface="Times New Roman" panose="02020603050405020304" pitchFamily="18" charset="0"/>
                          <a:cs typeface="Times New Roman" panose="02020603050405020304" pitchFamily="18" charset="0"/>
                        </a:rPr>
                        <a:t>75</a:t>
                      </a:r>
                    </a:p>
                  </a:txBody>
                  <a:tcPr marL="76200" marR="76200" marT="76200" marB="76200">
                    <a:lnL w="12700" cap="flat" cmpd="sng" algn="ctr">
                      <a:solidFill>
                        <a:srgbClr val="302435"/>
                      </a:solidFill>
                      <a:prstDash val="solid"/>
                      <a:round/>
                      <a:headEnd type="none" w="med" len="med"/>
                      <a:tailEnd type="none" w="med" len="med"/>
                    </a:lnL>
                    <a:lnR w="12700" cap="flat" cmpd="sng" algn="ctr">
                      <a:solidFill>
                        <a:srgbClr val="103035"/>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rgbClr val="D02835"/>
                      </a:solidFill>
                      <a:prstDash val="solid"/>
                      <a:round/>
                      <a:headEnd type="none" w="med" len="med"/>
                      <a:tailEnd type="none" w="med" len="med"/>
                    </a:lnB>
                    <a:solidFill>
                      <a:srgbClr val="F9F9F9"/>
                    </a:solidFill>
                  </a:tcPr>
                </a:tc>
                <a:tc>
                  <a:txBody>
                    <a:bodyPr/>
                    <a:lstStyle/>
                    <a:p>
                      <a:pPr algn="l" fontAlgn="t"/>
                      <a:r>
                        <a:rPr lang="en-US" dirty="0">
                          <a:effectLst/>
                          <a:latin typeface="Times New Roman" panose="02020603050405020304" pitchFamily="18" charset="0"/>
                          <a:cs typeface="Times New Roman" panose="02020603050405020304" pitchFamily="18" charset="0"/>
                        </a:rPr>
                        <a:t>-</a:t>
                      </a:r>
                    </a:p>
                  </a:txBody>
                  <a:tcPr marL="76200" marR="76200" marT="76200" marB="76200">
                    <a:lnL w="12700" cap="flat" cmpd="sng" algn="ctr">
                      <a:solidFill>
                        <a:srgbClr val="103035"/>
                      </a:solidFill>
                      <a:prstDash val="solid"/>
                      <a:round/>
                      <a:headEnd type="none" w="med" len="med"/>
                      <a:tailEnd type="none" w="med" len="med"/>
                    </a:lnL>
                    <a:lnR w="12700" cap="flat" cmpd="sng" algn="ctr">
                      <a:solidFill>
                        <a:srgbClr val="302435"/>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rgbClr val="502535"/>
                      </a:solidFill>
                      <a:prstDash val="solid"/>
                      <a:round/>
                      <a:headEnd type="none" w="med" len="med"/>
                      <a:tailEnd type="none" w="med" len="med"/>
                    </a:lnB>
                    <a:solidFill>
                      <a:srgbClr val="F9F9F9"/>
                    </a:solidFill>
                  </a:tcPr>
                </a:tc>
                <a:extLst>
                  <a:ext uri="{0D108BD9-81ED-4DB2-BD59-A6C34878D82A}">
                    <a16:rowId xmlns:a16="http://schemas.microsoft.com/office/drawing/2014/main" val="672823737"/>
                  </a:ext>
                </a:extLst>
              </a:tr>
            </a:tbl>
          </a:graphicData>
        </a:graphic>
      </p:graphicFrame>
      <p:sp>
        <p:nvSpPr>
          <p:cNvPr id="12" name="Rectangle 5">
            <a:extLst>
              <a:ext uri="{FF2B5EF4-FFF2-40B4-BE49-F238E27FC236}">
                <a16:creationId xmlns:a16="http://schemas.microsoft.com/office/drawing/2014/main" id="{10AA8571-D8C2-4CE6-AEF3-6CA1F644DB01}"/>
              </a:ext>
            </a:extLst>
          </p:cNvPr>
          <p:cNvSpPr>
            <a:spLocks noChangeArrowheads="1"/>
          </p:cNvSpPr>
          <p:nvPr/>
        </p:nvSpPr>
        <p:spPr bwMode="auto">
          <a:xfrm>
            <a:off x="5577453" y="2185316"/>
            <a:ext cx="3328532" cy="6617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a:ln>
                  <a:noFill/>
                </a:ln>
                <a:solidFill>
                  <a:srgbClr val="222222"/>
                </a:solidFill>
                <a:effectLst/>
                <a:latin typeface="Source Sans Pro" panose="020B0503030403020204" pitchFamily="34" charset="0"/>
              </a:rPr>
              <a:t>Right Outer Join: ( A </a:t>
            </a:r>
            <a:r>
              <a:rPr kumimoji="0" lang="en-US" altLang="en-US" sz="1900" b="1" i="0" u="none" strike="noStrike" cap="none" normalizeH="0" baseline="0" dirty="0">
                <a:ln>
                  <a:noFill/>
                </a:ln>
                <a:solidFill>
                  <a:srgbClr val="04B8E6"/>
                </a:solidFill>
                <a:effectLst/>
                <a:latin typeface="Source Sans Pro" panose="020B0503030403020204" pitchFamily="34" charset="0"/>
              </a:rPr>
              <a:t>  </a:t>
            </a:r>
            <a:r>
              <a:rPr kumimoji="0" lang="en-US" altLang="en-US" sz="1100" b="1" i="0" u="none" strike="noStrike" cap="none" normalizeH="0" baseline="0" dirty="0">
                <a:ln>
                  <a:noFill/>
                </a:ln>
                <a:solidFill>
                  <a:srgbClr val="04B8E6"/>
                </a:solidFill>
                <a:effectLst/>
                <a:latin typeface="Source Sans Pro" panose="020B0503030403020204" pitchFamily="34" charset="0"/>
              </a:rPr>
              <a:t>        </a:t>
            </a:r>
            <a:r>
              <a:rPr kumimoji="0" lang="en-US" altLang="en-US" sz="1900" b="1" i="0" u="none" strike="noStrike" cap="none" normalizeH="0" baseline="0" dirty="0">
                <a:ln>
                  <a:noFill/>
                </a:ln>
                <a:solidFill>
                  <a:srgbClr val="222222"/>
                </a:solidFill>
                <a:effectLst/>
                <a:latin typeface="Source Sans Pro" panose="020B0503030403020204" pitchFamily="34" charset="0"/>
              </a:rPr>
              <a:t> B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9942" name="Picture 6">
            <a:hlinkClick r:id="rId4"/>
            <a:extLst>
              <a:ext uri="{FF2B5EF4-FFF2-40B4-BE49-F238E27FC236}">
                <a16:creationId xmlns:a16="http://schemas.microsoft.com/office/drawing/2014/main" id="{A5432483-5A7C-4268-A7CB-AAC1422CDE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2341" y="2005001"/>
            <a:ext cx="62410" cy="1809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Table 12">
            <a:extLst>
              <a:ext uri="{FF2B5EF4-FFF2-40B4-BE49-F238E27FC236}">
                <a16:creationId xmlns:a16="http://schemas.microsoft.com/office/drawing/2014/main" id="{EB95724E-0B98-4301-B48B-CA68A8906734}"/>
              </a:ext>
            </a:extLst>
          </p:cNvPr>
          <p:cNvGraphicFramePr>
            <a:graphicFrameLocks noGrp="1"/>
          </p:cNvGraphicFramePr>
          <p:nvPr>
            <p:extLst>
              <p:ext uri="{D42A27DB-BD31-4B8C-83A1-F6EECF244321}">
                <p14:modId xmlns:p14="http://schemas.microsoft.com/office/powerpoint/2010/main" val="1441353578"/>
              </p:ext>
            </p:extLst>
          </p:nvPr>
        </p:nvGraphicFramePr>
        <p:xfrm>
          <a:off x="8584124" y="2874951"/>
          <a:ext cx="2819400" cy="2560320"/>
        </p:xfrm>
        <a:graphic>
          <a:graphicData uri="http://schemas.openxmlformats.org/drawingml/2006/table">
            <a:tbl>
              <a:tblPr/>
              <a:tblGrid>
                <a:gridCol w="939800">
                  <a:extLst>
                    <a:ext uri="{9D8B030D-6E8A-4147-A177-3AD203B41FA5}">
                      <a16:colId xmlns:a16="http://schemas.microsoft.com/office/drawing/2014/main" val="1092246279"/>
                    </a:ext>
                  </a:extLst>
                </a:gridCol>
                <a:gridCol w="939800">
                  <a:extLst>
                    <a:ext uri="{9D8B030D-6E8A-4147-A177-3AD203B41FA5}">
                      <a16:colId xmlns:a16="http://schemas.microsoft.com/office/drawing/2014/main" val="2656178941"/>
                    </a:ext>
                  </a:extLst>
                </a:gridCol>
                <a:gridCol w="939800">
                  <a:extLst>
                    <a:ext uri="{9D8B030D-6E8A-4147-A177-3AD203B41FA5}">
                      <a16:colId xmlns:a16="http://schemas.microsoft.com/office/drawing/2014/main" val="3662278197"/>
                    </a:ext>
                  </a:extLst>
                </a:gridCol>
              </a:tblGrid>
              <a:tr h="0">
                <a:tc gridSpan="3">
                  <a:txBody>
                    <a:bodyPr/>
                    <a:lstStyle/>
                    <a:p>
                      <a:pPr algn="l" fontAlgn="t"/>
                      <a:r>
                        <a:rPr lang="en-US" b="1">
                          <a:effectLst/>
                          <a:latin typeface="Times New Roman" panose="02020603050405020304" pitchFamily="18" charset="0"/>
                          <a:cs typeface="Times New Roman" panose="02020603050405020304" pitchFamily="18" charset="0"/>
                        </a:rPr>
                        <a:t>A ⋈ B</a:t>
                      </a:r>
                      <a:endParaRPr lang="en-US">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60CB58"/>
                      </a:solidFill>
                      <a:prstDash val="solid"/>
                      <a:round/>
                      <a:headEnd type="none" w="med" len="med"/>
                      <a:tailEnd type="none" w="med" len="med"/>
                    </a:lnL>
                    <a:lnR w="12700" cap="flat" cmpd="sng" algn="ctr">
                      <a:solidFill>
                        <a:srgbClr val="E0C958"/>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8369798"/>
                  </a:ext>
                </a:extLst>
              </a:tr>
              <a:tr h="0">
                <a:tc>
                  <a:txBody>
                    <a:bodyPr/>
                    <a:lstStyle/>
                    <a:p>
                      <a:pPr algn="l" fontAlgn="t"/>
                      <a:r>
                        <a:rPr lang="en-US" b="1">
                          <a:effectLst/>
                          <a:latin typeface="Times New Roman" panose="02020603050405020304" pitchFamily="18" charset="0"/>
                          <a:cs typeface="Times New Roman" panose="02020603050405020304" pitchFamily="18" charset="0"/>
                        </a:rPr>
                        <a:t>Num</a:t>
                      </a:r>
                      <a:endParaRPr lang="en-US">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A0D557"/>
                      </a:solidFill>
                      <a:prstDash val="solid"/>
                      <a:round/>
                      <a:headEnd type="none" w="med" len="med"/>
                      <a:tailEnd type="none" w="med" len="med"/>
                    </a:lnL>
                    <a:lnR w="12700" cap="flat" cmpd="sng" algn="ctr">
                      <a:solidFill>
                        <a:srgbClr val="A0D557"/>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b="1">
                          <a:effectLst/>
                          <a:latin typeface="Times New Roman" panose="02020603050405020304" pitchFamily="18" charset="0"/>
                          <a:cs typeface="Times New Roman" panose="02020603050405020304" pitchFamily="18" charset="0"/>
                        </a:rPr>
                        <a:t>Cube</a:t>
                      </a:r>
                      <a:endParaRPr lang="en-US">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A0D557"/>
                      </a:solidFill>
                      <a:prstDash val="solid"/>
                      <a:round/>
                      <a:headEnd type="none" w="med" len="med"/>
                      <a:tailEnd type="none" w="med" len="med"/>
                    </a:lnL>
                    <a:lnR w="12700" cap="flat" cmpd="sng" algn="ctr">
                      <a:solidFill>
                        <a:srgbClr val="A0D557"/>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b="1">
                          <a:effectLst/>
                          <a:latin typeface="Times New Roman" panose="02020603050405020304" pitchFamily="18" charset="0"/>
                          <a:cs typeface="Times New Roman" panose="02020603050405020304" pitchFamily="18" charset="0"/>
                        </a:rPr>
                        <a:t>Square</a:t>
                      </a:r>
                      <a:endParaRPr lang="en-US">
                        <a:effectLst/>
                        <a:latin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A0D557"/>
                      </a:solidFill>
                      <a:prstDash val="solid"/>
                      <a:round/>
                      <a:headEnd type="none" w="med" len="med"/>
                      <a:tailEnd type="none" w="med" len="med"/>
                    </a:lnL>
                    <a:lnR w="12700" cap="flat" cmpd="sng" algn="ctr">
                      <a:solidFill>
                        <a:srgbClr val="40CF57"/>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018364611"/>
                  </a:ext>
                </a:extLst>
              </a:tr>
              <a:tr h="0">
                <a:tc>
                  <a:txBody>
                    <a:bodyPr/>
                    <a:lstStyle/>
                    <a:p>
                      <a:pPr algn="l" fontAlgn="t"/>
                      <a:r>
                        <a:rPr lang="en-US">
                          <a:effectLst/>
                          <a:latin typeface="Times New Roman" panose="02020603050405020304" pitchFamily="18" charset="0"/>
                          <a:cs typeface="Times New Roman" panose="02020603050405020304" pitchFamily="18" charset="0"/>
                        </a:rPr>
                        <a:t>2</a:t>
                      </a:r>
                    </a:p>
                  </a:txBody>
                  <a:tcPr marL="76200" marR="76200" marT="76200" marB="76200">
                    <a:lnL w="12700" cap="flat" cmpd="sng" algn="ctr">
                      <a:solidFill>
                        <a:srgbClr val="A0D557"/>
                      </a:solidFill>
                      <a:prstDash val="solid"/>
                      <a:round/>
                      <a:headEnd type="none" w="med" len="med"/>
                      <a:tailEnd type="none" w="med" len="med"/>
                    </a:lnL>
                    <a:lnR w="12700" cap="flat" cmpd="sng" algn="ctr">
                      <a:solidFill>
                        <a:srgbClr val="A0D557"/>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effectLst/>
                          <a:latin typeface="Times New Roman" panose="02020603050405020304" pitchFamily="18" charset="0"/>
                          <a:cs typeface="Times New Roman" panose="02020603050405020304" pitchFamily="18" charset="0"/>
                        </a:rPr>
                        <a:t>4</a:t>
                      </a:r>
                    </a:p>
                  </a:txBody>
                  <a:tcPr marL="76200" marR="76200" marT="76200" marB="76200">
                    <a:lnL w="12700" cap="flat" cmpd="sng" algn="ctr">
                      <a:solidFill>
                        <a:srgbClr val="A0D557"/>
                      </a:solidFill>
                      <a:prstDash val="solid"/>
                      <a:round/>
                      <a:headEnd type="none" w="med" len="med"/>
                      <a:tailEnd type="none" w="med" len="med"/>
                    </a:lnL>
                    <a:lnR w="12700" cap="flat" cmpd="sng" algn="ctr">
                      <a:solidFill>
                        <a:srgbClr val="A0D557"/>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effectLst/>
                          <a:latin typeface="Times New Roman" panose="02020603050405020304" pitchFamily="18" charset="0"/>
                          <a:cs typeface="Times New Roman" panose="02020603050405020304" pitchFamily="18" charset="0"/>
                        </a:rPr>
                        <a:t>8</a:t>
                      </a:r>
                    </a:p>
                  </a:txBody>
                  <a:tcPr marL="76200" marR="76200" marT="76200" marB="76200">
                    <a:lnL w="12700" cap="flat" cmpd="sng" algn="ctr">
                      <a:solidFill>
                        <a:srgbClr val="A0D557"/>
                      </a:solidFill>
                      <a:prstDash val="solid"/>
                      <a:round/>
                      <a:headEnd type="none" w="med" len="med"/>
                      <a:tailEnd type="none" w="med" len="med"/>
                    </a:lnL>
                    <a:lnR w="12700" cap="flat" cmpd="sng" algn="ctr">
                      <a:solidFill>
                        <a:srgbClr val="40CF57"/>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424246467"/>
                  </a:ext>
                </a:extLst>
              </a:tr>
              <a:tr h="0">
                <a:tc>
                  <a:txBody>
                    <a:bodyPr/>
                    <a:lstStyle/>
                    <a:p>
                      <a:pPr algn="l" fontAlgn="t"/>
                      <a:r>
                        <a:rPr lang="en-US">
                          <a:effectLst/>
                          <a:latin typeface="Times New Roman" panose="02020603050405020304" pitchFamily="18" charset="0"/>
                          <a:cs typeface="Times New Roman" panose="02020603050405020304" pitchFamily="18" charset="0"/>
                        </a:rPr>
                        <a:t>3</a:t>
                      </a:r>
                    </a:p>
                  </a:txBody>
                  <a:tcPr marL="76200" marR="76200" marT="76200" marB="76200">
                    <a:lnL w="12700" cap="flat" cmpd="sng" algn="ctr">
                      <a:solidFill>
                        <a:srgbClr val="A0D557"/>
                      </a:solidFill>
                      <a:prstDash val="solid"/>
                      <a:round/>
                      <a:headEnd type="none" w="med" len="med"/>
                      <a:tailEnd type="none" w="med" len="med"/>
                    </a:lnL>
                    <a:lnR w="12700" cap="flat" cmpd="sng" algn="ctr">
                      <a:solidFill>
                        <a:srgbClr val="A0D557"/>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latin typeface="Times New Roman" panose="02020603050405020304" pitchFamily="18" charset="0"/>
                          <a:cs typeface="Times New Roman" panose="02020603050405020304" pitchFamily="18" charset="0"/>
                        </a:rPr>
                        <a:t>9</a:t>
                      </a:r>
                    </a:p>
                  </a:txBody>
                  <a:tcPr marL="76200" marR="76200" marT="76200" marB="76200">
                    <a:lnL w="12700" cap="flat" cmpd="sng" algn="ctr">
                      <a:solidFill>
                        <a:srgbClr val="A0D557"/>
                      </a:solidFill>
                      <a:prstDash val="solid"/>
                      <a:round/>
                      <a:headEnd type="none" w="med" len="med"/>
                      <a:tailEnd type="none" w="med" len="med"/>
                    </a:lnL>
                    <a:lnR w="12700" cap="flat" cmpd="sng" algn="ctr">
                      <a:solidFill>
                        <a:srgbClr val="10F632"/>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latin typeface="Times New Roman" panose="02020603050405020304" pitchFamily="18" charset="0"/>
                          <a:cs typeface="Times New Roman" panose="02020603050405020304" pitchFamily="18" charset="0"/>
                        </a:rPr>
                        <a:t>18</a:t>
                      </a:r>
                    </a:p>
                  </a:txBody>
                  <a:tcPr marL="76200" marR="76200" marT="76200" marB="76200">
                    <a:lnL w="12700" cap="flat" cmpd="sng" algn="ctr">
                      <a:solidFill>
                        <a:srgbClr val="10F632"/>
                      </a:solidFill>
                      <a:prstDash val="solid"/>
                      <a:round/>
                      <a:headEnd type="none" w="med" len="med"/>
                      <a:tailEnd type="none" w="med" len="med"/>
                    </a:lnL>
                    <a:lnR w="12700" cap="flat" cmpd="sng" algn="ctr">
                      <a:solidFill>
                        <a:srgbClr val="10E432"/>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68424625"/>
                  </a:ext>
                </a:extLst>
              </a:tr>
              <a:tr h="0">
                <a:tc>
                  <a:txBody>
                    <a:bodyPr/>
                    <a:lstStyle/>
                    <a:p>
                      <a:pPr algn="l" fontAlgn="t"/>
                      <a:r>
                        <a:rPr lang="en-US">
                          <a:effectLst/>
                          <a:latin typeface="Times New Roman" panose="02020603050405020304" pitchFamily="18" charset="0"/>
                          <a:cs typeface="Times New Roman" panose="02020603050405020304" pitchFamily="18" charset="0"/>
                        </a:rPr>
                        <a:t>4</a:t>
                      </a:r>
                    </a:p>
                  </a:txBody>
                  <a:tcPr marL="76200" marR="76200" marT="76200" marB="76200">
                    <a:lnL w="12700" cap="flat" cmpd="sng" algn="ctr">
                      <a:solidFill>
                        <a:srgbClr val="700973"/>
                      </a:solidFill>
                      <a:prstDash val="solid"/>
                      <a:round/>
                      <a:headEnd type="none" w="med" len="med"/>
                      <a:tailEnd type="none" w="med" len="med"/>
                    </a:lnL>
                    <a:lnR w="12700" cap="flat" cmpd="sng" algn="ctr">
                      <a:solidFill>
                        <a:srgbClr val="100A73"/>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effectLst/>
                          <a:latin typeface="Times New Roman" panose="02020603050405020304" pitchFamily="18" charset="0"/>
                          <a:cs typeface="Times New Roman" panose="02020603050405020304" pitchFamily="18" charset="0"/>
                        </a:rPr>
                        <a:t>16</a:t>
                      </a:r>
                    </a:p>
                  </a:txBody>
                  <a:tcPr marL="76200" marR="76200" marT="76200" marB="76200">
                    <a:lnL w="12700" cap="flat" cmpd="sng" algn="ctr">
                      <a:solidFill>
                        <a:srgbClr val="100A73"/>
                      </a:solidFill>
                      <a:prstDash val="solid"/>
                      <a:round/>
                      <a:headEnd type="none" w="med" len="med"/>
                      <a:tailEnd type="none" w="med" len="med"/>
                    </a:lnL>
                    <a:lnR w="12700" cap="flat" cmpd="sng" algn="ctr">
                      <a:solidFill>
                        <a:srgbClr val="D05173"/>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effectLst/>
                          <a:latin typeface="Times New Roman" panose="02020603050405020304" pitchFamily="18" charset="0"/>
                          <a:cs typeface="Times New Roman" panose="02020603050405020304" pitchFamily="18" charset="0"/>
                        </a:rPr>
                        <a:t>-</a:t>
                      </a:r>
                    </a:p>
                  </a:txBody>
                  <a:tcPr marL="76200" marR="76200" marT="76200" marB="76200">
                    <a:lnL w="12700" cap="flat" cmpd="sng" algn="ctr">
                      <a:solidFill>
                        <a:srgbClr val="D05173"/>
                      </a:solidFill>
                      <a:prstDash val="solid"/>
                      <a:round/>
                      <a:headEnd type="none" w="med" len="med"/>
                      <a:tailEnd type="none" w="med" len="med"/>
                    </a:lnL>
                    <a:lnR w="12700" cap="flat" cmpd="sng" algn="ctr">
                      <a:solidFill>
                        <a:srgbClr val="D00073"/>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186583930"/>
                  </a:ext>
                </a:extLst>
              </a:tr>
              <a:tr h="0">
                <a:tc>
                  <a:txBody>
                    <a:bodyPr/>
                    <a:lstStyle/>
                    <a:p>
                      <a:pPr algn="l" fontAlgn="t"/>
                      <a:r>
                        <a:rPr lang="en-US">
                          <a:effectLst/>
                          <a:latin typeface="Times New Roman" panose="02020603050405020304" pitchFamily="18" charset="0"/>
                          <a:cs typeface="Times New Roman" panose="02020603050405020304" pitchFamily="18" charset="0"/>
                        </a:rPr>
                        <a:t>5</a:t>
                      </a:r>
                    </a:p>
                  </a:txBody>
                  <a:tcPr marL="76200" marR="76200" marT="76200" marB="76200">
                    <a:lnL w="12700" cap="flat" cmpd="sng" algn="ctr">
                      <a:solidFill>
                        <a:srgbClr val="D05173"/>
                      </a:solidFill>
                      <a:prstDash val="solid"/>
                      <a:round/>
                      <a:headEnd type="none" w="med" len="med"/>
                      <a:tailEnd type="none" w="med" len="med"/>
                    </a:lnL>
                    <a:lnR w="12700" cap="flat" cmpd="sng" algn="ctr">
                      <a:solidFill>
                        <a:srgbClr val="D05173"/>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rgbClr val="700973"/>
                      </a:solidFill>
                      <a:prstDash val="solid"/>
                      <a:round/>
                      <a:headEnd type="none" w="med" len="med"/>
                      <a:tailEnd type="none" w="med" len="med"/>
                    </a:lnB>
                    <a:solidFill>
                      <a:srgbClr val="FFFFFF"/>
                    </a:solidFill>
                  </a:tcPr>
                </a:tc>
                <a:tc>
                  <a:txBody>
                    <a:bodyPr/>
                    <a:lstStyle/>
                    <a:p>
                      <a:pPr algn="l" fontAlgn="t"/>
                      <a:r>
                        <a:rPr lang="en-US">
                          <a:effectLst/>
                          <a:latin typeface="Times New Roman" panose="02020603050405020304" pitchFamily="18" charset="0"/>
                          <a:cs typeface="Times New Roman" panose="02020603050405020304" pitchFamily="18" charset="0"/>
                        </a:rPr>
                        <a:t>-</a:t>
                      </a:r>
                    </a:p>
                  </a:txBody>
                  <a:tcPr marL="76200" marR="76200" marT="76200" marB="76200">
                    <a:lnL w="12700" cap="flat" cmpd="sng" algn="ctr">
                      <a:solidFill>
                        <a:srgbClr val="D05173"/>
                      </a:solidFill>
                      <a:prstDash val="solid"/>
                      <a:round/>
                      <a:headEnd type="none" w="med" len="med"/>
                      <a:tailEnd type="none" w="med" len="med"/>
                    </a:lnL>
                    <a:lnR w="12700" cap="flat" cmpd="sng" algn="ctr">
                      <a:solidFill>
                        <a:srgbClr val="D05173"/>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rgbClr val="700973"/>
                      </a:solidFill>
                      <a:prstDash val="solid"/>
                      <a:round/>
                      <a:headEnd type="none" w="med" len="med"/>
                      <a:tailEnd type="none" w="med" len="med"/>
                    </a:lnB>
                    <a:solidFill>
                      <a:srgbClr val="FFFFFF"/>
                    </a:solidFill>
                  </a:tcPr>
                </a:tc>
                <a:tc>
                  <a:txBody>
                    <a:bodyPr/>
                    <a:lstStyle/>
                    <a:p>
                      <a:pPr algn="l" fontAlgn="t"/>
                      <a:r>
                        <a:rPr lang="en-US" dirty="0">
                          <a:effectLst/>
                          <a:latin typeface="Times New Roman" panose="02020603050405020304" pitchFamily="18" charset="0"/>
                          <a:cs typeface="Times New Roman" panose="02020603050405020304" pitchFamily="18" charset="0"/>
                        </a:rPr>
                        <a:t>75</a:t>
                      </a:r>
                    </a:p>
                  </a:txBody>
                  <a:tcPr marL="76200" marR="76200" marT="76200" marB="76200">
                    <a:lnL w="12700" cap="flat" cmpd="sng" algn="ctr">
                      <a:solidFill>
                        <a:srgbClr val="D05173"/>
                      </a:solidFill>
                      <a:prstDash val="solid"/>
                      <a:round/>
                      <a:headEnd type="none" w="med" len="med"/>
                      <a:tailEnd type="none" w="med" len="med"/>
                    </a:lnL>
                    <a:lnR w="12700" cap="flat" cmpd="sng" algn="ctr">
                      <a:solidFill>
                        <a:srgbClr val="D00073"/>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rgbClr val="700973"/>
                      </a:solidFill>
                      <a:prstDash val="solid"/>
                      <a:round/>
                      <a:headEnd type="none" w="med" len="med"/>
                      <a:tailEnd type="none" w="med" len="med"/>
                    </a:lnB>
                    <a:solidFill>
                      <a:srgbClr val="FFFFFF"/>
                    </a:solidFill>
                  </a:tcPr>
                </a:tc>
                <a:extLst>
                  <a:ext uri="{0D108BD9-81ED-4DB2-BD59-A6C34878D82A}">
                    <a16:rowId xmlns:a16="http://schemas.microsoft.com/office/drawing/2014/main" val="3030216405"/>
                  </a:ext>
                </a:extLst>
              </a:tr>
            </a:tbl>
          </a:graphicData>
        </a:graphic>
      </p:graphicFrame>
    </p:spTree>
    <p:extLst>
      <p:ext uri="{BB962C8B-B14F-4D97-AF65-F5344CB8AC3E}">
        <p14:creationId xmlns:p14="http://schemas.microsoft.com/office/powerpoint/2010/main" val="9846886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9C538-78D9-44AC-8156-A7FC6B1BC119}"/>
              </a:ext>
            </a:extLst>
          </p:cNvPr>
          <p:cNvSpPr>
            <a:spLocks noGrp="1"/>
          </p:cNvSpPr>
          <p:nvPr>
            <p:ph type="title"/>
          </p:nvPr>
        </p:nvSpPr>
        <p:spPr/>
        <p:txBody>
          <a:bodyPr/>
          <a:lstStyle/>
          <a:p>
            <a:r>
              <a:rPr lang="en-US" dirty="0"/>
              <a:t>Relational </a:t>
            </a:r>
            <a:r>
              <a:rPr lang="en-US" dirty="0" err="1"/>
              <a:t>alzebra</a:t>
            </a:r>
            <a:endParaRPr lang="en-US" dirty="0"/>
          </a:p>
        </p:txBody>
      </p:sp>
      <p:sp>
        <p:nvSpPr>
          <p:cNvPr id="3" name="Content Placeholder 2">
            <a:extLst>
              <a:ext uri="{FF2B5EF4-FFF2-40B4-BE49-F238E27FC236}">
                <a16:creationId xmlns:a16="http://schemas.microsoft.com/office/drawing/2014/main" id="{D0E0275A-1A45-46B4-AFE4-95264BC061B8}"/>
              </a:ext>
            </a:extLst>
          </p:cNvPr>
          <p:cNvSpPr>
            <a:spLocks noGrp="1"/>
          </p:cNvSpPr>
          <p:nvPr>
            <p:ph sz="quarter" idx="13"/>
          </p:nvPr>
        </p:nvSpPr>
        <p:spPr/>
        <p:txBody>
          <a:bodyPr>
            <a:normAutofit fontScale="92500" lnSpcReduction="20000"/>
          </a:bodyPr>
          <a:lstStyle/>
          <a:p>
            <a:pPr marL="0" indent="0">
              <a:buNone/>
            </a:pPr>
            <a:r>
              <a:rPr lang="en-US" b="1" u="sng" dirty="0">
                <a:latin typeface="Times New Roman" panose="02020603050405020304" pitchFamily="18" charset="0"/>
                <a:cs typeface="Times New Roman" panose="02020603050405020304" pitchFamily="18" charset="0"/>
              </a:rPr>
              <a:t>Question:</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Consider the following relational database schema consisting of the four relation schemas:</a:t>
            </a:r>
          </a:p>
          <a:p>
            <a:r>
              <a:rPr lang="en-US" b="1" dirty="0">
                <a:latin typeface="Times New Roman" panose="02020603050405020304" pitchFamily="18" charset="0"/>
                <a:cs typeface="Times New Roman" panose="02020603050405020304" pitchFamily="18" charset="0"/>
              </a:rPr>
              <a:t>passenger </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pid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pname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pgender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pcity</a:t>
            </a:r>
            <a:r>
              <a:rPr lang="en-US" dirty="0">
                <a:latin typeface="Times New Roman" panose="02020603050405020304" pitchFamily="18" charset="0"/>
                <a:cs typeface="Times New Roman" panose="02020603050405020304" pitchFamily="18" charset="0"/>
              </a:rPr>
              <a:t>)</a:t>
            </a:r>
          </a:p>
          <a:p>
            <a:r>
              <a:rPr lang="en-US" b="1" dirty="0">
                <a:latin typeface="Times New Roman" panose="02020603050405020304" pitchFamily="18" charset="0"/>
                <a:cs typeface="Times New Roman" panose="02020603050405020304" pitchFamily="18" charset="0"/>
              </a:rPr>
              <a:t>agency </a:t>
            </a:r>
            <a:r>
              <a:rPr lang="en-US" dirty="0">
                <a:latin typeface="Times New Roman" panose="02020603050405020304" pitchFamily="18" charset="0"/>
                <a:cs typeface="Times New Roman" panose="02020603050405020304" pitchFamily="18" charset="0"/>
              </a:rPr>
              <a:t>( aid, </a:t>
            </a:r>
            <a:r>
              <a:rPr lang="en-US" dirty="0" err="1">
                <a:latin typeface="Times New Roman" panose="02020603050405020304" pitchFamily="18" charset="0"/>
                <a:cs typeface="Times New Roman" panose="02020603050405020304" pitchFamily="18" charset="0"/>
              </a:rPr>
              <a:t>aname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acity</a:t>
            </a:r>
            <a:r>
              <a:rPr lang="en-US" dirty="0">
                <a:latin typeface="Times New Roman" panose="02020603050405020304" pitchFamily="18" charset="0"/>
                <a:cs typeface="Times New Roman" panose="02020603050405020304" pitchFamily="18" charset="0"/>
              </a:rPr>
              <a:t>)</a:t>
            </a:r>
          </a:p>
          <a:p>
            <a:r>
              <a:rPr lang="en-US" b="1" dirty="0">
                <a:latin typeface="Times New Roman" panose="02020603050405020304" pitchFamily="18" charset="0"/>
                <a:cs typeface="Times New Roman" panose="02020603050405020304" pitchFamily="18" charset="0"/>
              </a:rPr>
              <a:t>flight </a:t>
            </a:r>
            <a:r>
              <a:rPr lang="en-US" dirty="0">
                <a:latin typeface="Times New Roman" panose="02020603050405020304" pitchFamily="18" charset="0"/>
                <a:cs typeface="Times New Roman" panose="02020603050405020304" pitchFamily="18" charset="0"/>
              </a:rPr>
              <a:t>(fid, </a:t>
            </a:r>
            <a:r>
              <a:rPr lang="en-US" dirty="0" err="1">
                <a:latin typeface="Times New Roman" panose="02020603050405020304" pitchFamily="18" charset="0"/>
                <a:cs typeface="Times New Roman" panose="02020603050405020304" pitchFamily="18" charset="0"/>
              </a:rPr>
              <a:t>fdate</a:t>
            </a:r>
            <a:r>
              <a:rPr lang="en-US" dirty="0">
                <a:latin typeface="Times New Roman" panose="02020603050405020304" pitchFamily="18" charset="0"/>
                <a:cs typeface="Times New Roman" panose="02020603050405020304" pitchFamily="18" charset="0"/>
              </a:rPr>
              <a:t>, time, </a:t>
            </a:r>
            <a:r>
              <a:rPr lang="en-US" dirty="0" err="1">
                <a:latin typeface="Times New Roman" panose="02020603050405020304" pitchFamily="18" charset="0"/>
                <a:cs typeface="Times New Roman" panose="02020603050405020304" pitchFamily="18" charset="0"/>
              </a:rPr>
              <a:t>src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dest</a:t>
            </a:r>
            <a:r>
              <a:rPr lang="en-US" dirty="0">
                <a:latin typeface="Times New Roman" panose="02020603050405020304" pitchFamily="18" charset="0"/>
                <a:cs typeface="Times New Roman" panose="02020603050405020304" pitchFamily="18" charset="0"/>
              </a:rPr>
              <a:t>)</a:t>
            </a:r>
          </a:p>
          <a:p>
            <a:r>
              <a:rPr lang="en-US" b="1" dirty="0">
                <a:latin typeface="Times New Roman" panose="02020603050405020304" pitchFamily="18" charset="0"/>
                <a:cs typeface="Times New Roman" panose="02020603050405020304" pitchFamily="18" charset="0"/>
              </a:rPr>
              <a:t>booking </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pid</a:t>
            </a:r>
            <a:r>
              <a:rPr lang="en-US" dirty="0">
                <a:latin typeface="Times New Roman" panose="02020603050405020304" pitchFamily="18" charset="0"/>
                <a:cs typeface="Times New Roman" panose="02020603050405020304" pitchFamily="18" charset="0"/>
              </a:rPr>
              <a:t>, aid, fid, </a:t>
            </a:r>
            <a:r>
              <a:rPr lang="en-US" dirty="0" err="1">
                <a:latin typeface="Times New Roman" panose="02020603050405020304" pitchFamily="18" charset="0"/>
                <a:cs typeface="Times New Roman" panose="02020603050405020304" pitchFamily="18" charset="0"/>
              </a:rPr>
              <a:t>fdate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Answer the following questions using relational algebra queries;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75022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DB4C94-8724-4A61-A47A-3854786334E0}"/>
              </a:ext>
            </a:extLst>
          </p:cNvPr>
          <p:cNvSpPr>
            <a:spLocks noGrp="1"/>
          </p:cNvSpPr>
          <p:nvPr>
            <p:ph sz="quarter" idx="13"/>
          </p:nvPr>
        </p:nvSpPr>
        <p:spPr>
          <a:xfrm>
            <a:off x="0" y="140678"/>
            <a:ext cx="11563643" cy="5233908"/>
          </a:xfrm>
        </p:spPr>
        <p:txBody>
          <a:bodyPr>
            <a:normAutofit fontScale="85000" lnSpcReduction="20000"/>
          </a:bodyPr>
          <a:lstStyle/>
          <a:p>
            <a:r>
              <a:rPr lang="en-US" b="1" dirty="0">
                <a:latin typeface="Times New Roman" panose="02020603050405020304" pitchFamily="18" charset="0"/>
                <a:cs typeface="Times New Roman" panose="02020603050405020304" pitchFamily="18" charset="0"/>
              </a:rPr>
              <a:t>Get the complete details of all flights to New Delhi.</a:t>
            </a:r>
          </a:p>
          <a:p>
            <a:r>
              <a:rPr lang="en-US" dirty="0">
                <a:latin typeface="Times New Roman" panose="02020603050405020304" pitchFamily="18" charset="0"/>
                <a:cs typeface="Times New Roman" panose="02020603050405020304" pitchFamily="18" charset="0"/>
              </a:rPr>
              <a:t>σ </a:t>
            </a:r>
            <a:r>
              <a:rPr lang="en-US" i="1" baseline="-25000" dirty="0" err="1">
                <a:latin typeface="Times New Roman" panose="02020603050405020304" pitchFamily="18" charset="0"/>
                <a:cs typeface="Times New Roman" panose="02020603050405020304" pitchFamily="18" charset="0"/>
              </a:rPr>
              <a:t>desti</a:t>
            </a:r>
            <a:r>
              <a:rPr lang="en-US" i="1" baseline="-25000" dirty="0">
                <a:latin typeface="Times New Roman" panose="02020603050405020304" pitchFamily="18" charset="0"/>
                <a:cs typeface="Times New Roman" panose="02020603050405020304" pitchFamily="18" charset="0"/>
              </a:rPr>
              <a:t>= “New Delhi”</a:t>
            </a:r>
            <a:r>
              <a:rPr lang="en-US"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(flight)</a:t>
            </a:r>
          </a:p>
          <a:p>
            <a:r>
              <a:rPr lang="en-US" b="1" dirty="0">
                <a:latin typeface="Times New Roman" panose="02020603050405020304" pitchFamily="18" charset="0"/>
                <a:cs typeface="Times New Roman" panose="02020603050405020304" pitchFamily="18" charset="0"/>
              </a:rPr>
              <a:t>Get the details about all flights from Chennai to New Delhi.</a:t>
            </a:r>
          </a:p>
          <a:p>
            <a:r>
              <a:rPr lang="en-US" dirty="0">
                <a:latin typeface="Times New Roman" panose="02020603050405020304" pitchFamily="18" charset="0"/>
                <a:cs typeface="Times New Roman" panose="02020603050405020304" pitchFamily="18" charset="0"/>
              </a:rPr>
              <a:t>σ </a:t>
            </a:r>
            <a:r>
              <a:rPr lang="en-US" i="1" baseline="-25000" dirty="0" err="1">
                <a:latin typeface="Times New Roman" panose="02020603050405020304" pitchFamily="18" charset="0"/>
                <a:cs typeface="Times New Roman" panose="02020603050405020304" pitchFamily="18" charset="0"/>
              </a:rPr>
              <a:t>src</a:t>
            </a:r>
            <a:r>
              <a:rPr lang="en-US" i="1" baseline="-25000" dirty="0">
                <a:latin typeface="Times New Roman" panose="02020603050405020304" pitchFamily="18" charset="0"/>
                <a:cs typeface="Times New Roman" panose="02020603050405020304" pitchFamily="18" charset="0"/>
              </a:rPr>
              <a:t> = “Chennai” ^ </a:t>
            </a:r>
            <a:r>
              <a:rPr lang="en-US" i="1" baseline="-25000" dirty="0" err="1">
                <a:latin typeface="Times New Roman" panose="02020603050405020304" pitchFamily="18" charset="0"/>
                <a:cs typeface="Times New Roman" panose="02020603050405020304" pitchFamily="18" charset="0"/>
              </a:rPr>
              <a:t>dest</a:t>
            </a:r>
            <a:r>
              <a:rPr lang="en-US" i="1" baseline="-25000" dirty="0">
                <a:latin typeface="Times New Roman" panose="02020603050405020304" pitchFamily="18" charset="0"/>
                <a:cs typeface="Times New Roman" panose="02020603050405020304" pitchFamily="18" charset="0"/>
              </a:rPr>
              <a:t> = “New Delhi”</a:t>
            </a:r>
            <a:r>
              <a:rPr lang="en-US" dirty="0">
                <a:latin typeface="Times New Roman" panose="02020603050405020304" pitchFamily="18" charset="0"/>
                <a:cs typeface="Times New Roman" panose="02020603050405020304" pitchFamily="18" charset="0"/>
              </a:rPr>
              <a:t> (flight)</a:t>
            </a:r>
          </a:p>
          <a:p>
            <a:r>
              <a:rPr lang="en-US" b="1" dirty="0">
                <a:latin typeface="Times New Roman" panose="02020603050405020304" pitchFamily="18" charset="0"/>
                <a:cs typeface="Times New Roman" panose="02020603050405020304" pitchFamily="18" charset="0"/>
              </a:rPr>
              <a:t>Find only the flight numbers for passenger with </a:t>
            </a:r>
            <a:r>
              <a:rPr lang="en-US" b="1" dirty="0" err="1">
                <a:latin typeface="Times New Roman" panose="02020603050405020304" pitchFamily="18" charset="0"/>
                <a:cs typeface="Times New Roman" panose="02020603050405020304" pitchFamily="18" charset="0"/>
              </a:rPr>
              <a:t>pid</a:t>
            </a:r>
            <a:r>
              <a:rPr lang="en-US" b="1" dirty="0">
                <a:latin typeface="Times New Roman" panose="02020603050405020304" pitchFamily="18" charset="0"/>
                <a:cs typeface="Times New Roman" panose="02020603050405020304" pitchFamily="18" charset="0"/>
              </a:rPr>
              <a:t> 123 for flights to Chennai before 06/11/2020.</a:t>
            </a:r>
          </a:p>
          <a:p>
            <a:r>
              <a:rPr lang="el-GR" dirty="0">
                <a:latin typeface="Times New Roman" panose="02020603050405020304" pitchFamily="18" charset="0"/>
                <a:cs typeface="Times New Roman" panose="02020603050405020304" pitchFamily="18" charset="0"/>
              </a:rPr>
              <a:t>Π</a:t>
            </a:r>
            <a:r>
              <a:rPr lang="el-GR" baseline="-25000" dirty="0">
                <a:latin typeface="Times New Roman" panose="02020603050405020304" pitchFamily="18" charset="0"/>
                <a:cs typeface="Times New Roman" panose="02020603050405020304" pitchFamily="18" charset="0"/>
              </a:rPr>
              <a:t> </a:t>
            </a:r>
            <a:r>
              <a:rPr lang="en-US" i="1" baseline="-25000" dirty="0">
                <a:latin typeface="Times New Roman" panose="02020603050405020304" pitchFamily="18" charset="0"/>
                <a:cs typeface="Times New Roman" panose="02020603050405020304" pitchFamily="18" charset="0"/>
              </a:rPr>
              <a:t>fid</a:t>
            </a:r>
            <a:r>
              <a:rPr lang="en-US"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cs typeface="Times New Roman" panose="02020603050405020304" pitchFamily="18" charset="0"/>
              </a:rPr>
              <a:t>σ</a:t>
            </a:r>
            <a:r>
              <a:rPr lang="el-GR" baseline="-25000" dirty="0">
                <a:latin typeface="Times New Roman" panose="02020603050405020304" pitchFamily="18" charset="0"/>
                <a:cs typeface="Times New Roman" panose="02020603050405020304" pitchFamily="18" charset="0"/>
              </a:rPr>
              <a:t> </a:t>
            </a:r>
            <a:r>
              <a:rPr lang="en-US" i="1" baseline="-25000" dirty="0" err="1">
                <a:latin typeface="Times New Roman" panose="02020603050405020304" pitchFamily="18" charset="0"/>
                <a:cs typeface="Times New Roman" panose="02020603050405020304" pitchFamily="18" charset="0"/>
              </a:rPr>
              <a:t>pid</a:t>
            </a:r>
            <a:r>
              <a:rPr lang="en-US" i="1" baseline="-25000" dirty="0">
                <a:latin typeface="Times New Roman" panose="02020603050405020304" pitchFamily="18" charset="0"/>
                <a:cs typeface="Times New Roman" panose="02020603050405020304" pitchFamily="18" charset="0"/>
              </a:rPr>
              <a:t> = 123</a:t>
            </a:r>
            <a:r>
              <a:rPr lang="en-US"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(booking) ⨝ </a:t>
            </a:r>
            <a:r>
              <a:rPr lang="el-GR" dirty="0">
                <a:latin typeface="Times New Roman" panose="02020603050405020304" pitchFamily="18" charset="0"/>
                <a:cs typeface="Times New Roman" panose="02020603050405020304" pitchFamily="18" charset="0"/>
              </a:rPr>
              <a:t>σ</a:t>
            </a:r>
            <a:r>
              <a:rPr lang="el-GR" baseline="-25000" dirty="0">
                <a:latin typeface="Times New Roman" panose="02020603050405020304" pitchFamily="18" charset="0"/>
                <a:cs typeface="Times New Roman" panose="02020603050405020304" pitchFamily="18" charset="0"/>
              </a:rPr>
              <a:t> </a:t>
            </a:r>
            <a:r>
              <a:rPr lang="en-US" i="1" baseline="-25000" dirty="0" err="1">
                <a:latin typeface="Times New Roman" panose="02020603050405020304" pitchFamily="18" charset="0"/>
                <a:cs typeface="Times New Roman" panose="02020603050405020304" pitchFamily="18" charset="0"/>
              </a:rPr>
              <a:t>dest</a:t>
            </a:r>
            <a:r>
              <a:rPr lang="en-US" i="1" baseline="-25000" dirty="0">
                <a:latin typeface="Times New Roman" panose="02020603050405020304" pitchFamily="18" charset="0"/>
                <a:cs typeface="Times New Roman" panose="02020603050405020304" pitchFamily="18" charset="0"/>
              </a:rPr>
              <a:t> = “Chennai” ^ </a:t>
            </a:r>
            <a:r>
              <a:rPr lang="en-US" i="1" baseline="-25000" dirty="0" err="1">
                <a:latin typeface="Times New Roman" panose="02020603050405020304" pitchFamily="18" charset="0"/>
                <a:cs typeface="Times New Roman" panose="02020603050405020304" pitchFamily="18" charset="0"/>
              </a:rPr>
              <a:t>fdate</a:t>
            </a:r>
            <a:r>
              <a:rPr lang="en-US" i="1" baseline="-25000" dirty="0">
                <a:latin typeface="Times New Roman" panose="02020603050405020304" pitchFamily="18" charset="0"/>
                <a:cs typeface="Times New Roman" panose="02020603050405020304" pitchFamily="18" charset="0"/>
              </a:rPr>
              <a:t> &lt; 06/11/2020</a:t>
            </a:r>
            <a:r>
              <a:rPr lang="en-US"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(flight))</a:t>
            </a:r>
          </a:p>
          <a:p>
            <a:r>
              <a:rPr lang="en-US" b="1" dirty="0">
                <a:latin typeface="Times New Roman" panose="02020603050405020304" pitchFamily="18" charset="0"/>
                <a:cs typeface="Times New Roman" panose="02020603050405020304" pitchFamily="18" charset="0"/>
              </a:rPr>
              <a:t>Find the passenger names for passengers who have bookings on at least one flight.</a:t>
            </a:r>
          </a:p>
          <a:p>
            <a:r>
              <a:rPr lang="el-GR" dirty="0">
                <a:latin typeface="Times New Roman" panose="02020603050405020304" pitchFamily="18" charset="0"/>
                <a:cs typeface="Times New Roman" panose="02020603050405020304" pitchFamily="18" charset="0"/>
              </a:rPr>
              <a:t>Π</a:t>
            </a:r>
            <a:r>
              <a:rPr lang="el-GR" baseline="-25000" dirty="0">
                <a:latin typeface="Times New Roman" panose="02020603050405020304" pitchFamily="18" charset="0"/>
                <a:cs typeface="Times New Roman" panose="02020603050405020304" pitchFamily="18" charset="0"/>
              </a:rPr>
              <a:t> </a:t>
            </a:r>
            <a:r>
              <a:rPr lang="en-US" i="1" baseline="-25000" dirty="0" err="1">
                <a:latin typeface="Times New Roman" panose="02020603050405020304" pitchFamily="18" charset="0"/>
                <a:cs typeface="Times New Roman" panose="02020603050405020304" pitchFamily="18" charset="0"/>
              </a:rPr>
              <a:t>pname</a:t>
            </a:r>
            <a:r>
              <a:rPr lang="en-US"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(passenger ⨝ booking)</a:t>
            </a:r>
          </a:p>
          <a:p>
            <a:r>
              <a:rPr lang="en-US" b="1" dirty="0">
                <a:latin typeface="Times New Roman" panose="02020603050405020304" pitchFamily="18" charset="0"/>
                <a:cs typeface="Times New Roman" panose="02020603050405020304" pitchFamily="18" charset="0"/>
              </a:rPr>
              <a:t>Find the passenger names for those who do not have any bookings in any flights.</a:t>
            </a:r>
          </a:p>
          <a:p>
            <a:r>
              <a:rPr lang="el-GR" dirty="0">
                <a:latin typeface="Times New Roman" panose="02020603050405020304" pitchFamily="18" charset="0"/>
                <a:cs typeface="Times New Roman" panose="02020603050405020304" pitchFamily="18" charset="0"/>
              </a:rPr>
              <a:t>Π</a:t>
            </a:r>
            <a:r>
              <a:rPr lang="el-GR" baseline="-25000" dirty="0">
                <a:latin typeface="Times New Roman" panose="02020603050405020304" pitchFamily="18" charset="0"/>
                <a:cs typeface="Times New Roman" panose="02020603050405020304" pitchFamily="18" charset="0"/>
              </a:rPr>
              <a:t> </a:t>
            </a:r>
            <a:r>
              <a:rPr lang="en-US" i="1" baseline="-25000" dirty="0" err="1">
                <a:latin typeface="Times New Roman" panose="02020603050405020304" pitchFamily="18" charset="0"/>
                <a:cs typeface="Times New Roman" panose="02020603050405020304" pitchFamily="18" charset="0"/>
              </a:rPr>
              <a:t>pname</a:t>
            </a:r>
            <a:r>
              <a:rPr lang="en-US" i="1"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cs typeface="Times New Roman" panose="02020603050405020304" pitchFamily="18" charset="0"/>
              </a:rPr>
              <a:t>Π</a:t>
            </a:r>
            <a:r>
              <a:rPr lang="el-GR" i="1" baseline="-25000" dirty="0">
                <a:latin typeface="Times New Roman" panose="02020603050405020304" pitchFamily="18" charset="0"/>
                <a:cs typeface="Times New Roman" panose="02020603050405020304" pitchFamily="18" charset="0"/>
              </a:rPr>
              <a:t> </a:t>
            </a:r>
            <a:r>
              <a:rPr lang="en-US" i="1" baseline="-25000" dirty="0" err="1">
                <a:latin typeface="Times New Roman" panose="02020603050405020304" pitchFamily="18" charset="0"/>
                <a:cs typeface="Times New Roman" panose="02020603050405020304" pitchFamily="18" charset="0"/>
              </a:rPr>
              <a:t>pid</a:t>
            </a:r>
            <a:r>
              <a:rPr lang="en-US" i="1"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(passenger) - </a:t>
            </a:r>
            <a:r>
              <a:rPr lang="el-GR" dirty="0">
                <a:latin typeface="Times New Roman" panose="02020603050405020304" pitchFamily="18" charset="0"/>
                <a:cs typeface="Times New Roman" panose="02020603050405020304" pitchFamily="18" charset="0"/>
              </a:rPr>
              <a:t>Π</a:t>
            </a:r>
            <a:r>
              <a:rPr lang="el-GR" i="1" baseline="-25000" dirty="0">
                <a:latin typeface="Times New Roman" panose="02020603050405020304" pitchFamily="18" charset="0"/>
                <a:cs typeface="Times New Roman" panose="02020603050405020304" pitchFamily="18" charset="0"/>
              </a:rPr>
              <a:t> </a:t>
            </a:r>
            <a:r>
              <a:rPr lang="en-US" i="1" baseline="-25000" dirty="0" err="1">
                <a:latin typeface="Times New Roman" panose="02020603050405020304" pitchFamily="18" charset="0"/>
                <a:cs typeface="Times New Roman" panose="02020603050405020304" pitchFamily="18" charset="0"/>
              </a:rPr>
              <a:t>pid</a:t>
            </a:r>
            <a:r>
              <a:rPr lang="en-US" i="1"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(booking)) ⨝ passenger)</a:t>
            </a:r>
          </a:p>
          <a:p>
            <a:r>
              <a:rPr lang="en-US" b="1" dirty="0">
                <a:latin typeface="Times New Roman" panose="02020603050405020304" pitchFamily="18" charset="0"/>
                <a:cs typeface="Times New Roman" panose="02020603050405020304" pitchFamily="18" charset="0"/>
              </a:rPr>
              <a:t>Find the agency names for agencies that located in the same city as passenger with passenger id 123.</a:t>
            </a:r>
          </a:p>
          <a:p>
            <a:r>
              <a:rPr lang="en-US" dirty="0">
                <a:latin typeface="Times New Roman" panose="02020603050405020304" pitchFamily="18" charset="0"/>
                <a:cs typeface="Times New Roman" panose="02020603050405020304" pitchFamily="18" charset="0"/>
              </a:rPr>
              <a:t>Π</a:t>
            </a:r>
            <a:r>
              <a:rPr lang="en-US" i="1" baseline="-25000" dirty="0">
                <a:latin typeface="Times New Roman" panose="02020603050405020304" pitchFamily="18" charset="0"/>
                <a:cs typeface="Times New Roman" panose="02020603050405020304" pitchFamily="18" charset="0"/>
              </a:rPr>
              <a:t> </a:t>
            </a:r>
            <a:r>
              <a:rPr lang="en-US" i="1" baseline="-25000" dirty="0" err="1">
                <a:latin typeface="Times New Roman" panose="02020603050405020304" pitchFamily="18" charset="0"/>
                <a:cs typeface="Times New Roman" panose="02020603050405020304" pitchFamily="18" charset="0"/>
              </a:rPr>
              <a:t>aname</a:t>
            </a:r>
            <a:r>
              <a:rPr lang="en-US" i="1"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(agency ⨝</a:t>
            </a:r>
            <a:r>
              <a:rPr lang="en-US" i="1" baseline="-25000" dirty="0">
                <a:latin typeface="Times New Roman" panose="02020603050405020304" pitchFamily="18" charset="0"/>
                <a:cs typeface="Times New Roman" panose="02020603050405020304" pitchFamily="18" charset="0"/>
              </a:rPr>
              <a:t> </a:t>
            </a:r>
            <a:r>
              <a:rPr lang="en-US" i="1" baseline="-25000" dirty="0" err="1">
                <a:latin typeface="Times New Roman" panose="02020603050405020304" pitchFamily="18" charset="0"/>
                <a:cs typeface="Times New Roman" panose="02020603050405020304" pitchFamily="18" charset="0"/>
              </a:rPr>
              <a:t>acity</a:t>
            </a:r>
            <a:r>
              <a:rPr lang="en-US" i="1" baseline="-25000" dirty="0">
                <a:latin typeface="Times New Roman" panose="02020603050405020304" pitchFamily="18" charset="0"/>
                <a:cs typeface="Times New Roman" panose="02020603050405020304" pitchFamily="18" charset="0"/>
              </a:rPr>
              <a:t> = </a:t>
            </a:r>
            <a:r>
              <a:rPr lang="en-US" i="1" baseline="-25000" dirty="0" err="1">
                <a:latin typeface="Times New Roman" panose="02020603050405020304" pitchFamily="18" charset="0"/>
                <a:cs typeface="Times New Roman" panose="02020603050405020304" pitchFamily="18" charset="0"/>
              </a:rPr>
              <a:t>pcity</a:t>
            </a:r>
            <a:r>
              <a:rPr lang="en-US" i="1"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(σ</a:t>
            </a:r>
            <a:r>
              <a:rPr lang="en-US" i="1" baseline="-25000" dirty="0">
                <a:latin typeface="Times New Roman" panose="02020603050405020304" pitchFamily="18" charset="0"/>
                <a:cs typeface="Times New Roman" panose="02020603050405020304" pitchFamily="18" charset="0"/>
              </a:rPr>
              <a:t> </a:t>
            </a:r>
            <a:r>
              <a:rPr lang="en-US" i="1" baseline="-25000" dirty="0" err="1">
                <a:latin typeface="Times New Roman" panose="02020603050405020304" pitchFamily="18" charset="0"/>
                <a:cs typeface="Times New Roman" panose="02020603050405020304" pitchFamily="18" charset="0"/>
              </a:rPr>
              <a:t>pid</a:t>
            </a:r>
            <a:r>
              <a:rPr lang="en-US" i="1" baseline="-25000" dirty="0">
                <a:latin typeface="Times New Roman" panose="02020603050405020304" pitchFamily="18" charset="0"/>
                <a:cs typeface="Times New Roman" panose="02020603050405020304" pitchFamily="18" charset="0"/>
              </a:rPr>
              <a:t> = 123 </a:t>
            </a:r>
            <a:r>
              <a:rPr lang="en-US" dirty="0">
                <a:latin typeface="Times New Roman" panose="02020603050405020304" pitchFamily="18" charset="0"/>
                <a:cs typeface="Times New Roman" panose="02020603050405020304" pitchFamily="18" charset="0"/>
              </a:rPr>
              <a:t>(passenger)))</a:t>
            </a:r>
          </a:p>
        </p:txBody>
      </p:sp>
    </p:spTree>
    <p:extLst>
      <p:ext uri="{BB962C8B-B14F-4D97-AF65-F5344CB8AC3E}">
        <p14:creationId xmlns:p14="http://schemas.microsoft.com/office/powerpoint/2010/main" val="17221640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54FA53-3379-481D-A78E-12E41B5838C6}"/>
              </a:ext>
            </a:extLst>
          </p:cNvPr>
          <p:cNvSpPr>
            <a:spLocks noGrp="1"/>
          </p:cNvSpPr>
          <p:nvPr>
            <p:ph sz="quarter" idx="13"/>
          </p:nvPr>
        </p:nvSpPr>
        <p:spPr>
          <a:xfrm>
            <a:off x="685800" y="397566"/>
            <a:ext cx="10394707" cy="4977020"/>
          </a:xfrm>
        </p:spPr>
        <p:txBody>
          <a:bodyPr>
            <a:normAutofit fontScale="92500" lnSpcReduction="10000"/>
          </a:bodyPr>
          <a:lstStyle/>
          <a:p>
            <a:r>
              <a:rPr lang="en-US" b="1" dirty="0">
                <a:latin typeface="Times New Roman" panose="02020603050405020304" pitchFamily="18" charset="0"/>
                <a:cs typeface="Times New Roman" panose="02020603050405020304" pitchFamily="18" charset="0"/>
              </a:rPr>
              <a:t>Get the details of flights that are scheduled on both dates 01/12/2020 and 02/12/2020 at 16:00 hours.</a:t>
            </a:r>
          </a:p>
          <a:p>
            <a:r>
              <a:rPr lang="en-US" dirty="0">
                <a:latin typeface="Times New Roman" panose="02020603050405020304" pitchFamily="18" charset="0"/>
                <a:cs typeface="Times New Roman" panose="02020603050405020304" pitchFamily="18" charset="0"/>
              </a:rPr>
              <a:t>(σ</a:t>
            </a:r>
            <a:r>
              <a:rPr lang="en-US" i="1" baseline="-25000" dirty="0">
                <a:latin typeface="Times New Roman" panose="02020603050405020304" pitchFamily="18" charset="0"/>
                <a:cs typeface="Times New Roman" panose="02020603050405020304" pitchFamily="18" charset="0"/>
              </a:rPr>
              <a:t> </a:t>
            </a:r>
            <a:r>
              <a:rPr lang="en-US" i="1" baseline="-25000" dirty="0" err="1">
                <a:latin typeface="Times New Roman" panose="02020603050405020304" pitchFamily="18" charset="0"/>
                <a:cs typeface="Times New Roman" panose="02020603050405020304" pitchFamily="18" charset="0"/>
              </a:rPr>
              <a:t>fdate</a:t>
            </a:r>
            <a:r>
              <a:rPr lang="en-US" i="1" baseline="-25000" dirty="0">
                <a:latin typeface="Times New Roman" panose="02020603050405020304" pitchFamily="18" charset="0"/>
                <a:cs typeface="Times New Roman" panose="02020603050405020304" pitchFamily="18" charset="0"/>
              </a:rPr>
              <a:t> = 01/12/2020 ^ time = 16:00 </a:t>
            </a:r>
            <a:r>
              <a:rPr lang="en-US" dirty="0">
                <a:latin typeface="Times New Roman" panose="02020603050405020304" pitchFamily="18" charset="0"/>
                <a:cs typeface="Times New Roman" panose="02020603050405020304" pitchFamily="18" charset="0"/>
              </a:rPr>
              <a:t>(flight)) ∩ (σ</a:t>
            </a:r>
            <a:r>
              <a:rPr lang="en-US" i="1" baseline="-25000" dirty="0">
                <a:latin typeface="Times New Roman" panose="02020603050405020304" pitchFamily="18" charset="0"/>
                <a:cs typeface="Times New Roman" panose="02020603050405020304" pitchFamily="18" charset="0"/>
              </a:rPr>
              <a:t> </a:t>
            </a:r>
            <a:r>
              <a:rPr lang="en-US" i="1" baseline="-25000" dirty="0" err="1">
                <a:latin typeface="Times New Roman" panose="02020603050405020304" pitchFamily="18" charset="0"/>
                <a:cs typeface="Times New Roman" panose="02020603050405020304" pitchFamily="18" charset="0"/>
              </a:rPr>
              <a:t>fdate</a:t>
            </a:r>
            <a:r>
              <a:rPr lang="en-US" i="1" baseline="-25000" dirty="0">
                <a:latin typeface="Times New Roman" panose="02020603050405020304" pitchFamily="18" charset="0"/>
                <a:cs typeface="Times New Roman" panose="02020603050405020304" pitchFamily="18" charset="0"/>
              </a:rPr>
              <a:t> = 02/12/2020 ^ time = 16:00 </a:t>
            </a:r>
            <a:r>
              <a:rPr lang="en-US" dirty="0">
                <a:latin typeface="Times New Roman" panose="02020603050405020304" pitchFamily="18" charset="0"/>
                <a:cs typeface="Times New Roman" panose="02020603050405020304" pitchFamily="18" charset="0"/>
              </a:rPr>
              <a:t>(flight))</a:t>
            </a:r>
          </a:p>
          <a:p>
            <a:r>
              <a:rPr lang="en-US" b="1" dirty="0">
                <a:latin typeface="Times New Roman" panose="02020603050405020304" pitchFamily="18" charset="0"/>
                <a:cs typeface="Times New Roman" panose="02020603050405020304" pitchFamily="18" charset="0"/>
              </a:rPr>
              <a:t>Get the details of flights that are scheduled on either of the dates 01/12/2020 or 02/12/2020 or both at 16:00 hours.</a:t>
            </a:r>
          </a:p>
          <a:p>
            <a:r>
              <a:rPr lang="en-US" dirty="0">
                <a:latin typeface="Times New Roman" panose="02020603050405020304" pitchFamily="18" charset="0"/>
                <a:cs typeface="Times New Roman" panose="02020603050405020304" pitchFamily="18" charset="0"/>
              </a:rPr>
              <a:t>(σ</a:t>
            </a:r>
            <a:r>
              <a:rPr lang="en-US" i="1" baseline="-25000" dirty="0">
                <a:latin typeface="Times New Roman" panose="02020603050405020304" pitchFamily="18" charset="0"/>
                <a:cs typeface="Times New Roman" panose="02020603050405020304" pitchFamily="18" charset="0"/>
              </a:rPr>
              <a:t> </a:t>
            </a:r>
            <a:r>
              <a:rPr lang="en-US" i="1" baseline="-25000" dirty="0" err="1">
                <a:latin typeface="Times New Roman" panose="02020603050405020304" pitchFamily="18" charset="0"/>
                <a:cs typeface="Times New Roman" panose="02020603050405020304" pitchFamily="18" charset="0"/>
              </a:rPr>
              <a:t>fdate</a:t>
            </a:r>
            <a:r>
              <a:rPr lang="en-US" i="1" baseline="-25000" dirty="0">
                <a:latin typeface="Times New Roman" panose="02020603050405020304" pitchFamily="18" charset="0"/>
                <a:cs typeface="Times New Roman" panose="02020603050405020304" pitchFamily="18" charset="0"/>
              </a:rPr>
              <a:t> = 01/12/2020 ^ time = 16:00 </a:t>
            </a:r>
            <a:r>
              <a:rPr lang="en-US" dirty="0">
                <a:latin typeface="Times New Roman" panose="02020603050405020304" pitchFamily="18" charset="0"/>
                <a:cs typeface="Times New Roman" panose="02020603050405020304" pitchFamily="18" charset="0"/>
              </a:rPr>
              <a:t>(flight)) ∪ (σ</a:t>
            </a:r>
            <a:r>
              <a:rPr lang="en-US" i="1" baseline="-25000" dirty="0">
                <a:latin typeface="Times New Roman" panose="02020603050405020304" pitchFamily="18" charset="0"/>
                <a:cs typeface="Times New Roman" panose="02020603050405020304" pitchFamily="18" charset="0"/>
              </a:rPr>
              <a:t> </a:t>
            </a:r>
            <a:r>
              <a:rPr lang="en-US" i="1" baseline="-25000" dirty="0" err="1">
                <a:latin typeface="Times New Roman" panose="02020603050405020304" pitchFamily="18" charset="0"/>
                <a:cs typeface="Times New Roman" panose="02020603050405020304" pitchFamily="18" charset="0"/>
              </a:rPr>
              <a:t>fdate</a:t>
            </a:r>
            <a:r>
              <a:rPr lang="en-US" i="1" baseline="-25000" dirty="0">
                <a:latin typeface="Times New Roman" panose="02020603050405020304" pitchFamily="18" charset="0"/>
                <a:cs typeface="Times New Roman" panose="02020603050405020304" pitchFamily="18" charset="0"/>
              </a:rPr>
              <a:t> = 02/12/2020 ^ time = 16:00 </a:t>
            </a:r>
            <a:r>
              <a:rPr lang="en-US" dirty="0">
                <a:latin typeface="Times New Roman" panose="02020603050405020304" pitchFamily="18" charset="0"/>
                <a:cs typeface="Times New Roman" panose="02020603050405020304" pitchFamily="18" charset="0"/>
              </a:rPr>
              <a:t>(flight))</a:t>
            </a:r>
          </a:p>
          <a:p>
            <a:r>
              <a:rPr lang="en-US" b="1" dirty="0">
                <a:latin typeface="Times New Roman" panose="02020603050405020304" pitchFamily="18" charset="0"/>
                <a:cs typeface="Times New Roman" panose="02020603050405020304" pitchFamily="18" charset="0"/>
              </a:rPr>
              <a:t>Find the agency names for agencies who do not have any bookings for passenger with id 123.</a:t>
            </a:r>
          </a:p>
          <a:p>
            <a:r>
              <a:rPr lang="en-US" dirty="0">
                <a:latin typeface="Times New Roman" panose="02020603050405020304" pitchFamily="18" charset="0"/>
                <a:cs typeface="Times New Roman" panose="02020603050405020304" pitchFamily="18" charset="0"/>
              </a:rPr>
              <a:t>Π</a:t>
            </a:r>
            <a:r>
              <a:rPr lang="en-US" i="1" baseline="-25000" dirty="0">
                <a:latin typeface="Times New Roman" panose="02020603050405020304" pitchFamily="18" charset="0"/>
                <a:cs typeface="Times New Roman" panose="02020603050405020304" pitchFamily="18" charset="0"/>
              </a:rPr>
              <a:t> </a:t>
            </a:r>
            <a:r>
              <a:rPr lang="en-US" i="1" baseline="-25000" dirty="0" err="1">
                <a:latin typeface="Times New Roman" panose="02020603050405020304" pitchFamily="18" charset="0"/>
                <a:cs typeface="Times New Roman" panose="02020603050405020304" pitchFamily="18" charset="0"/>
              </a:rPr>
              <a:t>aname</a:t>
            </a:r>
            <a:r>
              <a:rPr lang="en-US" i="1"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(agency ⨝ (Π</a:t>
            </a:r>
            <a:r>
              <a:rPr lang="en-US" baseline="-25000" dirty="0">
                <a:latin typeface="Times New Roman" panose="02020603050405020304" pitchFamily="18" charset="0"/>
                <a:cs typeface="Times New Roman" panose="02020603050405020304" pitchFamily="18" charset="0"/>
              </a:rPr>
              <a:t> aid </a:t>
            </a:r>
            <a:r>
              <a:rPr lang="en-US" dirty="0">
                <a:latin typeface="Times New Roman" panose="02020603050405020304" pitchFamily="18" charset="0"/>
                <a:cs typeface="Times New Roman" panose="02020603050405020304" pitchFamily="18" charset="0"/>
              </a:rPr>
              <a:t>(agency) – Π</a:t>
            </a:r>
            <a:r>
              <a:rPr lang="en-US" baseline="-25000" dirty="0">
                <a:latin typeface="Times New Roman" panose="02020603050405020304" pitchFamily="18" charset="0"/>
                <a:cs typeface="Times New Roman" panose="02020603050405020304" pitchFamily="18" charset="0"/>
              </a:rPr>
              <a:t> aid </a:t>
            </a:r>
            <a:r>
              <a:rPr lang="en-US" dirty="0">
                <a:latin typeface="Times New Roman" panose="02020603050405020304" pitchFamily="18" charset="0"/>
                <a:cs typeface="Times New Roman" panose="02020603050405020304" pitchFamily="18" charset="0"/>
              </a:rPr>
              <a:t>(σ</a:t>
            </a:r>
            <a:r>
              <a:rPr lang="en-US" i="1" baseline="-25000" dirty="0">
                <a:latin typeface="Times New Roman" panose="02020603050405020304" pitchFamily="18" charset="0"/>
                <a:cs typeface="Times New Roman" panose="02020603050405020304" pitchFamily="18" charset="0"/>
              </a:rPr>
              <a:t> </a:t>
            </a:r>
            <a:r>
              <a:rPr lang="en-US" i="1" baseline="-25000" dirty="0" err="1">
                <a:latin typeface="Times New Roman" panose="02020603050405020304" pitchFamily="18" charset="0"/>
                <a:cs typeface="Times New Roman" panose="02020603050405020304" pitchFamily="18" charset="0"/>
              </a:rPr>
              <a:t>pid</a:t>
            </a:r>
            <a:r>
              <a:rPr lang="en-US" i="1" baseline="-25000" dirty="0">
                <a:latin typeface="Times New Roman" panose="02020603050405020304" pitchFamily="18" charset="0"/>
                <a:cs typeface="Times New Roman" panose="02020603050405020304" pitchFamily="18" charset="0"/>
              </a:rPr>
              <a:t> = 123</a:t>
            </a:r>
            <a:r>
              <a:rPr lang="en-US" dirty="0">
                <a:latin typeface="Times New Roman" panose="02020603050405020304" pitchFamily="18" charset="0"/>
                <a:cs typeface="Times New Roman" panose="02020603050405020304" pitchFamily="18" charset="0"/>
              </a:rPr>
              <a:t>(booking)))</a:t>
            </a:r>
          </a:p>
          <a:p>
            <a:r>
              <a:rPr lang="en-US" b="1" dirty="0">
                <a:latin typeface="Times New Roman" panose="02020603050405020304" pitchFamily="18" charset="0"/>
                <a:cs typeface="Times New Roman" panose="02020603050405020304" pitchFamily="18" charset="0"/>
              </a:rPr>
              <a:t>Find the details of all male passengers who are associated with Jet agency.</a:t>
            </a:r>
          </a:p>
          <a:p>
            <a:r>
              <a:rPr lang="el-GR" dirty="0">
                <a:latin typeface="Times New Roman" panose="02020603050405020304" pitchFamily="18" charset="0"/>
                <a:cs typeface="Times New Roman" panose="02020603050405020304" pitchFamily="18" charset="0"/>
              </a:rPr>
              <a:t>Π</a:t>
            </a:r>
            <a:r>
              <a:rPr lang="el-GR" i="1" baseline="-25000" dirty="0">
                <a:latin typeface="Times New Roman" panose="02020603050405020304" pitchFamily="18" charset="0"/>
                <a:cs typeface="Times New Roman" panose="02020603050405020304" pitchFamily="18" charset="0"/>
              </a:rPr>
              <a:t> </a:t>
            </a:r>
            <a:r>
              <a:rPr lang="en-US" i="1" baseline="-25000" dirty="0" err="1">
                <a:latin typeface="Times New Roman" panose="02020603050405020304" pitchFamily="18" charset="0"/>
                <a:cs typeface="Times New Roman" panose="02020603050405020304" pitchFamily="18" charset="0"/>
              </a:rPr>
              <a:t>passengers.pid</a:t>
            </a:r>
            <a:r>
              <a:rPr lang="en-US" i="1" baseline="-25000" dirty="0">
                <a:latin typeface="Times New Roman" panose="02020603050405020304" pitchFamily="18" charset="0"/>
                <a:cs typeface="Times New Roman" panose="02020603050405020304" pitchFamily="18" charset="0"/>
              </a:rPr>
              <a:t>, </a:t>
            </a:r>
            <a:r>
              <a:rPr lang="en-US" i="1" baseline="-25000" dirty="0" err="1">
                <a:latin typeface="Times New Roman" panose="02020603050405020304" pitchFamily="18" charset="0"/>
                <a:cs typeface="Times New Roman" panose="02020603050405020304" pitchFamily="18" charset="0"/>
              </a:rPr>
              <a:t>pname</a:t>
            </a:r>
            <a:r>
              <a:rPr lang="en-US" i="1" baseline="-25000" dirty="0">
                <a:latin typeface="Times New Roman" panose="02020603050405020304" pitchFamily="18" charset="0"/>
                <a:cs typeface="Times New Roman" panose="02020603050405020304" pitchFamily="18" charset="0"/>
              </a:rPr>
              <a:t>, </a:t>
            </a:r>
            <a:r>
              <a:rPr lang="en-US" i="1" baseline="-25000" dirty="0" err="1">
                <a:latin typeface="Times New Roman" panose="02020603050405020304" pitchFamily="18" charset="0"/>
                <a:cs typeface="Times New Roman" panose="02020603050405020304" pitchFamily="18" charset="0"/>
              </a:rPr>
              <a:t>pcity</a:t>
            </a:r>
            <a:r>
              <a:rPr lang="en-US" i="1"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cs typeface="Times New Roman" panose="02020603050405020304" pitchFamily="18" charset="0"/>
              </a:rPr>
              <a:t>σ</a:t>
            </a:r>
            <a:r>
              <a:rPr lang="el-GR" i="1" baseline="-25000" dirty="0">
                <a:latin typeface="Times New Roman" panose="02020603050405020304" pitchFamily="18" charset="0"/>
                <a:cs typeface="Times New Roman" panose="02020603050405020304" pitchFamily="18" charset="0"/>
              </a:rPr>
              <a:t> </a:t>
            </a:r>
            <a:r>
              <a:rPr lang="en-US" i="1" baseline="-25000" dirty="0" err="1">
                <a:latin typeface="Times New Roman" panose="02020603050405020304" pitchFamily="18" charset="0"/>
                <a:cs typeface="Times New Roman" panose="02020603050405020304" pitchFamily="18" charset="0"/>
              </a:rPr>
              <a:t>pgender</a:t>
            </a:r>
            <a:r>
              <a:rPr lang="en-US" i="1" baseline="-25000" dirty="0">
                <a:latin typeface="Times New Roman" panose="02020603050405020304" pitchFamily="18" charset="0"/>
                <a:cs typeface="Times New Roman" panose="02020603050405020304" pitchFamily="18" charset="0"/>
              </a:rPr>
              <a:t> = “Male” </a:t>
            </a:r>
            <a:r>
              <a:rPr lang="en-US" dirty="0">
                <a:latin typeface="Times New Roman" panose="02020603050405020304" pitchFamily="18" charset="0"/>
                <a:cs typeface="Times New Roman" panose="02020603050405020304" pitchFamily="18" charset="0"/>
              </a:rPr>
              <a:t>(passengers ⨝ booking ⨝ agency))</a:t>
            </a:r>
          </a:p>
        </p:txBody>
      </p:sp>
    </p:spTree>
    <p:extLst>
      <p:ext uri="{BB962C8B-B14F-4D97-AF65-F5344CB8AC3E}">
        <p14:creationId xmlns:p14="http://schemas.microsoft.com/office/powerpoint/2010/main" val="2701199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F1DE3-8011-4F05-81B8-1EADA9ED8D4D}"/>
              </a:ext>
            </a:extLst>
          </p:cNvPr>
          <p:cNvSpPr>
            <a:spLocks noGrp="1"/>
          </p:cNvSpPr>
          <p:nvPr>
            <p:ph type="title"/>
          </p:nvPr>
        </p:nvSpPr>
        <p:spPr>
          <a:xfrm>
            <a:off x="685801" y="685800"/>
            <a:ext cx="6397155" cy="1151965"/>
          </a:xfrm>
        </p:spPr>
        <p:txBody>
          <a:bodyPr>
            <a:normAutofit/>
          </a:bodyPr>
          <a:lstStyle/>
          <a:p>
            <a:r>
              <a:rPr lang="en-US" sz="3800"/>
              <a:t>Relational Calculus</a:t>
            </a:r>
            <a:br>
              <a:rPr lang="en-US" sz="3800"/>
            </a:br>
            <a:endParaRPr lang="en-US" sz="3800"/>
          </a:p>
        </p:txBody>
      </p:sp>
      <p:sp>
        <p:nvSpPr>
          <p:cNvPr id="3" name="Content Placeholder 2">
            <a:extLst>
              <a:ext uri="{FF2B5EF4-FFF2-40B4-BE49-F238E27FC236}">
                <a16:creationId xmlns:a16="http://schemas.microsoft.com/office/drawing/2014/main" id="{2A81462C-2872-4382-8D6E-693EAB19C82A}"/>
              </a:ext>
            </a:extLst>
          </p:cNvPr>
          <p:cNvSpPr>
            <a:spLocks noGrp="1"/>
          </p:cNvSpPr>
          <p:nvPr>
            <p:ph sz="quarter" idx="13"/>
          </p:nvPr>
        </p:nvSpPr>
        <p:spPr>
          <a:xfrm>
            <a:off x="685800" y="2076423"/>
            <a:ext cx="6397157" cy="3288739"/>
          </a:xfrm>
        </p:spPr>
        <p:txBody>
          <a:bodyPr anchor="t">
            <a:normAutofit/>
          </a:bodyPr>
          <a:lstStyle/>
          <a:p>
            <a:r>
              <a:rPr lang="en-US" dirty="0">
                <a:latin typeface="Times New Roman" panose="02020603050405020304" pitchFamily="18" charset="0"/>
                <a:cs typeface="Times New Roman" panose="02020603050405020304" pitchFamily="18" charset="0"/>
              </a:rPr>
              <a:t>Relational calculus is a non-procedural query language. In the non-procedural query language, the user is concerned with the details of how to obtain the end results</a:t>
            </a:r>
          </a:p>
          <a:p>
            <a:r>
              <a:rPr lang="en-US" dirty="0">
                <a:latin typeface="Times New Roman" panose="02020603050405020304" pitchFamily="18" charset="0"/>
                <a:cs typeface="Times New Roman" panose="02020603050405020304" pitchFamily="18" charset="0"/>
              </a:rPr>
              <a:t>The relational calculus tells what to do but never explains how to do.</a:t>
            </a:r>
          </a:p>
          <a:p>
            <a:endParaRPr lang="en-US" dirty="0">
              <a:latin typeface="Times New Roman" panose="02020603050405020304" pitchFamily="18" charset="0"/>
              <a:cs typeface="Times New Roman" panose="02020603050405020304" pitchFamily="18" charset="0"/>
            </a:endParaRPr>
          </a:p>
        </p:txBody>
      </p:sp>
      <p:pic>
        <p:nvPicPr>
          <p:cNvPr id="40962" name="Picture 2" descr="DBMS Relational Calculus">
            <a:extLst>
              <a:ext uri="{FF2B5EF4-FFF2-40B4-BE49-F238E27FC236}">
                <a16:creationId xmlns:a16="http://schemas.microsoft.com/office/drawing/2014/main" id="{EB9A208B-4001-4D5B-9F40-6668CC8D6E4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27447" y="2215334"/>
            <a:ext cx="3836475" cy="2792764"/>
          </a:xfrm>
          <a:prstGeom prst="rect">
            <a:avLst/>
          </a:prstGeom>
          <a:noFill/>
          <a:ln w="57150" cmpd="thinThick">
            <a:solidFill>
              <a:schemeClr val="bg1">
                <a:lumMod val="50000"/>
              </a:schemeClr>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5952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0C5E3-F34C-4B4A-836A-5E8F34F66F79}"/>
              </a:ext>
            </a:extLst>
          </p:cNvPr>
          <p:cNvSpPr>
            <a:spLocks noGrp="1"/>
          </p:cNvSpPr>
          <p:nvPr>
            <p:ph type="title"/>
          </p:nvPr>
        </p:nvSpPr>
        <p:spPr/>
        <p:txBody>
          <a:bodyPr>
            <a:normAutofit fontScale="90000"/>
          </a:bodyPr>
          <a:lstStyle/>
          <a:p>
            <a:r>
              <a:rPr lang="en-US" dirty="0"/>
              <a:t>Tuple Relational Calculus (TRC)</a:t>
            </a:r>
            <a:br>
              <a:rPr lang="en-US" dirty="0"/>
            </a:br>
            <a:endParaRPr lang="en-US" dirty="0"/>
          </a:p>
        </p:txBody>
      </p:sp>
      <p:sp>
        <p:nvSpPr>
          <p:cNvPr id="3" name="Content Placeholder 2">
            <a:extLst>
              <a:ext uri="{FF2B5EF4-FFF2-40B4-BE49-F238E27FC236}">
                <a16:creationId xmlns:a16="http://schemas.microsoft.com/office/drawing/2014/main" id="{ED54DA3D-A256-4173-9A67-F6E8A3891761}"/>
              </a:ext>
            </a:extLst>
          </p:cNvPr>
          <p:cNvSpPr>
            <a:spLocks noGrp="1"/>
          </p:cNvSpPr>
          <p:nvPr>
            <p:ph sz="quarter" idx="13"/>
          </p:nvPr>
        </p:nvSpPr>
        <p:spPr>
          <a:xfrm>
            <a:off x="0" y="1181686"/>
            <a:ext cx="11690252" cy="4192899"/>
          </a:xfrm>
        </p:spPr>
        <p:txBody>
          <a:bodyPr>
            <a:normAutofit fontScale="85000" lnSpcReduction="20000"/>
          </a:bodyPr>
          <a:lstStyle/>
          <a:p>
            <a:r>
              <a:rPr lang="en-US" dirty="0">
                <a:latin typeface="Times New Roman" panose="02020603050405020304" pitchFamily="18" charset="0"/>
                <a:cs typeface="Times New Roman" panose="02020603050405020304" pitchFamily="18" charset="0"/>
              </a:rPr>
              <a:t>The tuple relational calculus is specified to select the tuples in a relation. In TRC, filtering variable uses the tuples of a relation.</a:t>
            </a:r>
          </a:p>
          <a:p>
            <a:r>
              <a:rPr lang="en-US" dirty="0">
                <a:latin typeface="Times New Roman" panose="02020603050405020304" pitchFamily="18" charset="0"/>
                <a:cs typeface="Times New Roman" panose="02020603050405020304" pitchFamily="18" charset="0"/>
              </a:rPr>
              <a:t>The result of the relation can have one or more tuples.</a:t>
            </a:r>
          </a:p>
          <a:p>
            <a:r>
              <a:rPr lang="en-US" b="1" dirty="0">
                <a:latin typeface="Times New Roman" panose="02020603050405020304" pitchFamily="18" charset="0"/>
                <a:cs typeface="Times New Roman" panose="02020603050405020304" pitchFamily="18" charset="0"/>
              </a:rPr>
              <a:t>Notation:</a:t>
            </a:r>
            <a:r>
              <a:rPr lang="fr-FR" dirty="0">
                <a:latin typeface="Times New Roman" panose="02020603050405020304" pitchFamily="18" charset="0"/>
                <a:cs typeface="Times New Roman" panose="02020603050405020304" pitchFamily="18" charset="0"/>
              </a:rPr>
              <a:t>{T | P (T)}   or {T | Condition (T)}   </a:t>
            </a:r>
          </a:p>
          <a:p>
            <a:r>
              <a:rPr lang="en-US" dirty="0">
                <a:latin typeface="Times New Roman" panose="02020603050405020304" pitchFamily="18" charset="0"/>
                <a:cs typeface="Times New Roman" panose="02020603050405020304" pitchFamily="18" charset="0"/>
              </a:rPr>
              <a:t>Where</a:t>
            </a:r>
          </a:p>
          <a:p>
            <a:r>
              <a:rPr lang="en-US" b="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is the resulting tuples</a:t>
            </a:r>
          </a:p>
          <a:p>
            <a:r>
              <a:rPr lang="en-US" b="1" dirty="0">
                <a:latin typeface="Times New Roman" panose="02020603050405020304" pitchFamily="18" charset="0"/>
                <a:cs typeface="Times New Roman" panose="02020603050405020304" pitchFamily="18" charset="0"/>
              </a:rPr>
              <a:t>P(T)</a:t>
            </a:r>
            <a:r>
              <a:rPr lang="en-US" dirty="0">
                <a:latin typeface="Times New Roman" panose="02020603050405020304" pitchFamily="18" charset="0"/>
                <a:cs typeface="Times New Roman" panose="02020603050405020304" pitchFamily="18" charset="0"/>
              </a:rPr>
              <a:t> is the condition used to fetch T.</a:t>
            </a:r>
          </a:p>
          <a:p>
            <a:r>
              <a:rPr lang="en-US" b="1" dirty="0">
                <a:latin typeface="Times New Roman" panose="02020603050405020304" pitchFamily="18" charset="0"/>
                <a:cs typeface="Times New Roman" panose="02020603050405020304" pitchFamily="18" charset="0"/>
              </a:rPr>
              <a:t>For example: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T.name</a:t>
            </a:r>
            <a:r>
              <a:rPr lang="en-US" dirty="0">
                <a:latin typeface="Times New Roman" panose="02020603050405020304" pitchFamily="18" charset="0"/>
                <a:cs typeface="Times New Roman" panose="02020603050405020304" pitchFamily="18" charset="0"/>
              </a:rPr>
              <a:t> | Author(T) AND </a:t>
            </a:r>
            <a:r>
              <a:rPr lang="en-US" dirty="0" err="1">
                <a:latin typeface="Times New Roman" panose="02020603050405020304" pitchFamily="18" charset="0"/>
                <a:cs typeface="Times New Roman" panose="02020603050405020304" pitchFamily="18" charset="0"/>
              </a:rPr>
              <a:t>T.article</a:t>
            </a:r>
            <a:r>
              <a:rPr lang="en-US" dirty="0">
                <a:latin typeface="Times New Roman" panose="02020603050405020304" pitchFamily="18" charset="0"/>
                <a:cs typeface="Times New Roman" panose="02020603050405020304" pitchFamily="18" charset="0"/>
              </a:rPr>
              <a:t> = 'database' } </a:t>
            </a:r>
          </a:p>
          <a:p>
            <a:r>
              <a:rPr lang="en-US" b="1" dirty="0">
                <a:latin typeface="Times New Roman" panose="02020603050405020304" pitchFamily="18" charset="0"/>
                <a:cs typeface="Times New Roman" panose="02020603050405020304" pitchFamily="18" charset="0"/>
              </a:rPr>
              <a:t>OUTPUT:</a:t>
            </a:r>
            <a:r>
              <a:rPr lang="en-US" dirty="0">
                <a:latin typeface="Times New Roman" panose="02020603050405020304" pitchFamily="18" charset="0"/>
                <a:cs typeface="Times New Roman" panose="02020603050405020304" pitchFamily="18" charset="0"/>
              </a:rPr>
              <a:t> This query selects the tuples from the AUTHOR relation. It returns a tuple with 'name' from Author who has written an article on 'database'.</a:t>
            </a:r>
          </a:p>
        </p:txBody>
      </p:sp>
    </p:spTree>
    <p:extLst>
      <p:ext uri="{BB962C8B-B14F-4D97-AF65-F5344CB8AC3E}">
        <p14:creationId xmlns:p14="http://schemas.microsoft.com/office/powerpoint/2010/main" val="7854627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BF9AD-484F-4E24-AE46-4C56C9CCF831}"/>
              </a:ext>
            </a:extLst>
          </p:cNvPr>
          <p:cNvSpPr>
            <a:spLocks noGrp="1"/>
          </p:cNvSpPr>
          <p:nvPr>
            <p:ph type="title"/>
          </p:nvPr>
        </p:nvSpPr>
        <p:spPr>
          <a:xfrm>
            <a:off x="0" y="151227"/>
            <a:ext cx="10396882" cy="1151965"/>
          </a:xfrm>
        </p:spPr>
        <p:txBody>
          <a:bodyPr>
            <a:normAutofit fontScale="90000"/>
          </a:bodyPr>
          <a:lstStyle/>
          <a:p>
            <a:r>
              <a:rPr lang="en-US" dirty="0"/>
              <a:t>Domain Relational Calculus (DRC)</a:t>
            </a:r>
            <a:br>
              <a:rPr lang="en-US" dirty="0"/>
            </a:br>
            <a:endParaRPr lang="en-US" dirty="0"/>
          </a:p>
        </p:txBody>
      </p:sp>
      <p:sp>
        <p:nvSpPr>
          <p:cNvPr id="3" name="Content Placeholder 2">
            <a:extLst>
              <a:ext uri="{FF2B5EF4-FFF2-40B4-BE49-F238E27FC236}">
                <a16:creationId xmlns:a16="http://schemas.microsoft.com/office/drawing/2014/main" id="{02310D85-E80D-4068-A7E9-FFD6B5D3A51F}"/>
              </a:ext>
            </a:extLst>
          </p:cNvPr>
          <p:cNvSpPr>
            <a:spLocks noGrp="1"/>
          </p:cNvSpPr>
          <p:nvPr>
            <p:ph sz="quarter" idx="13"/>
          </p:nvPr>
        </p:nvSpPr>
        <p:spPr>
          <a:xfrm>
            <a:off x="0" y="689318"/>
            <a:ext cx="11718388" cy="4685268"/>
          </a:xfrm>
        </p:spPr>
        <p:txBody>
          <a:bodyPr>
            <a:normAutofit fontScale="77500" lnSpcReduction="20000"/>
          </a:bodyPr>
          <a:lstStyle/>
          <a:p>
            <a:r>
              <a:rPr lang="en-US" dirty="0">
                <a:latin typeface="Times New Roman" panose="02020603050405020304" pitchFamily="18" charset="0"/>
                <a:cs typeface="Times New Roman" panose="02020603050405020304" pitchFamily="18" charset="0"/>
              </a:rPr>
              <a:t>The second form of relation is known as Domain relational calculus. In domain relational calculus, filtering variable uses the domain of attributes.</a:t>
            </a:r>
          </a:p>
          <a:p>
            <a:r>
              <a:rPr lang="en-US" dirty="0">
                <a:latin typeface="Times New Roman" panose="02020603050405020304" pitchFamily="18" charset="0"/>
                <a:cs typeface="Times New Roman" panose="02020603050405020304" pitchFamily="18" charset="0"/>
              </a:rPr>
              <a:t>Domain relational calculus uses the same operators as tuple calculus. It uses logical connectives ∧ (and), ∨ (or) and ┓ (not)</a:t>
            </a:r>
          </a:p>
          <a:p>
            <a:r>
              <a:rPr lang="en-US" dirty="0">
                <a:latin typeface="Times New Roman" panose="02020603050405020304" pitchFamily="18" charset="0"/>
                <a:cs typeface="Times New Roman" panose="02020603050405020304" pitchFamily="18" charset="0"/>
              </a:rPr>
              <a:t>It uses Existential (∃) and Universal Quantifiers (∀) to bind the variable.</a:t>
            </a:r>
          </a:p>
          <a:p>
            <a:r>
              <a:rPr lang="en-US" b="1" dirty="0">
                <a:latin typeface="Times New Roman" panose="02020603050405020304" pitchFamily="18" charset="0"/>
                <a:cs typeface="Times New Roman" panose="02020603050405020304" pitchFamily="18" charset="0"/>
              </a:rPr>
              <a:t>Notation: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a1, a2, a3, ..., an | P (a1, a2, a3, ... ,an)}  </a:t>
            </a:r>
          </a:p>
          <a:p>
            <a:r>
              <a:rPr lang="en-US" dirty="0">
                <a:latin typeface="Times New Roman" panose="02020603050405020304" pitchFamily="18" charset="0"/>
                <a:cs typeface="Times New Roman" panose="02020603050405020304" pitchFamily="18" charset="0"/>
              </a:rPr>
              <a:t>Where</a:t>
            </a:r>
          </a:p>
          <a:p>
            <a:r>
              <a:rPr lang="en-US" b="1" dirty="0">
                <a:latin typeface="Times New Roman" panose="02020603050405020304" pitchFamily="18" charset="0"/>
                <a:cs typeface="Times New Roman" panose="02020603050405020304" pitchFamily="18" charset="0"/>
              </a:rPr>
              <a:t>a1, a2</a:t>
            </a:r>
            <a:r>
              <a:rPr lang="en-US" dirty="0">
                <a:latin typeface="Times New Roman" panose="02020603050405020304" pitchFamily="18" charset="0"/>
                <a:cs typeface="Times New Roman" panose="02020603050405020304" pitchFamily="18" charset="0"/>
              </a:rPr>
              <a:t> are attributes</a:t>
            </a:r>
            <a:br>
              <a:rPr lang="en-US"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 stands for formula built by inner attributes</a:t>
            </a:r>
          </a:p>
          <a:p>
            <a:r>
              <a:rPr lang="fr-FR" b="1" dirty="0">
                <a:latin typeface="Times New Roman" panose="02020603050405020304" pitchFamily="18" charset="0"/>
                <a:cs typeface="Times New Roman" panose="02020603050405020304" pitchFamily="18" charset="0"/>
              </a:rPr>
              <a:t>For </a:t>
            </a:r>
            <a:r>
              <a:rPr lang="fr-FR" b="1" dirty="0" err="1">
                <a:latin typeface="Times New Roman" panose="02020603050405020304" pitchFamily="18" charset="0"/>
                <a:cs typeface="Times New Roman" panose="02020603050405020304" pitchFamily="18" charset="0"/>
              </a:rPr>
              <a:t>example</a:t>
            </a:r>
            <a:r>
              <a:rPr lang="fr-FR" b="1" dirty="0">
                <a:latin typeface="Times New Roman" panose="02020603050405020304" pitchFamily="18" charset="0"/>
                <a:cs typeface="Times New Roman" panose="02020603050405020304" pitchFamily="18" charset="0"/>
              </a:rPr>
              <a:t>:</a:t>
            </a:r>
            <a:endParaRPr lang="fr-FR" dirty="0">
              <a:latin typeface="Times New Roman" panose="02020603050405020304" pitchFamily="18" charset="0"/>
              <a:cs typeface="Times New Roman" panose="02020603050405020304" pitchFamily="18" charset="0"/>
            </a:endParaRPr>
          </a:p>
          <a:p>
            <a:r>
              <a:rPr lang="fr-FR" dirty="0">
                <a:latin typeface="Times New Roman" panose="02020603050405020304" pitchFamily="18" charset="0"/>
                <a:cs typeface="Times New Roman" panose="02020603050405020304" pitchFamily="18" charset="0"/>
              </a:rPr>
              <a:t>{&lt; article, page, </a:t>
            </a:r>
            <a:r>
              <a:rPr lang="fr-FR" dirty="0" err="1">
                <a:latin typeface="Times New Roman" panose="02020603050405020304" pitchFamily="18" charset="0"/>
                <a:cs typeface="Times New Roman" panose="02020603050405020304" pitchFamily="18" charset="0"/>
              </a:rPr>
              <a:t>subject</a:t>
            </a:r>
            <a:r>
              <a:rPr lang="fr-FR" dirty="0">
                <a:latin typeface="Times New Roman" panose="02020603050405020304" pitchFamily="18" charset="0"/>
                <a:cs typeface="Times New Roman" panose="02020603050405020304" pitchFamily="18" charset="0"/>
              </a:rPr>
              <a:t> &gt; |  ∈ </a:t>
            </a:r>
            <a:r>
              <a:rPr lang="fr-FR" dirty="0" err="1">
                <a:latin typeface="Times New Roman" panose="02020603050405020304" pitchFamily="18" charset="0"/>
                <a:cs typeface="Times New Roman" panose="02020603050405020304" pitchFamily="18" charset="0"/>
              </a:rPr>
              <a:t>javatpoint</a:t>
            </a:r>
            <a:r>
              <a:rPr lang="fr-FR" dirty="0">
                <a:latin typeface="Times New Roman" panose="02020603050405020304" pitchFamily="18" charset="0"/>
                <a:cs typeface="Times New Roman" panose="02020603050405020304" pitchFamily="18" charset="0"/>
              </a:rPr>
              <a:t> ∧ </a:t>
            </a:r>
            <a:r>
              <a:rPr lang="fr-FR" dirty="0" err="1">
                <a:latin typeface="Times New Roman" panose="02020603050405020304" pitchFamily="18" charset="0"/>
                <a:cs typeface="Times New Roman" panose="02020603050405020304" pitchFamily="18" charset="0"/>
              </a:rPr>
              <a:t>subject</a:t>
            </a:r>
            <a:r>
              <a:rPr lang="fr-FR" dirty="0">
                <a:latin typeface="Times New Roman" panose="02020603050405020304" pitchFamily="18" charset="0"/>
                <a:cs typeface="Times New Roman" panose="02020603050405020304" pitchFamily="18" charset="0"/>
              </a:rPr>
              <a:t> = '</a:t>
            </a:r>
            <a:r>
              <a:rPr lang="fr-FR" dirty="0" err="1">
                <a:latin typeface="Times New Roman" panose="02020603050405020304" pitchFamily="18" charset="0"/>
                <a:cs typeface="Times New Roman" panose="02020603050405020304" pitchFamily="18" charset="0"/>
              </a:rPr>
              <a:t>database</a:t>
            </a:r>
            <a:r>
              <a:rPr lang="fr-FR" dirty="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Output:</a:t>
            </a:r>
            <a:r>
              <a:rPr lang="en-US" dirty="0">
                <a:latin typeface="Times New Roman" panose="02020603050405020304" pitchFamily="18" charset="0"/>
                <a:cs typeface="Times New Roman" panose="02020603050405020304" pitchFamily="18" charset="0"/>
              </a:rPr>
              <a:t> This query will yield the article, page, and subject from the relational </a:t>
            </a:r>
            <a:r>
              <a:rPr lang="en-US" dirty="0" err="1">
                <a:latin typeface="Times New Roman" panose="02020603050405020304" pitchFamily="18" charset="0"/>
                <a:cs typeface="Times New Roman" panose="02020603050405020304" pitchFamily="18" charset="0"/>
              </a:rPr>
              <a:t>javatpoint</a:t>
            </a:r>
            <a:r>
              <a:rPr lang="en-US" dirty="0">
                <a:latin typeface="Times New Roman" panose="02020603050405020304" pitchFamily="18" charset="0"/>
                <a:cs typeface="Times New Roman" panose="02020603050405020304" pitchFamily="18" charset="0"/>
              </a:rPr>
              <a:t>, where the subject is a database.</a:t>
            </a:r>
          </a:p>
        </p:txBody>
      </p:sp>
    </p:spTree>
    <p:extLst>
      <p:ext uri="{BB962C8B-B14F-4D97-AF65-F5344CB8AC3E}">
        <p14:creationId xmlns:p14="http://schemas.microsoft.com/office/powerpoint/2010/main" val="3815447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6A07-F632-4829-96B6-C1004CD98421}"/>
              </a:ext>
            </a:extLst>
          </p:cNvPr>
          <p:cNvSpPr>
            <a:spLocks noGrp="1"/>
          </p:cNvSpPr>
          <p:nvPr>
            <p:ph type="title"/>
          </p:nvPr>
        </p:nvSpPr>
        <p:spPr>
          <a:xfrm>
            <a:off x="910884" y="179363"/>
            <a:ext cx="10396882" cy="1151965"/>
          </a:xfrm>
        </p:spPr>
        <p:txBody>
          <a:bodyPr>
            <a:normAutofit fontScale="90000"/>
          </a:bodyPr>
          <a:lstStyle/>
          <a:p>
            <a:r>
              <a:rPr lang="en-US" dirty="0"/>
              <a:t>Reduction of ER diagram to Table</a:t>
            </a:r>
            <a:br>
              <a:rPr lang="en-US" dirty="0"/>
            </a:br>
            <a:endParaRPr lang="en-US" dirty="0"/>
          </a:p>
        </p:txBody>
      </p:sp>
      <p:sp>
        <p:nvSpPr>
          <p:cNvPr id="3" name="Content Placeholder 2">
            <a:extLst>
              <a:ext uri="{FF2B5EF4-FFF2-40B4-BE49-F238E27FC236}">
                <a16:creationId xmlns:a16="http://schemas.microsoft.com/office/drawing/2014/main" id="{566E03E9-2BE7-404D-B649-FDC380745ACC}"/>
              </a:ext>
            </a:extLst>
          </p:cNvPr>
          <p:cNvSpPr>
            <a:spLocks noGrp="1"/>
          </p:cNvSpPr>
          <p:nvPr>
            <p:ph sz="quarter" idx="13"/>
          </p:nvPr>
        </p:nvSpPr>
        <p:spPr>
          <a:xfrm>
            <a:off x="160607" y="755346"/>
            <a:ext cx="7712612" cy="3451622"/>
          </a:xfrm>
        </p:spPr>
        <p:txBody>
          <a:bodyPr>
            <a:normAutofit/>
          </a:bodyPr>
          <a:lstStyle/>
          <a:p>
            <a:pPr marL="0" indent="0">
              <a:buNone/>
            </a:pPr>
            <a:r>
              <a:rPr lang="en-US" b="1" u="sng" dirty="0">
                <a:latin typeface="Times New Roman" panose="02020603050405020304" pitchFamily="18" charset="0"/>
                <a:cs typeface="Times New Roman" panose="02020603050405020304" pitchFamily="18" charset="0"/>
              </a:rPr>
              <a:t>Rule-01: For Strong Entity Set With Only Simple Attributes</a:t>
            </a:r>
            <a:endParaRPr lang="en-US" b="1"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A strong entity set with only simple attributes will require only one table in relational model.</a:t>
            </a:r>
          </a:p>
          <a:p>
            <a:pPr lvl="1"/>
            <a:r>
              <a:rPr lang="en-US" dirty="0">
                <a:latin typeface="Times New Roman" panose="02020603050405020304" pitchFamily="18" charset="0"/>
                <a:cs typeface="Times New Roman" panose="02020603050405020304" pitchFamily="18" charset="0"/>
              </a:rPr>
              <a:t>Attributes of the table will be the attributes of the entity set.</a:t>
            </a:r>
          </a:p>
          <a:p>
            <a:pPr lvl="1"/>
            <a:r>
              <a:rPr lang="en-US" dirty="0">
                <a:latin typeface="Times New Roman" panose="02020603050405020304" pitchFamily="18" charset="0"/>
                <a:cs typeface="Times New Roman" panose="02020603050405020304" pitchFamily="18" charset="0"/>
              </a:rPr>
              <a:t>The primary key of the table will be the key attribute of the entity set.</a:t>
            </a:r>
          </a:p>
          <a:p>
            <a:endParaRPr lang="en-US" dirty="0">
              <a:latin typeface="Times New Roman" panose="02020603050405020304" pitchFamily="18" charset="0"/>
              <a:cs typeface="Times New Roman" panose="02020603050405020304" pitchFamily="18" charset="0"/>
            </a:endParaRPr>
          </a:p>
        </p:txBody>
      </p:sp>
      <p:pic>
        <p:nvPicPr>
          <p:cNvPr id="41986" name="Picture 2">
            <a:extLst>
              <a:ext uri="{FF2B5EF4-FFF2-40B4-BE49-F238E27FC236}">
                <a16:creationId xmlns:a16="http://schemas.microsoft.com/office/drawing/2014/main" id="{492BF68C-4679-4865-86A4-08A3E9A4C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3066" y="755345"/>
            <a:ext cx="3448050" cy="20097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92EE032D-41FE-4509-A323-5AE7F18113A0}"/>
              </a:ext>
            </a:extLst>
          </p:cNvPr>
          <p:cNvGraphicFramePr>
            <a:graphicFrameLocks noGrp="1"/>
          </p:cNvGraphicFramePr>
          <p:nvPr>
            <p:extLst>
              <p:ext uri="{D42A27DB-BD31-4B8C-83A1-F6EECF244321}">
                <p14:modId xmlns:p14="http://schemas.microsoft.com/office/powerpoint/2010/main" val="710818462"/>
              </p:ext>
            </p:extLst>
          </p:nvPr>
        </p:nvGraphicFramePr>
        <p:xfrm>
          <a:off x="8296092" y="3221208"/>
          <a:ext cx="2873656" cy="1181980"/>
        </p:xfrm>
        <a:graphic>
          <a:graphicData uri="http://schemas.openxmlformats.org/drawingml/2006/table">
            <a:tbl>
              <a:tblPr>
                <a:tableStyleId>{5C22544A-7EE6-4342-B048-85BDC9FD1C3A}</a:tableStyleId>
              </a:tblPr>
              <a:tblGrid>
                <a:gridCol w="1106523">
                  <a:extLst>
                    <a:ext uri="{9D8B030D-6E8A-4147-A177-3AD203B41FA5}">
                      <a16:colId xmlns:a16="http://schemas.microsoft.com/office/drawing/2014/main" val="3249694770"/>
                    </a:ext>
                  </a:extLst>
                </a:gridCol>
                <a:gridCol w="1023946">
                  <a:extLst>
                    <a:ext uri="{9D8B030D-6E8A-4147-A177-3AD203B41FA5}">
                      <a16:colId xmlns:a16="http://schemas.microsoft.com/office/drawing/2014/main" val="1676809227"/>
                    </a:ext>
                  </a:extLst>
                </a:gridCol>
                <a:gridCol w="743187">
                  <a:extLst>
                    <a:ext uri="{9D8B030D-6E8A-4147-A177-3AD203B41FA5}">
                      <a16:colId xmlns:a16="http://schemas.microsoft.com/office/drawing/2014/main" val="3468640000"/>
                    </a:ext>
                  </a:extLst>
                </a:gridCol>
              </a:tblGrid>
              <a:tr h="306439">
                <a:tc>
                  <a:txBody>
                    <a:bodyPr/>
                    <a:lstStyle/>
                    <a:p>
                      <a:pPr algn="ctr" fontAlgn="ctr"/>
                      <a:r>
                        <a:rPr lang="en-US" sz="1200" u="sng" strike="noStrike">
                          <a:effectLst/>
                          <a:latin typeface="Times New Roman" panose="02020603050405020304" pitchFamily="18" charset="0"/>
                          <a:cs typeface="Times New Roman" panose="02020603050405020304" pitchFamily="18" charset="0"/>
                        </a:rPr>
                        <a:t>Roll_no</a:t>
                      </a:r>
                      <a:endParaRPr lang="en-US" sz="1200" b="1" i="0" u="sng" strike="noStrike">
                        <a:solidFill>
                          <a:srgbClr val="30303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sz="1200" u="none" strike="noStrike">
                          <a:effectLst/>
                          <a:latin typeface="Times New Roman" panose="02020603050405020304" pitchFamily="18" charset="0"/>
                          <a:cs typeface="Times New Roman" panose="02020603050405020304" pitchFamily="18" charset="0"/>
                        </a:rPr>
                        <a:t>Name</a:t>
                      </a:r>
                      <a:endParaRPr lang="en-US" sz="1200" b="1" i="0" u="none" strike="noStrike">
                        <a:solidFill>
                          <a:srgbClr val="30303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sz="1200" u="none" strike="noStrike">
                          <a:effectLst/>
                          <a:latin typeface="Times New Roman" panose="02020603050405020304" pitchFamily="18" charset="0"/>
                          <a:cs typeface="Times New Roman" panose="02020603050405020304" pitchFamily="18" charset="0"/>
                        </a:rPr>
                        <a:t>Sex</a:t>
                      </a:r>
                      <a:endParaRPr lang="en-US" sz="1200" b="1" i="0" u="none" strike="noStrike">
                        <a:solidFill>
                          <a:srgbClr val="30303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3743041887"/>
                  </a:ext>
                </a:extLst>
              </a:tr>
              <a:tr h="291847">
                <a:tc rowSpan="3">
                  <a:txBody>
                    <a:bodyPr/>
                    <a:lstStyle/>
                    <a:p>
                      <a:pPr algn="l" fontAlgn="ctr"/>
                      <a:r>
                        <a:rPr lang="en-US" sz="1100" u="none" strike="noStrike">
                          <a:effectLst/>
                          <a:latin typeface="Times New Roman" panose="02020603050405020304" pitchFamily="18" charset="0"/>
                          <a:cs typeface="Times New Roman" panose="02020603050405020304" pitchFamily="18" charset="0"/>
                        </a:rPr>
                        <a:t> </a:t>
                      </a:r>
                      <a:endParaRPr lang="en-US" sz="1100" b="0" i="0" u="none" strike="noStrike">
                        <a:solidFill>
                          <a:srgbClr val="303030"/>
                        </a:solidFill>
                        <a:effectLst/>
                        <a:latin typeface="Times New Roman" panose="02020603050405020304" pitchFamily="18" charset="0"/>
                        <a:cs typeface="Times New Roman" panose="02020603050405020304" pitchFamily="18" charset="0"/>
                      </a:endParaRPr>
                    </a:p>
                  </a:txBody>
                  <a:tcPr marL="85725" marR="9525" marT="9525" marB="0" anchor="ctr"/>
                </a:tc>
                <a:tc rowSpan="3">
                  <a:txBody>
                    <a:bodyPr/>
                    <a:lstStyle/>
                    <a:p>
                      <a:pPr algn="l" fontAlgn="ctr"/>
                      <a:r>
                        <a:rPr lang="en-US" sz="1100" u="none" strike="noStrike">
                          <a:effectLst/>
                          <a:latin typeface="Times New Roman" panose="02020603050405020304" pitchFamily="18" charset="0"/>
                          <a:cs typeface="Times New Roman" panose="02020603050405020304" pitchFamily="18" charset="0"/>
                        </a:rPr>
                        <a:t> </a:t>
                      </a:r>
                      <a:endParaRPr lang="en-US" sz="1100" b="0" i="0" u="none" strike="noStrike">
                        <a:solidFill>
                          <a:srgbClr val="303030"/>
                        </a:solidFill>
                        <a:effectLst/>
                        <a:latin typeface="Times New Roman" panose="02020603050405020304" pitchFamily="18" charset="0"/>
                        <a:cs typeface="Times New Roman" panose="02020603050405020304" pitchFamily="18" charset="0"/>
                      </a:endParaRPr>
                    </a:p>
                  </a:txBody>
                  <a:tcPr marL="85725" marR="9525" marT="9525" marB="0" anchor="ctr"/>
                </a:tc>
                <a:tc>
                  <a:txBody>
                    <a:bodyPr/>
                    <a:lstStyle/>
                    <a:p>
                      <a:pPr algn="l" fontAlgn="b"/>
                      <a:r>
                        <a:rPr lang="en-US" sz="1100" u="none" strike="noStrike">
                          <a:effectLst/>
                          <a:latin typeface="Times New Roman" panose="02020603050405020304" pitchFamily="18" charset="0"/>
                          <a:cs typeface="Times New Roman" panose="02020603050405020304" pitchFamily="18" charset="0"/>
                        </a:rPr>
                        <a:t> </a:t>
                      </a:r>
                      <a:endParaRPr lang="en-US"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1591429482"/>
                  </a:ext>
                </a:extLst>
              </a:tr>
              <a:tr h="291847">
                <a:tc vMerge="1">
                  <a:txBody>
                    <a:bodyPr/>
                    <a:lstStyle/>
                    <a:p>
                      <a:endParaRPr lang="en-US"/>
                    </a:p>
                  </a:txBody>
                  <a:tcPr/>
                </a:tc>
                <a:tc vMerge="1">
                  <a:txBody>
                    <a:bodyPr/>
                    <a:lstStyle/>
                    <a:p>
                      <a:endParaRPr lang="en-US"/>
                    </a:p>
                  </a:txBody>
                  <a:tcPr/>
                </a:tc>
                <a:tc>
                  <a:txBody>
                    <a:bodyPr/>
                    <a:lstStyle/>
                    <a:p>
                      <a:pPr algn="l" fontAlgn="b"/>
                      <a:r>
                        <a:rPr lang="en-US" sz="1100" u="none" strike="noStrike">
                          <a:effectLst/>
                          <a:latin typeface="Times New Roman" panose="02020603050405020304" pitchFamily="18" charset="0"/>
                          <a:cs typeface="Times New Roman" panose="02020603050405020304" pitchFamily="18" charset="0"/>
                        </a:rPr>
                        <a:t> </a:t>
                      </a:r>
                      <a:endParaRPr lang="en-US"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1022946547"/>
                  </a:ext>
                </a:extLst>
              </a:tr>
              <a:tr h="291847">
                <a:tc vMerge="1">
                  <a:txBody>
                    <a:bodyPr/>
                    <a:lstStyle/>
                    <a:p>
                      <a:endParaRPr lang="en-US"/>
                    </a:p>
                  </a:txBody>
                  <a:tcPr/>
                </a:tc>
                <a:tc vMerge="1">
                  <a:txBody>
                    <a:bodyPr/>
                    <a:lstStyle/>
                    <a:p>
                      <a:endParaRPr lang="en-US"/>
                    </a:p>
                  </a:txBody>
                  <a:tcPr/>
                </a:tc>
                <a:tc>
                  <a:txBody>
                    <a:bodyPr/>
                    <a:lstStyle/>
                    <a:p>
                      <a:pPr algn="l" fontAlgn="b"/>
                      <a:r>
                        <a:rPr lang="en-US" sz="1100" u="none" strike="noStrike" dirty="0">
                          <a:effectLst/>
                          <a:latin typeface="Times New Roman" panose="02020603050405020304" pitchFamily="18" charset="0"/>
                          <a:cs typeface="Times New Roman" panose="02020603050405020304" pitchFamily="18" charset="0"/>
                        </a:rPr>
                        <a:t> </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552492459"/>
                  </a:ext>
                </a:extLst>
              </a:tr>
            </a:tbl>
          </a:graphicData>
        </a:graphic>
      </p:graphicFrame>
      <p:sp>
        <p:nvSpPr>
          <p:cNvPr id="10" name="TextBox 9">
            <a:extLst>
              <a:ext uri="{FF2B5EF4-FFF2-40B4-BE49-F238E27FC236}">
                <a16:creationId xmlns:a16="http://schemas.microsoft.com/office/drawing/2014/main" id="{69365A19-9F7B-4D5A-B2A9-E1541B8CC0A9}"/>
              </a:ext>
            </a:extLst>
          </p:cNvPr>
          <p:cNvSpPr txBox="1"/>
          <p:nvPr/>
        </p:nvSpPr>
        <p:spPr>
          <a:xfrm>
            <a:off x="2715065" y="4718599"/>
            <a:ext cx="654147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Schema : Student ( </a:t>
            </a:r>
            <a:r>
              <a:rPr lang="en-US" u="sng" dirty="0" err="1">
                <a:latin typeface="Times New Roman" panose="02020603050405020304" pitchFamily="18" charset="0"/>
                <a:cs typeface="Times New Roman" panose="02020603050405020304" pitchFamily="18" charset="0"/>
              </a:rPr>
              <a:t>Roll_no</a:t>
            </a:r>
            <a:r>
              <a:rPr lang="en-US" dirty="0">
                <a:latin typeface="Times New Roman" panose="02020603050405020304" pitchFamily="18" charset="0"/>
                <a:cs typeface="Times New Roman" panose="02020603050405020304" pitchFamily="18" charset="0"/>
              </a:rPr>
              <a:t> , Name , Sex )</a:t>
            </a:r>
          </a:p>
        </p:txBody>
      </p:sp>
    </p:spTree>
    <p:extLst>
      <p:ext uri="{BB962C8B-B14F-4D97-AF65-F5344CB8AC3E}">
        <p14:creationId xmlns:p14="http://schemas.microsoft.com/office/powerpoint/2010/main" val="13955050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905D6A-0649-48E3-8AD8-E8EF8226AB99}"/>
              </a:ext>
            </a:extLst>
          </p:cNvPr>
          <p:cNvSpPr>
            <a:spLocks noGrp="1"/>
          </p:cNvSpPr>
          <p:nvPr>
            <p:ph sz="quarter" idx="13"/>
          </p:nvPr>
        </p:nvSpPr>
        <p:spPr>
          <a:xfrm>
            <a:off x="1" y="358684"/>
            <a:ext cx="6629400" cy="3311189"/>
          </a:xfrm>
        </p:spPr>
        <p:txBody>
          <a:bodyPr>
            <a:normAutofit fontScale="92500"/>
          </a:bodyPr>
          <a:lstStyle/>
          <a:p>
            <a:pPr marL="0" indent="0">
              <a:buNone/>
            </a:pPr>
            <a:r>
              <a:rPr lang="en-US" b="1" u="sng" dirty="0">
                <a:latin typeface="Times New Roman" panose="02020603050405020304" pitchFamily="18" charset="0"/>
                <a:cs typeface="Times New Roman" panose="02020603050405020304" pitchFamily="18" charset="0"/>
              </a:rPr>
              <a:t>Rule-02: For Strong Entity Set With Composite Attributes</a:t>
            </a:r>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 strong entity set with any number of composite attributes will require only one table in relational model.</a:t>
            </a:r>
          </a:p>
          <a:p>
            <a:r>
              <a:rPr lang="en-US" dirty="0">
                <a:latin typeface="Times New Roman" panose="02020603050405020304" pitchFamily="18" charset="0"/>
                <a:cs typeface="Times New Roman" panose="02020603050405020304" pitchFamily="18" charset="0"/>
              </a:rPr>
              <a:t>While conversion, simple attributes of the composite attributes are taken into account and not the composite attribute itself.</a:t>
            </a:r>
          </a:p>
          <a:p>
            <a:endParaRPr lang="en-US" dirty="0"/>
          </a:p>
        </p:txBody>
      </p:sp>
      <p:pic>
        <p:nvPicPr>
          <p:cNvPr id="43010" name="Picture 2">
            <a:extLst>
              <a:ext uri="{FF2B5EF4-FFF2-40B4-BE49-F238E27FC236}">
                <a16:creationId xmlns:a16="http://schemas.microsoft.com/office/drawing/2014/main" id="{C1243F90-BB62-486B-9F1F-BB76DA5AD9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97527"/>
            <a:ext cx="4876800" cy="27717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5BCFD675-515E-4F6F-A8A9-C724E8E51A9A}"/>
              </a:ext>
            </a:extLst>
          </p:cNvPr>
          <p:cNvGraphicFramePr>
            <a:graphicFrameLocks noGrp="1"/>
          </p:cNvGraphicFramePr>
          <p:nvPr>
            <p:extLst>
              <p:ext uri="{D42A27DB-BD31-4B8C-83A1-F6EECF244321}">
                <p14:modId xmlns:p14="http://schemas.microsoft.com/office/powerpoint/2010/main" val="4204834507"/>
              </p:ext>
            </p:extLst>
          </p:nvPr>
        </p:nvGraphicFramePr>
        <p:xfrm>
          <a:off x="6718300" y="3088847"/>
          <a:ext cx="4787900" cy="1975521"/>
        </p:xfrm>
        <a:graphic>
          <a:graphicData uri="http://schemas.openxmlformats.org/drawingml/2006/table">
            <a:tbl>
              <a:tblPr>
                <a:tableStyleId>{5C22544A-7EE6-4342-B048-85BDC9FD1C3A}</a:tableStyleId>
              </a:tblPr>
              <a:tblGrid>
                <a:gridCol w="850900">
                  <a:extLst>
                    <a:ext uri="{9D8B030D-6E8A-4147-A177-3AD203B41FA5}">
                      <a16:colId xmlns:a16="http://schemas.microsoft.com/office/drawing/2014/main" val="3206998122"/>
                    </a:ext>
                  </a:extLst>
                </a:gridCol>
                <a:gridCol w="914400">
                  <a:extLst>
                    <a:ext uri="{9D8B030D-6E8A-4147-A177-3AD203B41FA5}">
                      <a16:colId xmlns:a16="http://schemas.microsoft.com/office/drawing/2014/main" val="615972646"/>
                    </a:ext>
                  </a:extLst>
                </a:gridCol>
                <a:gridCol w="977900">
                  <a:extLst>
                    <a:ext uri="{9D8B030D-6E8A-4147-A177-3AD203B41FA5}">
                      <a16:colId xmlns:a16="http://schemas.microsoft.com/office/drawing/2014/main" val="4114429065"/>
                    </a:ext>
                  </a:extLst>
                </a:gridCol>
                <a:gridCol w="825500">
                  <a:extLst>
                    <a:ext uri="{9D8B030D-6E8A-4147-A177-3AD203B41FA5}">
                      <a16:colId xmlns:a16="http://schemas.microsoft.com/office/drawing/2014/main" val="968081452"/>
                    </a:ext>
                  </a:extLst>
                </a:gridCol>
                <a:gridCol w="609600">
                  <a:extLst>
                    <a:ext uri="{9D8B030D-6E8A-4147-A177-3AD203B41FA5}">
                      <a16:colId xmlns:a16="http://schemas.microsoft.com/office/drawing/2014/main" val="2003804289"/>
                    </a:ext>
                  </a:extLst>
                </a:gridCol>
                <a:gridCol w="609600">
                  <a:extLst>
                    <a:ext uri="{9D8B030D-6E8A-4147-A177-3AD203B41FA5}">
                      <a16:colId xmlns:a16="http://schemas.microsoft.com/office/drawing/2014/main" val="2582169958"/>
                    </a:ext>
                  </a:extLst>
                </a:gridCol>
              </a:tblGrid>
              <a:tr h="680097">
                <a:tc>
                  <a:txBody>
                    <a:bodyPr/>
                    <a:lstStyle/>
                    <a:p>
                      <a:pPr algn="ctr" fontAlgn="ctr"/>
                      <a:r>
                        <a:rPr lang="en-US" sz="1200" u="sng" strike="noStrike">
                          <a:effectLst/>
                        </a:rPr>
                        <a:t>Roll_no</a:t>
                      </a:r>
                      <a:endParaRPr lang="en-US" sz="1200" b="1" i="0" u="sng" strike="noStrike">
                        <a:solidFill>
                          <a:srgbClr val="303030"/>
                        </a:solidFill>
                        <a:effectLst/>
                        <a:latin typeface="Arial" panose="020B0604020202020204" pitchFamily="34" charset="0"/>
                      </a:endParaRPr>
                    </a:p>
                  </a:txBody>
                  <a:tcPr marL="9525" marR="9525" marT="9525" marB="0" anchor="ctr"/>
                </a:tc>
                <a:tc>
                  <a:txBody>
                    <a:bodyPr/>
                    <a:lstStyle/>
                    <a:p>
                      <a:pPr algn="ctr" fontAlgn="ctr"/>
                      <a:r>
                        <a:rPr lang="en-US" sz="1200" u="none" strike="noStrike" dirty="0" err="1">
                          <a:effectLst/>
                        </a:rPr>
                        <a:t>First_name</a:t>
                      </a:r>
                      <a:endParaRPr lang="en-US" sz="1200" b="1" i="0" u="none" strike="noStrike" dirty="0">
                        <a:solidFill>
                          <a:srgbClr val="303030"/>
                        </a:solidFill>
                        <a:effectLst/>
                        <a:latin typeface="Arial" panose="020B0604020202020204" pitchFamily="34" charset="0"/>
                      </a:endParaRPr>
                    </a:p>
                  </a:txBody>
                  <a:tcPr marL="9525" marR="9525" marT="9525" marB="0" anchor="ctr"/>
                </a:tc>
                <a:tc>
                  <a:txBody>
                    <a:bodyPr/>
                    <a:lstStyle/>
                    <a:p>
                      <a:pPr algn="ctr" fontAlgn="ctr"/>
                      <a:r>
                        <a:rPr lang="en-US" sz="1200" u="none" strike="noStrike">
                          <a:effectLst/>
                        </a:rPr>
                        <a:t>Last_name</a:t>
                      </a:r>
                      <a:endParaRPr lang="en-US" sz="1200" b="1" i="0" u="none" strike="noStrike">
                        <a:solidFill>
                          <a:srgbClr val="303030"/>
                        </a:solidFill>
                        <a:effectLst/>
                        <a:latin typeface="Arial" panose="020B0604020202020204" pitchFamily="34" charset="0"/>
                      </a:endParaRPr>
                    </a:p>
                  </a:txBody>
                  <a:tcPr marL="9525" marR="9525" marT="9525" marB="0" anchor="ctr"/>
                </a:tc>
                <a:tc>
                  <a:txBody>
                    <a:bodyPr/>
                    <a:lstStyle/>
                    <a:p>
                      <a:pPr algn="ctr" fontAlgn="ctr"/>
                      <a:r>
                        <a:rPr lang="en-US" sz="1200" u="none" strike="noStrike">
                          <a:effectLst/>
                        </a:rPr>
                        <a:t>House_no</a:t>
                      </a:r>
                      <a:endParaRPr lang="en-US" sz="1200" b="1" i="0" u="none" strike="noStrike">
                        <a:solidFill>
                          <a:srgbClr val="303030"/>
                        </a:solidFill>
                        <a:effectLst/>
                        <a:latin typeface="Arial" panose="020B0604020202020204" pitchFamily="34" charset="0"/>
                      </a:endParaRPr>
                    </a:p>
                  </a:txBody>
                  <a:tcPr marL="9525" marR="9525" marT="9525" marB="0" anchor="ctr"/>
                </a:tc>
                <a:tc>
                  <a:txBody>
                    <a:bodyPr/>
                    <a:lstStyle/>
                    <a:p>
                      <a:pPr algn="ctr" fontAlgn="ctr"/>
                      <a:r>
                        <a:rPr lang="en-US" sz="1200" u="none" strike="noStrike">
                          <a:effectLst/>
                        </a:rPr>
                        <a:t>Street</a:t>
                      </a:r>
                      <a:endParaRPr lang="en-US" sz="1200" b="1" i="0" u="none" strike="noStrike">
                        <a:solidFill>
                          <a:srgbClr val="303030"/>
                        </a:solidFill>
                        <a:effectLst/>
                        <a:latin typeface="Arial" panose="020B0604020202020204" pitchFamily="34" charset="0"/>
                      </a:endParaRPr>
                    </a:p>
                  </a:txBody>
                  <a:tcPr marL="9525" marR="9525" marT="9525" marB="0" anchor="ctr"/>
                </a:tc>
                <a:tc>
                  <a:txBody>
                    <a:bodyPr/>
                    <a:lstStyle/>
                    <a:p>
                      <a:pPr algn="ctr" fontAlgn="ctr"/>
                      <a:r>
                        <a:rPr lang="en-US" sz="1200" u="none" strike="noStrike">
                          <a:effectLst/>
                        </a:rPr>
                        <a:t>City</a:t>
                      </a:r>
                      <a:endParaRPr lang="en-US" sz="1200" b="1" i="0" u="none" strike="noStrike">
                        <a:solidFill>
                          <a:srgbClr val="30303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338041518"/>
                  </a:ext>
                </a:extLst>
              </a:tr>
              <a:tr h="323856">
                <a:tc rowSpan="4">
                  <a:txBody>
                    <a:bodyPr/>
                    <a:lstStyle/>
                    <a:p>
                      <a:pPr algn="l" fontAlgn="ctr"/>
                      <a:r>
                        <a:rPr lang="en-US" sz="1100" u="none" strike="noStrike">
                          <a:effectLst/>
                        </a:rPr>
                        <a:t> </a:t>
                      </a:r>
                      <a:endParaRPr lang="en-US" sz="1100" b="0" i="0" u="none" strike="noStrike">
                        <a:solidFill>
                          <a:srgbClr val="303030"/>
                        </a:solidFill>
                        <a:effectLst/>
                        <a:latin typeface="Arial" panose="020B0604020202020204" pitchFamily="34" charset="0"/>
                      </a:endParaRPr>
                    </a:p>
                  </a:txBody>
                  <a:tcPr marL="85725" marR="9525" marT="9525" marB="0" anchor="ctr"/>
                </a:tc>
                <a:tc rowSpan="4">
                  <a:txBody>
                    <a:bodyPr/>
                    <a:lstStyle/>
                    <a:p>
                      <a:pPr algn="l" fontAlgn="ctr"/>
                      <a:r>
                        <a:rPr lang="en-US" sz="1100" u="none" strike="noStrike">
                          <a:effectLst/>
                        </a:rPr>
                        <a:t> </a:t>
                      </a:r>
                      <a:endParaRPr lang="en-US" sz="1100" b="0" i="0" u="none" strike="noStrike">
                        <a:solidFill>
                          <a:srgbClr val="303030"/>
                        </a:solidFill>
                        <a:effectLst/>
                        <a:latin typeface="Arial" panose="020B0604020202020204" pitchFamily="34" charset="0"/>
                      </a:endParaRPr>
                    </a:p>
                  </a:txBody>
                  <a:tcPr marL="85725" marR="9525" marT="9525" marB="0" anchor="ctr"/>
                </a:tc>
                <a:tc rowSpan="4">
                  <a:txBody>
                    <a:bodyPr/>
                    <a:lstStyle/>
                    <a:p>
                      <a:pPr algn="l" fontAlgn="ctr"/>
                      <a:r>
                        <a:rPr lang="en-US" sz="1100" u="none" strike="noStrike" dirty="0">
                          <a:effectLst/>
                        </a:rPr>
                        <a:t> </a:t>
                      </a:r>
                      <a:endParaRPr lang="en-US" sz="1100" b="0" i="0" u="none" strike="noStrike" dirty="0">
                        <a:solidFill>
                          <a:srgbClr val="303030"/>
                        </a:solidFill>
                        <a:effectLst/>
                        <a:latin typeface="Arial" panose="020B0604020202020204" pitchFamily="34" charset="0"/>
                      </a:endParaRPr>
                    </a:p>
                  </a:txBody>
                  <a:tcPr marL="85725" marR="9525" marT="9525" marB="0" anchor="ctr"/>
                </a:tc>
                <a:tc rowSpan="4">
                  <a:txBody>
                    <a:bodyPr/>
                    <a:lstStyle/>
                    <a:p>
                      <a:pPr algn="l" fontAlgn="ctr"/>
                      <a:r>
                        <a:rPr lang="en-US" sz="1100" u="none" strike="noStrike">
                          <a:effectLst/>
                        </a:rPr>
                        <a:t> </a:t>
                      </a:r>
                      <a:endParaRPr lang="en-US" sz="1100" b="0" i="0" u="none" strike="noStrike">
                        <a:solidFill>
                          <a:srgbClr val="303030"/>
                        </a:solidFill>
                        <a:effectLst/>
                        <a:latin typeface="Arial" panose="020B0604020202020204" pitchFamily="34" charset="0"/>
                      </a:endParaRPr>
                    </a:p>
                  </a:txBody>
                  <a:tcPr marL="85725" marR="9525" marT="9525" marB="0" anchor="ctr"/>
                </a:tc>
                <a:tc rowSpan="4">
                  <a:txBody>
                    <a:bodyPr/>
                    <a:lstStyle/>
                    <a:p>
                      <a:pPr algn="l" fontAlgn="ctr"/>
                      <a:r>
                        <a:rPr lang="en-US" sz="1100" u="none" strike="noStrike">
                          <a:effectLst/>
                        </a:rPr>
                        <a:t> </a:t>
                      </a:r>
                      <a:endParaRPr lang="en-US" sz="1100" b="0" i="0" u="none" strike="noStrike">
                        <a:solidFill>
                          <a:srgbClr val="303030"/>
                        </a:solidFill>
                        <a:effectLst/>
                        <a:latin typeface="Arial" panose="020B0604020202020204" pitchFamily="34" charset="0"/>
                      </a:endParaRPr>
                    </a:p>
                  </a:txBody>
                  <a:tcPr marL="85725" marR="9525" marT="9525" marB="0" anchor="ctr"/>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02582525"/>
                  </a:ext>
                </a:extLst>
              </a:tr>
              <a:tr h="323856">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64472326"/>
                  </a:ext>
                </a:extLst>
              </a:tr>
              <a:tr h="323856">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54421470"/>
                  </a:ext>
                </a:extLst>
              </a:tr>
              <a:tr h="323856">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16134800"/>
                  </a:ext>
                </a:extLst>
              </a:tr>
            </a:tbl>
          </a:graphicData>
        </a:graphic>
      </p:graphicFrame>
      <p:sp>
        <p:nvSpPr>
          <p:cNvPr id="7" name="TextBox 6">
            <a:extLst>
              <a:ext uri="{FF2B5EF4-FFF2-40B4-BE49-F238E27FC236}">
                <a16:creationId xmlns:a16="http://schemas.microsoft.com/office/drawing/2014/main" id="{A26A2F0A-5AB8-4344-9707-FBE7F9A4EBAB}"/>
              </a:ext>
            </a:extLst>
          </p:cNvPr>
          <p:cNvSpPr txBox="1"/>
          <p:nvPr/>
        </p:nvSpPr>
        <p:spPr>
          <a:xfrm>
            <a:off x="365760" y="3882683"/>
            <a:ext cx="5922498"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Schema : Student ( </a:t>
            </a:r>
            <a:r>
              <a:rPr lang="en-US" u="sng" dirty="0" err="1">
                <a:latin typeface="Times New Roman" panose="02020603050405020304" pitchFamily="18" charset="0"/>
                <a:cs typeface="Times New Roman" panose="02020603050405020304" pitchFamily="18" charset="0"/>
              </a:rPr>
              <a:t>Roll_no</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First_name</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Last_name</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House_no</a:t>
            </a:r>
            <a:r>
              <a:rPr lang="en-US" dirty="0">
                <a:latin typeface="Times New Roman" panose="02020603050405020304" pitchFamily="18" charset="0"/>
                <a:cs typeface="Times New Roman" panose="02020603050405020304" pitchFamily="18" charset="0"/>
              </a:rPr>
              <a:t> , Street , City )</a:t>
            </a:r>
          </a:p>
        </p:txBody>
      </p:sp>
    </p:spTree>
    <p:extLst>
      <p:ext uri="{BB962C8B-B14F-4D97-AF65-F5344CB8AC3E}">
        <p14:creationId xmlns:p14="http://schemas.microsoft.com/office/powerpoint/2010/main" val="2890891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492A138-EC4F-4F03-B497-EBDF2443F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7D33E9-49C4-4F0D-9D32-42A61CF6D865}"/>
              </a:ext>
            </a:extLst>
          </p:cNvPr>
          <p:cNvSpPr>
            <a:spLocks noGrp="1"/>
          </p:cNvSpPr>
          <p:nvPr>
            <p:ph type="title"/>
          </p:nvPr>
        </p:nvSpPr>
        <p:spPr>
          <a:xfrm>
            <a:off x="685800" y="800099"/>
            <a:ext cx="10792837" cy="1485900"/>
          </a:xfrm>
        </p:spPr>
        <p:txBody>
          <a:bodyPr>
            <a:normAutofit/>
          </a:bodyPr>
          <a:lstStyle/>
          <a:p>
            <a:r>
              <a:rPr lang="en-US" dirty="0"/>
              <a:t>DBMS-ARCHITECTURE-1-TIER</a:t>
            </a:r>
          </a:p>
        </p:txBody>
      </p:sp>
      <p:sp>
        <p:nvSpPr>
          <p:cNvPr id="3" name="Content Placeholder 2">
            <a:extLst>
              <a:ext uri="{FF2B5EF4-FFF2-40B4-BE49-F238E27FC236}">
                <a16:creationId xmlns:a16="http://schemas.microsoft.com/office/drawing/2014/main" id="{ADAA0ABA-0A02-4782-8F65-F3E64C448EFF}"/>
              </a:ext>
            </a:extLst>
          </p:cNvPr>
          <p:cNvSpPr>
            <a:spLocks noGrp="1"/>
          </p:cNvSpPr>
          <p:nvPr>
            <p:ph sz="quarter" idx="13"/>
          </p:nvPr>
        </p:nvSpPr>
        <p:spPr>
          <a:xfrm>
            <a:off x="685800" y="2286000"/>
            <a:ext cx="5858331" cy="3800693"/>
          </a:xfrm>
        </p:spPr>
        <p:txBody>
          <a:bodyPr anchor="t">
            <a:noAutofit/>
          </a:bodyPr>
          <a:lstStyle/>
          <a:p>
            <a:r>
              <a:rPr lang="en-US" sz="1800" dirty="0">
                <a:latin typeface="Times New Roman" panose="02020603050405020304" pitchFamily="18" charset="0"/>
                <a:cs typeface="Times New Roman" panose="02020603050405020304" pitchFamily="18" charset="0"/>
              </a:rPr>
              <a:t>In this architecture, the database is directly available to the user. It means the user can directly sit on the DBMS and uses it.</a:t>
            </a:r>
          </a:p>
          <a:p>
            <a:r>
              <a:rPr lang="en-US" sz="1800" dirty="0">
                <a:latin typeface="Times New Roman" panose="02020603050405020304" pitchFamily="18" charset="0"/>
                <a:cs typeface="Times New Roman" panose="02020603050405020304" pitchFamily="18" charset="0"/>
              </a:rPr>
              <a:t>The simplest of Database Architecture are </a:t>
            </a:r>
            <a:r>
              <a:rPr lang="en-US" sz="1800" b="1" dirty="0">
                <a:latin typeface="Times New Roman" panose="02020603050405020304" pitchFamily="18" charset="0"/>
                <a:cs typeface="Times New Roman" panose="02020603050405020304" pitchFamily="18" charset="0"/>
              </a:rPr>
              <a:t>1 tier </a:t>
            </a:r>
            <a:r>
              <a:rPr lang="en-US" sz="1800" dirty="0">
                <a:latin typeface="Times New Roman" panose="02020603050405020304" pitchFamily="18" charset="0"/>
                <a:cs typeface="Times New Roman" panose="02020603050405020304" pitchFamily="18" charset="0"/>
              </a:rPr>
              <a:t>where the Client, Server, and Database all reside on the same machine. Anytime you install a DB in your system and access it to </a:t>
            </a:r>
            <a:r>
              <a:rPr lang="en-US" sz="1800" dirty="0" err="1">
                <a:latin typeface="Times New Roman" panose="02020603050405020304" pitchFamily="18" charset="0"/>
                <a:cs typeface="Times New Roman" panose="02020603050405020304" pitchFamily="18" charset="0"/>
              </a:rPr>
              <a:t>practiCe</a:t>
            </a:r>
            <a:r>
              <a:rPr lang="en-US" sz="1800" dirty="0">
                <a:latin typeface="Times New Roman" panose="02020603050405020304" pitchFamily="18" charset="0"/>
                <a:cs typeface="Times New Roman" panose="02020603050405020304" pitchFamily="18" charset="0"/>
              </a:rPr>
              <a:t> SQL queries it is 1 tier architecture. But such architecture is rarely used in production.</a:t>
            </a:r>
          </a:p>
        </p:txBody>
      </p:sp>
      <p:pic>
        <p:nvPicPr>
          <p:cNvPr id="10242" name="Picture 2">
            <a:extLst>
              <a:ext uri="{FF2B5EF4-FFF2-40B4-BE49-F238E27FC236}">
                <a16:creationId xmlns:a16="http://schemas.microsoft.com/office/drawing/2014/main" id="{6D889C06-433E-4259-A644-C59304FC9FC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44132" y="2286000"/>
            <a:ext cx="4827491" cy="3800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4887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384694-D7D5-4910-809E-BB34B5D03092}"/>
              </a:ext>
            </a:extLst>
          </p:cNvPr>
          <p:cNvSpPr>
            <a:spLocks noGrp="1"/>
          </p:cNvSpPr>
          <p:nvPr>
            <p:ph sz="quarter" idx="13"/>
          </p:nvPr>
        </p:nvSpPr>
        <p:spPr>
          <a:xfrm>
            <a:off x="0" y="0"/>
            <a:ext cx="6510130" cy="3311189"/>
          </a:xfrm>
        </p:spPr>
        <p:txBody>
          <a:bodyPr>
            <a:normAutofit fontScale="92500" lnSpcReduction="20000"/>
          </a:bodyPr>
          <a:lstStyle/>
          <a:p>
            <a:pPr marL="0" indent="0">
              <a:buNone/>
            </a:pPr>
            <a:r>
              <a:rPr lang="en-US" b="1" u="sng" dirty="0">
                <a:latin typeface="Times New Roman" panose="02020603050405020304" pitchFamily="18" charset="0"/>
                <a:cs typeface="Times New Roman" panose="02020603050405020304" pitchFamily="18" charset="0"/>
              </a:rPr>
              <a:t>Rule-03: For Strong Entity Set With Multi Valued Attributes</a:t>
            </a:r>
            <a:endParaRPr lang="en-US" b="1" dirty="0">
              <a:latin typeface="Times New Roman" panose="02020603050405020304" pitchFamily="18" charset="0"/>
              <a:cs typeface="Times New Roman" panose="02020603050405020304" pitchFamily="18" charset="0"/>
            </a:endParaRPr>
          </a:p>
          <a:p>
            <a:pPr fontAlgn="base"/>
            <a:r>
              <a:rPr lang="en-US" dirty="0">
                <a:latin typeface="Times New Roman" panose="02020603050405020304" pitchFamily="18" charset="0"/>
                <a:cs typeface="Times New Roman" panose="02020603050405020304" pitchFamily="18" charset="0"/>
              </a:rPr>
              <a:t>A strong entity set with any number of multi valued attributes will require two tables in relational model.</a:t>
            </a:r>
          </a:p>
          <a:p>
            <a:pPr fontAlgn="base"/>
            <a:r>
              <a:rPr lang="en-US" dirty="0">
                <a:latin typeface="Times New Roman" panose="02020603050405020304" pitchFamily="18" charset="0"/>
                <a:cs typeface="Times New Roman" panose="02020603050405020304" pitchFamily="18" charset="0"/>
              </a:rPr>
              <a:t>One table will contain all the simple attributes with the primary key.</a:t>
            </a:r>
          </a:p>
          <a:p>
            <a:pPr fontAlgn="base"/>
            <a:r>
              <a:rPr lang="en-US" dirty="0">
                <a:latin typeface="Times New Roman" panose="02020603050405020304" pitchFamily="18" charset="0"/>
                <a:cs typeface="Times New Roman" panose="02020603050405020304" pitchFamily="18" charset="0"/>
              </a:rPr>
              <a:t>Other table will contain the primary key and all the multi valued attributes.</a:t>
            </a:r>
          </a:p>
          <a:p>
            <a:endParaRPr lang="en-US" dirty="0">
              <a:latin typeface="Times New Roman" panose="02020603050405020304" pitchFamily="18" charset="0"/>
              <a:cs typeface="Times New Roman" panose="02020603050405020304" pitchFamily="18" charset="0"/>
            </a:endParaRPr>
          </a:p>
        </p:txBody>
      </p:sp>
      <p:pic>
        <p:nvPicPr>
          <p:cNvPr id="44034" name="Picture 2">
            <a:extLst>
              <a:ext uri="{FF2B5EF4-FFF2-40B4-BE49-F238E27FC236}">
                <a16:creationId xmlns:a16="http://schemas.microsoft.com/office/drawing/2014/main" id="{A7438A4C-DE3C-4CE2-8709-4A237DBB19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0130" y="211815"/>
            <a:ext cx="5153069" cy="20097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5681A2D3-4264-4AE2-A0A3-57D61B23445B}"/>
              </a:ext>
            </a:extLst>
          </p:cNvPr>
          <p:cNvGraphicFramePr>
            <a:graphicFrameLocks noGrp="1"/>
          </p:cNvGraphicFramePr>
          <p:nvPr>
            <p:extLst>
              <p:ext uri="{D42A27DB-BD31-4B8C-83A1-F6EECF244321}">
                <p14:modId xmlns:p14="http://schemas.microsoft.com/office/powerpoint/2010/main" val="410552635"/>
              </p:ext>
            </p:extLst>
          </p:nvPr>
        </p:nvGraphicFramePr>
        <p:xfrm>
          <a:off x="6813364" y="2780347"/>
          <a:ext cx="4546600" cy="2312158"/>
        </p:xfrm>
        <a:graphic>
          <a:graphicData uri="http://schemas.openxmlformats.org/drawingml/2006/table">
            <a:tbl>
              <a:tblPr>
                <a:tableStyleId>{5C22544A-7EE6-4342-B048-85BDC9FD1C3A}</a:tableStyleId>
              </a:tblPr>
              <a:tblGrid>
                <a:gridCol w="850306">
                  <a:extLst>
                    <a:ext uri="{9D8B030D-6E8A-4147-A177-3AD203B41FA5}">
                      <a16:colId xmlns:a16="http://schemas.microsoft.com/office/drawing/2014/main" val="3330636641"/>
                    </a:ext>
                  </a:extLst>
                </a:gridCol>
                <a:gridCol w="913762">
                  <a:extLst>
                    <a:ext uri="{9D8B030D-6E8A-4147-A177-3AD203B41FA5}">
                      <a16:colId xmlns:a16="http://schemas.microsoft.com/office/drawing/2014/main" val="3141753906"/>
                    </a:ext>
                  </a:extLst>
                </a:gridCol>
                <a:gridCol w="977218">
                  <a:extLst>
                    <a:ext uri="{9D8B030D-6E8A-4147-A177-3AD203B41FA5}">
                      <a16:colId xmlns:a16="http://schemas.microsoft.com/office/drawing/2014/main" val="343778319"/>
                    </a:ext>
                  </a:extLst>
                </a:gridCol>
                <a:gridCol w="824924">
                  <a:extLst>
                    <a:ext uri="{9D8B030D-6E8A-4147-A177-3AD203B41FA5}">
                      <a16:colId xmlns:a16="http://schemas.microsoft.com/office/drawing/2014/main" val="474431811"/>
                    </a:ext>
                  </a:extLst>
                </a:gridCol>
                <a:gridCol w="980390">
                  <a:extLst>
                    <a:ext uri="{9D8B030D-6E8A-4147-A177-3AD203B41FA5}">
                      <a16:colId xmlns:a16="http://schemas.microsoft.com/office/drawing/2014/main" val="4086163177"/>
                    </a:ext>
                  </a:extLst>
                </a:gridCol>
              </a:tblGrid>
              <a:tr h="1184276">
                <a:tc>
                  <a:txBody>
                    <a:bodyPr/>
                    <a:lstStyle/>
                    <a:p>
                      <a:pPr algn="ctr" fontAlgn="ctr"/>
                      <a:r>
                        <a:rPr lang="en-US" sz="1200" u="sng" strike="noStrike">
                          <a:effectLst/>
                          <a:latin typeface="Times New Roman" panose="02020603050405020304" pitchFamily="18" charset="0"/>
                          <a:cs typeface="Times New Roman" panose="02020603050405020304" pitchFamily="18" charset="0"/>
                        </a:rPr>
                        <a:t>Roll_no</a:t>
                      </a:r>
                      <a:endParaRPr lang="en-US" sz="1200" b="1" i="0" u="sng"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City</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l" fontAlgn="b"/>
                      <a:endParaRPr lang="en-US"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ctr"/>
                      <a:r>
                        <a:rPr lang="en-US" sz="1200" u="sng" strike="noStrike">
                          <a:effectLst/>
                          <a:latin typeface="Times New Roman" panose="02020603050405020304" pitchFamily="18" charset="0"/>
                          <a:cs typeface="Times New Roman" panose="02020603050405020304" pitchFamily="18" charset="0"/>
                        </a:rPr>
                        <a:t>Roll_no</a:t>
                      </a:r>
                      <a:endParaRPr lang="en-US" sz="1200" b="1" i="0" u="sng" strike="noStrike">
                        <a:solidFill>
                          <a:srgbClr val="30303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sz="1200" u="none" strike="noStrike">
                          <a:effectLst/>
                          <a:latin typeface="Times New Roman" panose="02020603050405020304" pitchFamily="18" charset="0"/>
                          <a:cs typeface="Times New Roman" panose="02020603050405020304" pitchFamily="18" charset="0"/>
                        </a:rPr>
                        <a:t>Mobile_no</a:t>
                      </a:r>
                      <a:endParaRPr lang="en-US" sz="1200" b="1" i="0" u="none" strike="noStrike">
                        <a:solidFill>
                          <a:srgbClr val="30303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4037351511"/>
                  </a:ext>
                </a:extLst>
              </a:tr>
              <a:tr h="563941">
                <a:tc rowSpan="2">
                  <a:txBody>
                    <a:bodyPr/>
                    <a:lstStyle/>
                    <a:p>
                      <a:pPr algn="l" fontAlgn="ctr"/>
                      <a:r>
                        <a:rPr lang="en-US" sz="1100" u="none" strike="noStrike">
                          <a:effectLst/>
                          <a:latin typeface="Times New Roman" panose="02020603050405020304" pitchFamily="18" charset="0"/>
                          <a:cs typeface="Times New Roman" panose="02020603050405020304" pitchFamily="18" charset="0"/>
                        </a:rPr>
                        <a:t> </a:t>
                      </a:r>
                      <a:endParaRPr lang="en-US" sz="1100" b="0" i="0" u="none" strike="noStrike">
                        <a:solidFill>
                          <a:srgbClr val="000000"/>
                        </a:solidFill>
                        <a:effectLst/>
                        <a:latin typeface="Times New Roman" panose="02020603050405020304" pitchFamily="18" charset="0"/>
                        <a:cs typeface="Times New Roman" panose="02020603050405020304" pitchFamily="18" charset="0"/>
                      </a:endParaRPr>
                    </a:p>
                  </a:txBody>
                  <a:tcPr marL="85725" marR="9525" marT="9525" marB="0" anchor="ctr"/>
                </a:tc>
                <a:tc>
                  <a:txBody>
                    <a:bodyPr/>
                    <a:lstStyle/>
                    <a:p>
                      <a:pPr algn="l" fontAlgn="b"/>
                      <a:r>
                        <a:rPr lang="en-US" sz="1100" u="none" strike="noStrike">
                          <a:effectLst/>
                          <a:latin typeface="Times New Roman" panose="02020603050405020304" pitchFamily="18" charset="0"/>
                          <a:cs typeface="Times New Roman" panose="02020603050405020304" pitchFamily="18" charset="0"/>
                        </a:rPr>
                        <a:t> </a:t>
                      </a:r>
                      <a:endParaRPr lang="en-US"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l" fontAlgn="b"/>
                      <a:endParaRPr lang="en-US"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l" fontAlgn="ctr"/>
                      <a:r>
                        <a:rPr lang="en-US" sz="1100" u="none" strike="noStrike">
                          <a:effectLst/>
                          <a:latin typeface="Times New Roman" panose="02020603050405020304" pitchFamily="18" charset="0"/>
                          <a:cs typeface="Times New Roman" panose="02020603050405020304" pitchFamily="18" charset="0"/>
                        </a:rPr>
                        <a:t> </a:t>
                      </a:r>
                      <a:endParaRPr lang="en-US" sz="1100" b="0" i="0" u="none" strike="noStrike">
                        <a:solidFill>
                          <a:srgbClr val="303030"/>
                        </a:solidFill>
                        <a:effectLst/>
                        <a:latin typeface="Times New Roman" panose="02020603050405020304" pitchFamily="18" charset="0"/>
                        <a:cs typeface="Times New Roman" panose="02020603050405020304" pitchFamily="18" charset="0"/>
                      </a:endParaRPr>
                    </a:p>
                  </a:txBody>
                  <a:tcPr marL="85725" marR="9525" marT="9525" marB="0" anchor="ctr"/>
                </a:tc>
                <a:tc>
                  <a:txBody>
                    <a:bodyPr/>
                    <a:lstStyle/>
                    <a:p>
                      <a:pPr algn="l" fontAlgn="b"/>
                      <a:r>
                        <a:rPr lang="en-US" sz="1100" u="none" strike="noStrike">
                          <a:effectLst/>
                          <a:latin typeface="Times New Roman" panose="02020603050405020304" pitchFamily="18" charset="0"/>
                          <a:cs typeface="Times New Roman" panose="02020603050405020304" pitchFamily="18" charset="0"/>
                        </a:rPr>
                        <a:t> </a:t>
                      </a:r>
                      <a:endParaRPr lang="en-US"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2661472539"/>
                  </a:ext>
                </a:extLst>
              </a:tr>
              <a:tr h="563941">
                <a:tc vMerge="1">
                  <a:txBody>
                    <a:bodyPr/>
                    <a:lstStyle/>
                    <a:p>
                      <a:endParaRPr lang="en-US"/>
                    </a:p>
                  </a:txBody>
                  <a:tcPr/>
                </a:tc>
                <a:tc>
                  <a:txBody>
                    <a:bodyPr/>
                    <a:lstStyle/>
                    <a:p>
                      <a:pPr algn="l" fontAlgn="b"/>
                      <a:r>
                        <a:rPr lang="en-US" sz="1100" u="none" strike="noStrike">
                          <a:effectLst/>
                          <a:latin typeface="Times New Roman" panose="02020603050405020304" pitchFamily="18" charset="0"/>
                          <a:cs typeface="Times New Roman" panose="02020603050405020304" pitchFamily="18" charset="0"/>
                        </a:rPr>
                        <a:t> </a:t>
                      </a:r>
                      <a:endParaRPr lang="en-US"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l" fontAlgn="b"/>
                      <a:endParaRPr lang="en-US"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l" fontAlgn="ctr"/>
                      <a:r>
                        <a:rPr lang="en-US" sz="1100" u="none" strike="noStrike">
                          <a:effectLst/>
                          <a:latin typeface="Times New Roman" panose="02020603050405020304" pitchFamily="18" charset="0"/>
                          <a:cs typeface="Times New Roman" panose="02020603050405020304" pitchFamily="18" charset="0"/>
                        </a:rPr>
                        <a:t> </a:t>
                      </a:r>
                      <a:endParaRPr lang="en-US" sz="1100" b="0" i="0" u="none" strike="noStrike">
                        <a:solidFill>
                          <a:srgbClr val="303030"/>
                        </a:solidFill>
                        <a:effectLst/>
                        <a:latin typeface="Times New Roman" panose="02020603050405020304" pitchFamily="18" charset="0"/>
                        <a:cs typeface="Times New Roman" panose="02020603050405020304" pitchFamily="18" charset="0"/>
                      </a:endParaRPr>
                    </a:p>
                  </a:txBody>
                  <a:tcPr marL="85725" marR="9525" marT="9525" marB="0" anchor="ctr"/>
                </a:tc>
                <a:tc>
                  <a:txBody>
                    <a:bodyPr/>
                    <a:lstStyle/>
                    <a:p>
                      <a:pPr algn="l" fontAlgn="b"/>
                      <a:r>
                        <a:rPr lang="en-US" sz="1100" u="none" strike="noStrike" dirty="0">
                          <a:effectLst/>
                          <a:latin typeface="Times New Roman" panose="02020603050405020304" pitchFamily="18" charset="0"/>
                          <a:cs typeface="Times New Roman" panose="02020603050405020304" pitchFamily="18" charset="0"/>
                        </a:rPr>
                        <a:t> </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147573832"/>
                  </a:ext>
                </a:extLst>
              </a:tr>
            </a:tbl>
          </a:graphicData>
        </a:graphic>
      </p:graphicFrame>
    </p:spTree>
    <p:extLst>
      <p:ext uri="{BB962C8B-B14F-4D97-AF65-F5344CB8AC3E}">
        <p14:creationId xmlns:p14="http://schemas.microsoft.com/office/powerpoint/2010/main" val="27685789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0C613-1A50-4256-9C41-68876D057FC6}"/>
              </a:ext>
            </a:extLst>
          </p:cNvPr>
          <p:cNvSpPr>
            <a:spLocks noGrp="1"/>
          </p:cNvSpPr>
          <p:nvPr>
            <p:ph type="title"/>
          </p:nvPr>
        </p:nvSpPr>
        <p:spPr>
          <a:xfrm>
            <a:off x="8009812" y="239152"/>
            <a:ext cx="3455357" cy="1598614"/>
          </a:xfrm>
        </p:spPr>
        <p:txBody>
          <a:bodyPr>
            <a:normAutofit/>
          </a:bodyPr>
          <a:lstStyle/>
          <a:p>
            <a:r>
              <a:rPr lang="en-US" sz="1800" b="1" u="sng" dirty="0">
                <a:latin typeface="Times New Roman" panose="02020603050405020304" pitchFamily="18" charset="0"/>
                <a:cs typeface="Times New Roman" panose="02020603050405020304" pitchFamily="18" charset="0"/>
              </a:rPr>
              <a:t>For Binary Relationship With Cardinality Ratio 1:1</a:t>
            </a:r>
            <a:br>
              <a:rPr lang="en-US" sz="1800" b="1"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058" name="Picture 2">
            <a:extLst>
              <a:ext uri="{FF2B5EF4-FFF2-40B4-BE49-F238E27FC236}">
                <a16:creationId xmlns:a16="http://schemas.microsoft.com/office/drawing/2014/main" id="{62E29249-6E74-4CD8-9BE1-4C8B8C40B4D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0707" y="2009395"/>
            <a:ext cx="6557897" cy="157955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E8FE92F-35D1-4CE7-817E-73C68B0C085F}"/>
              </a:ext>
            </a:extLst>
          </p:cNvPr>
          <p:cNvSpPr>
            <a:spLocks noGrp="1"/>
          </p:cNvSpPr>
          <p:nvPr>
            <p:ph sz="quarter" idx="13"/>
          </p:nvPr>
        </p:nvSpPr>
        <p:spPr>
          <a:xfrm>
            <a:off x="8006592" y="2071048"/>
            <a:ext cx="3076090" cy="3072290"/>
          </a:xfrm>
        </p:spPr>
        <p:txBody>
          <a:bodyPr anchor="t">
            <a:normAutofit/>
          </a:bodyPr>
          <a:lstStyle/>
          <a:p>
            <a:pPr fontAlgn="base">
              <a:lnSpc>
                <a:spcPct val="110000"/>
              </a:lnSpc>
            </a:pPr>
            <a:r>
              <a:rPr lang="en-US" sz="1800" b="1" u="sng" dirty="0">
                <a:latin typeface="Times New Roman" panose="02020603050405020304" pitchFamily="18" charset="0"/>
                <a:cs typeface="Times New Roman" panose="02020603050405020304" pitchFamily="18" charset="0"/>
              </a:rPr>
              <a:t>Way-01:</a:t>
            </a:r>
            <a:endParaRPr lang="en-US" sz="1800" dirty="0">
              <a:latin typeface="Times New Roman" panose="02020603050405020304" pitchFamily="18" charset="0"/>
              <a:cs typeface="Times New Roman" panose="02020603050405020304" pitchFamily="18" charset="0"/>
            </a:endParaRPr>
          </a:p>
          <a:p>
            <a:pPr fontAlgn="base">
              <a:lnSpc>
                <a:spcPct val="110000"/>
              </a:lnSpc>
            </a:pPr>
            <a:r>
              <a:rPr lang="en-US" sz="1800" dirty="0">
                <a:latin typeface="Times New Roman" panose="02020603050405020304" pitchFamily="18" charset="0"/>
                <a:cs typeface="Times New Roman" panose="02020603050405020304" pitchFamily="18" charset="0"/>
              </a:rPr>
              <a:t>AR ( </a:t>
            </a:r>
            <a:r>
              <a:rPr lang="en-US" sz="1800" u="sng" dirty="0">
                <a:latin typeface="Times New Roman" panose="02020603050405020304" pitchFamily="18" charset="0"/>
                <a:cs typeface="Times New Roman" panose="02020603050405020304" pitchFamily="18" charset="0"/>
              </a:rPr>
              <a:t>a1</a:t>
            </a:r>
            <a:r>
              <a:rPr lang="en-US" sz="1800" dirty="0">
                <a:latin typeface="Times New Roman" panose="02020603050405020304" pitchFamily="18" charset="0"/>
                <a:cs typeface="Times New Roman" panose="02020603050405020304" pitchFamily="18" charset="0"/>
              </a:rPr>
              <a:t> , a2 , b1 )</a:t>
            </a:r>
          </a:p>
          <a:p>
            <a:pPr fontAlgn="base">
              <a:lnSpc>
                <a:spcPct val="110000"/>
              </a:lnSpc>
            </a:pPr>
            <a:r>
              <a:rPr lang="en-US" sz="1800" dirty="0">
                <a:latin typeface="Times New Roman" panose="02020603050405020304" pitchFamily="18" charset="0"/>
                <a:cs typeface="Times New Roman" panose="02020603050405020304" pitchFamily="18" charset="0"/>
              </a:rPr>
              <a:t>B ( </a:t>
            </a:r>
            <a:r>
              <a:rPr lang="en-US" sz="1800" u="sng" dirty="0">
                <a:latin typeface="Times New Roman" panose="02020603050405020304" pitchFamily="18" charset="0"/>
                <a:cs typeface="Times New Roman" panose="02020603050405020304" pitchFamily="18" charset="0"/>
              </a:rPr>
              <a:t>b1</a:t>
            </a:r>
            <a:r>
              <a:rPr lang="en-US" sz="1800" dirty="0">
                <a:latin typeface="Times New Roman" panose="02020603050405020304" pitchFamily="18" charset="0"/>
                <a:cs typeface="Times New Roman" panose="02020603050405020304" pitchFamily="18" charset="0"/>
              </a:rPr>
              <a:t> , b2 )</a:t>
            </a:r>
          </a:p>
          <a:p>
            <a:pPr marL="0" indent="0" fontAlgn="base">
              <a:lnSpc>
                <a:spcPct val="110000"/>
              </a:lnSpc>
              <a:buNone/>
            </a:pPr>
            <a:r>
              <a:rPr lang="en-US" sz="1800" dirty="0">
                <a:latin typeface="Times New Roman" panose="02020603050405020304" pitchFamily="18" charset="0"/>
                <a:cs typeface="Times New Roman" panose="02020603050405020304" pitchFamily="18" charset="0"/>
              </a:rPr>
              <a:t> </a:t>
            </a:r>
          </a:p>
          <a:p>
            <a:pPr fontAlgn="base">
              <a:lnSpc>
                <a:spcPct val="110000"/>
              </a:lnSpc>
            </a:pPr>
            <a:r>
              <a:rPr lang="en-US" sz="1800" b="1" u="sng" dirty="0">
                <a:latin typeface="Times New Roman" panose="02020603050405020304" pitchFamily="18" charset="0"/>
                <a:cs typeface="Times New Roman" panose="02020603050405020304" pitchFamily="18" charset="0"/>
              </a:rPr>
              <a:t>Way-02:</a:t>
            </a:r>
            <a:endParaRPr lang="en-US" sz="1800" dirty="0">
              <a:latin typeface="Times New Roman" panose="02020603050405020304" pitchFamily="18" charset="0"/>
              <a:cs typeface="Times New Roman" panose="02020603050405020304" pitchFamily="18" charset="0"/>
            </a:endParaRPr>
          </a:p>
          <a:p>
            <a:pPr fontAlgn="base">
              <a:lnSpc>
                <a:spcPct val="110000"/>
              </a:lnSpc>
            </a:pPr>
            <a:r>
              <a:rPr lang="en-US" sz="1800" dirty="0">
                <a:latin typeface="Times New Roman" panose="02020603050405020304" pitchFamily="18" charset="0"/>
                <a:cs typeface="Times New Roman" panose="02020603050405020304" pitchFamily="18" charset="0"/>
              </a:rPr>
              <a:t>A ( </a:t>
            </a:r>
            <a:r>
              <a:rPr lang="en-US" sz="1800" u="sng" dirty="0">
                <a:latin typeface="Times New Roman" panose="02020603050405020304" pitchFamily="18" charset="0"/>
                <a:cs typeface="Times New Roman" panose="02020603050405020304" pitchFamily="18" charset="0"/>
              </a:rPr>
              <a:t>a1</a:t>
            </a:r>
            <a:r>
              <a:rPr lang="en-US" sz="1800" dirty="0">
                <a:latin typeface="Times New Roman" panose="02020603050405020304" pitchFamily="18" charset="0"/>
                <a:cs typeface="Times New Roman" panose="02020603050405020304" pitchFamily="18" charset="0"/>
              </a:rPr>
              <a:t> , a2 )</a:t>
            </a:r>
          </a:p>
          <a:p>
            <a:pPr fontAlgn="base">
              <a:lnSpc>
                <a:spcPct val="110000"/>
              </a:lnSpc>
            </a:pPr>
            <a:r>
              <a:rPr lang="en-US" sz="1800" dirty="0">
                <a:latin typeface="Times New Roman" panose="02020603050405020304" pitchFamily="18" charset="0"/>
                <a:cs typeface="Times New Roman" panose="02020603050405020304" pitchFamily="18" charset="0"/>
              </a:rPr>
              <a:t>BR ( a1 , </a:t>
            </a:r>
            <a:r>
              <a:rPr lang="en-US" sz="1800" u="sng" dirty="0">
                <a:latin typeface="Times New Roman" panose="02020603050405020304" pitchFamily="18" charset="0"/>
                <a:cs typeface="Times New Roman" panose="02020603050405020304" pitchFamily="18" charset="0"/>
              </a:rPr>
              <a:t>b1</a:t>
            </a:r>
            <a:r>
              <a:rPr lang="en-US" sz="1800" dirty="0">
                <a:latin typeface="Times New Roman" panose="02020603050405020304" pitchFamily="18" charset="0"/>
                <a:cs typeface="Times New Roman" panose="02020603050405020304" pitchFamily="18" charset="0"/>
              </a:rPr>
              <a:t> , b2 )</a:t>
            </a:r>
          </a:p>
          <a:p>
            <a:pPr>
              <a:lnSpc>
                <a:spcPct val="110000"/>
              </a:lnSpc>
            </a:pPr>
            <a:endParaRPr lang="en-US" sz="1800" dirty="0"/>
          </a:p>
        </p:txBody>
      </p:sp>
    </p:spTree>
    <p:extLst>
      <p:ext uri="{BB962C8B-B14F-4D97-AF65-F5344CB8AC3E}">
        <p14:creationId xmlns:p14="http://schemas.microsoft.com/office/powerpoint/2010/main" val="29544859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0C613-1A50-4256-9C41-68876D057FC6}"/>
              </a:ext>
            </a:extLst>
          </p:cNvPr>
          <p:cNvSpPr>
            <a:spLocks noGrp="1"/>
          </p:cNvSpPr>
          <p:nvPr>
            <p:ph type="title"/>
          </p:nvPr>
        </p:nvSpPr>
        <p:spPr>
          <a:xfrm>
            <a:off x="8009812" y="685800"/>
            <a:ext cx="3072869" cy="1151965"/>
          </a:xfrm>
        </p:spPr>
        <p:txBody>
          <a:bodyPr>
            <a:normAutofit/>
          </a:bodyPr>
          <a:lstStyle/>
          <a:p>
            <a:r>
              <a:rPr lang="en-US" sz="1400" b="1" u="sng">
                <a:latin typeface="Times New Roman" panose="02020603050405020304" pitchFamily="18" charset="0"/>
                <a:cs typeface="Times New Roman" panose="02020603050405020304" pitchFamily="18" charset="0"/>
              </a:rPr>
              <a:t>For Binary Relationship With Cardinality Ratio m:1</a:t>
            </a:r>
            <a:br>
              <a:rPr lang="en-US" sz="1400" b="1">
                <a:latin typeface="Times New Roman" panose="02020603050405020304" pitchFamily="18" charset="0"/>
                <a:cs typeface="Times New Roman" panose="02020603050405020304" pitchFamily="18" charset="0"/>
              </a:rPr>
            </a:br>
            <a:br>
              <a:rPr lang="en-US" sz="1400" b="1">
                <a:latin typeface="Times New Roman" panose="02020603050405020304" pitchFamily="18" charset="0"/>
                <a:cs typeface="Times New Roman" panose="02020603050405020304" pitchFamily="18" charset="0"/>
              </a:rPr>
            </a:br>
            <a:endParaRPr lang="en-US" sz="1400">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082" name="Picture 2">
            <a:extLst>
              <a:ext uri="{FF2B5EF4-FFF2-40B4-BE49-F238E27FC236}">
                <a16:creationId xmlns:a16="http://schemas.microsoft.com/office/drawing/2014/main" id="{19694F90-B6D5-4D30-B677-ACA3E469BFB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0707" y="2009395"/>
            <a:ext cx="6557897" cy="157955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E8FE92F-35D1-4CE7-817E-73C68B0C085F}"/>
              </a:ext>
            </a:extLst>
          </p:cNvPr>
          <p:cNvSpPr>
            <a:spLocks noGrp="1"/>
          </p:cNvSpPr>
          <p:nvPr>
            <p:ph sz="quarter" idx="13"/>
          </p:nvPr>
        </p:nvSpPr>
        <p:spPr>
          <a:xfrm>
            <a:off x="8006592" y="2071048"/>
            <a:ext cx="3076090" cy="3072290"/>
          </a:xfrm>
        </p:spPr>
        <p:txBody>
          <a:bodyPr anchor="t">
            <a:normAutofit/>
          </a:bodyPr>
          <a:lstStyle/>
          <a:p>
            <a:pPr fontAlgn="base"/>
            <a:r>
              <a:rPr lang="en-US" dirty="0">
                <a:latin typeface="Times New Roman" panose="02020603050405020304" pitchFamily="18" charset="0"/>
                <a:cs typeface="Times New Roman" panose="02020603050405020304" pitchFamily="18" charset="0"/>
              </a:rPr>
              <a:t>Here, two tables will be required-</a:t>
            </a:r>
          </a:p>
          <a:p>
            <a:pPr fontAlgn="base"/>
            <a:r>
              <a:rPr lang="en-US" dirty="0">
                <a:latin typeface="Times New Roman" panose="02020603050405020304" pitchFamily="18" charset="0"/>
                <a:cs typeface="Times New Roman" panose="02020603050405020304" pitchFamily="18" charset="0"/>
              </a:rPr>
              <a:t>AR ( </a:t>
            </a:r>
            <a:r>
              <a:rPr lang="en-US" u="sng" dirty="0">
                <a:latin typeface="Times New Roman" panose="02020603050405020304" pitchFamily="18" charset="0"/>
                <a:cs typeface="Times New Roman" panose="02020603050405020304" pitchFamily="18" charset="0"/>
              </a:rPr>
              <a:t>a1</a:t>
            </a:r>
            <a:r>
              <a:rPr lang="en-US" dirty="0">
                <a:latin typeface="Times New Roman" panose="02020603050405020304" pitchFamily="18" charset="0"/>
                <a:cs typeface="Times New Roman" panose="02020603050405020304" pitchFamily="18" charset="0"/>
              </a:rPr>
              <a:t> , a2 , b1 )</a:t>
            </a:r>
          </a:p>
          <a:p>
            <a:pPr fontAlgn="base"/>
            <a:r>
              <a:rPr lang="en-US" dirty="0">
                <a:latin typeface="Times New Roman" panose="02020603050405020304" pitchFamily="18" charset="0"/>
                <a:cs typeface="Times New Roman" panose="02020603050405020304" pitchFamily="18" charset="0"/>
              </a:rPr>
              <a:t>B ( </a:t>
            </a:r>
            <a:r>
              <a:rPr lang="en-US" u="sng" dirty="0">
                <a:latin typeface="Times New Roman" panose="02020603050405020304" pitchFamily="18" charset="0"/>
                <a:cs typeface="Times New Roman" panose="02020603050405020304" pitchFamily="18" charset="0"/>
              </a:rPr>
              <a:t>b1</a:t>
            </a:r>
            <a:r>
              <a:rPr lang="en-US" dirty="0">
                <a:latin typeface="Times New Roman" panose="02020603050405020304" pitchFamily="18" charset="0"/>
                <a:cs typeface="Times New Roman" panose="02020603050405020304" pitchFamily="18" charset="0"/>
              </a:rPr>
              <a:t> , b2 )</a:t>
            </a:r>
          </a:p>
          <a:p>
            <a:pPr>
              <a:lnSpc>
                <a:spcPct val="11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07922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32DA8-FA83-4730-AD0B-76E97DF01C5C}"/>
              </a:ext>
            </a:extLst>
          </p:cNvPr>
          <p:cNvSpPr>
            <a:spLocks noGrp="1"/>
          </p:cNvSpPr>
          <p:nvPr>
            <p:ph type="title"/>
          </p:nvPr>
        </p:nvSpPr>
        <p:spPr>
          <a:xfrm>
            <a:off x="8009812" y="685800"/>
            <a:ext cx="3072869" cy="1151965"/>
          </a:xfrm>
        </p:spPr>
        <p:txBody>
          <a:bodyPr>
            <a:normAutofit/>
          </a:bodyPr>
          <a:lstStyle/>
          <a:p>
            <a:r>
              <a:rPr lang="en-US" sz="1800" b="1" u="sng" dirty="0">
                <a:latin typeface="Times New Roman" panose="02020603050405020304" pitchFamily="18" charset="0"/>
                <a:cs typeface="Times New Roman" panose="02020603050405020304" pitchFamily="18" charset="0"/>
              </a:rPr>
              <a:t>For Binary Relationship With Cardinality Ratio 1:n</a:t>
            </a:r>
            <a:br>
              <a:rPr lang="en-US" sz="1800" b="1"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106" name="Picture 2">
            <a:extLst>
              <a:ext uri="{FF2B5EF4-FFF2-40B4-BE49-F238E27FC236}">
                <a16:creationId xmlns:a16="http://schemas.microsoft.com/office/drawing/2014/main" id="{7734090C-5F83-43BD-8616-0F4456AD3D7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0707" y="2009395"/>
            <a:ext cx="6557897" cy="157955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17314E9-39C4-476A-8FB1-0E3B9F570DB3}"/>
              </a:ext>
            </a:extLst>
          </p:cNvPr>
          <p:cNvSpPr>
            <a:spLocks noGrp="1"/>
          </p:cNvSpPr>
          <p:nvPr>
            <p:ph sz="quarter" idx="13"/>
          </p:nvPr>
        </p:nvSpPr>
        <p:spPr>
          <a:xfrm>
            <a:off x="8006592" y="2071048"/>
            <a:ext cx="3076090" cy="3072290"/>
          </a:xfrm>
        </p:spPr>
        <p:txBody>
          <a:bodyPr anchor="t">
            <a:normAutofit/>
          </a:bodyPr>
          <a:lstStyle/>
          <a:p>
            <a:pPr fontAlgn="base"/>
            <a:r>
              <a:rPr lang="en-US" sz="1800" dirty="0">
                <a:latin typeface="Times New Roman" panose="02020603050405020304" pitchFamily="18" charset="0"/>
                <a:cs typeface="Times New Roman" panose="02020603050405020304" pitchFamily="18" charset="0"/>
              </a:rPr>
              <a:t>Here, two tables will be required-</a:t>
            </a:r>
          </a:p>
          <a:p>
            <a:pPr fontAlgn="base"/>
            <a:r>
              <a:rPr lang="en-US" sz="1800" dirty="0">
                <a:latin typeface="Times New Roman" panose="02020603050405020304" pitchFamily="18" charset="0"/>
                <a:cs typeface="Times New Roman" panose="02020603050405020304" pitchFamily="18" charset="0"/>
              </a:rPr>
              <a:t>A ( </a:t>
            </a:r>
            <a:r>
              <a:rPr lang="en-US" sz="1800" u="sng" dirty="0">
                <a:latin typeface="Times New Roman" panose="02020603050405020304" pitchFamily="18" charset="0"/>
                <a:cs typeface="Times New Roman" panose="02020603050405020304" pitchFamily="18" charset="0"/>
              </a:rPr>
              <a:t>a1</a:t>
            </a:r>
            <a:r>
              <a:rPr lang="en-US" sz="1800" dirty="0">
                <a:latin typeface="Times New Roman" panose="02020603050405020304" pitchFamily="18" charset="0"/>
                <a:cs typeface="Times New Roman" panose="02020603050405020304" pitchFamily="18" charset="0"/>
              </a:rPr>
              <a:t> , a2 )</a:t>
            </a:r>
          </a:p>
          <a:p>
            <a:pPr fontAlgn="base"/>
            <a:r>
              <a:rPr lang="en-US" sz="1800" dirty="0">
                <a:latin typeface="Times New Roman" panose="02020603050405020304" pitchFamily="18" charset="0"/>
                <a:cs typeface="Times New Roman" panose="02020603050405020304" pitchFamily="18" charset="0"/>
              </a:rPr>
              <a:t>BR ( a1 , </a:t>
            </a:r>
            <a:r>
              <a:rPr lang="en-US" sz="1800" u="sng" dirty="0">
                <a:latin typeface="Times New Roman" panose="02020603050405020304" pitchFamily="18" charset="0"/>
                <a:cs typeface="Times New Roman" panose="02020603050405020304" pitchFamily="18" charset="0"/>
              </a:rPr>
              <a:t>b1</a:t>
            </a:r>
            <a:r>
              <a:rPr lang="en-US" sz="1800" dirty="0">
                <a:latin typeface="Times New Roman" panose="02020603050405020304" pitchFamily="18" charset="0"/>
                <a:cs typeface="Times New Roman" panose="02020603050405020304" pitchFamily="18" charset="0"/>
              </a:rPr>
              <a:t> , b2 )</a:t>
            </a:r>
          </a:p>
          <a:p>
            <a:endParaRPr lang="en-US" sz="1800" dirty="0"/>
          </a:p>
        </p:txBody>
      </p:sp>
    </p:spTree>
    <p:extLst>
      <p:ext uri="{BB962C8B-B14F-4D97-AF65-F5344CB8AC3E}">
        <p14:creationId xmlns:p14="http://schemas.microsoft.com/office/powerpoint/2010/main" val="17630730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8F653-8090-4002-A893-636CFC17FC5F}"/>
              </a:ext>
            </a:extLst>
          </p:cNvPr>
          <p:cNvSpPr>
            <a:spLocks noGrp="1"/>
          </p:cNvSpPr>
          <p:nvPr>
            <p:ph type="title"/>
          </p:nvPr>
        </p:nvSpPr>
        <p:spPr>
          <a:xfrm>
            <a:off x="8009812" y="685800"/>
            <a:ext cx="3072869" cy="1151965"/>
          </a:xfrm>
        </p:spPr>
        <p:txBody>
          <a:bodyPr>
            <a:normAutofit fontScale="90000"/>
          </a:bodyPr>
          <a:lstStyle/>
          <a:p>
            <a:r>
              <a:rPr lang="en-US" sz="1800" b="1" u="sng" dirty="0">
                <a:latin typeface="Times New Roman" panose="02020603050405020304" pitchFamily="18" charset="0"/>
                <a:cs typeface="Times New Roman" panose="02020603050405020304" pitchFamily="18" charset="0"/>
              </a:rPr>
              <a:t>For Binary Relationship With Cardinality Ratio </a:t>
            </a:r>
            <a:r>
              <a:rPr lang="en-US" sz="1800" b="1" u="sng" dirty="0" err="1">
                <a:latin typeface="Times New Roman" panose="02020603050405020304" pitchFamily="18" charset="0"/>
                <a:cs typeface="Times New Roman" panose="02020603050405020304" pitchFamily="18" charset="0"/>
              </a:rPr>
              <a:t>m:n</a:t>
            </a:r>
            <a:br>
              <a:rPr lang="en-US" sz="1800" b="1" dirty="0"/>
            </a:br>
            <a:endParaRPr lang="en-US" sz="1800" dirty="0"/>
          </a:p>
        </p:txBody>
      </p:sp>
      <p:sp>
        <p:nvSpPr>
          <p:cNvPr id="73" name="Rectangle 72">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132" name="Picture 4">
            <a:extLst>
              <a:ext uri="{FF2B5EF4-FFF2-40B4-BE49-F238E27FC236}">
                <a16:creationId xmlns:a16="http://schemas.microsoft.com/office/drawing/2014/main" id="{496B0022-72EE-4862-9241-04A1298A180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0707" y="2009395"/>
            <a:ext cx="6557897" cy="157955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5CCD4E3-CA4F-478F-89FD-97FBD1463FA5}"/>
              </a:ext>
            </a:extLst>
          </p:cNvPr>
          <p:cNvSpPr>
            <a:spLocks noGrp="1"/>
          </p:cNvSpPr>
          <p:nvPr>
            <p:ph sz="quarter" idx="13"/>
          </p:nvPr>
        </p:nvSpPr>
        <p:spPr>
          <a:xfrm>
            <a:off x="8006592" y="2071048"/>
            <a:ext cx="3076090" cy="3072290"/>
          </a:xfrm>
        </p:spPr>
        <p:txBody>
          <a:bodyPr anchor="t">
            <a:normAutofit/>
          </a:bodyPr>
          <a:lstStyle/>
          <a:p>
            <a:pPr fontAlgn="base"/>
            <a:r>
              <a:rPr lang="en-US" sz="1800" dirty="0">
                <a:latin typeface="Times New Roman" panose="02020603050405020304" pitchFamily="18" charset="0"/>
                <a:cs typeface="Times New Roman" panose="02020603050405020304" pitchFamily="18" charset="0"/>
              </a:rPr>
              <a:t>Here, three tables will be required-</a:t>
            </a:r>
          </a:p>
          <a:p>
            <a:pPr fontAlgn="base"/>
            <a:r>
              <a:rPr lang="en-US" sz="1800" dirty="0">
                <a:latin typeface="Times New Roman" panose="02020603050405020304" pitchFamily="18" charset="0"/>
                <a:cs typeface="Times New Roman" panose="02020603050405020304" pitchFamily="18" charset="0"/>
              </a:rPr>
              <a:t>A ( </a:t>
            </a:r>
            <a:r>
              <a:rPr lang="en-US" sz="1800" u="sng" dirty="0">
                <a:latin typeface="Times New Roman" panose="02020603050405020304" pitchFamily="18" charset="0"/>
                <a:cs typeface="Times New Roman" panose="02020603050405020304" pitchFamily="18" charset="0"/>
              </a:rPr>
              <a:t>a1</a:t>
            </a:r>
            <a:r>
              <a:rPr lang="en-US" sz="1800" dirty="0">
                <a:latin typeface="Times New Roman" panose="02020603050405020304" pitchFamily="18" charset="0"/>
                <a:cs typeface="Times New Roman" panose="02020603050405020304" pitchFamily="18" charset="0"/>
              </a:rPr>
              <a:t> , a2 )</a:t>
            </a:r>
          </a:p>
          <a:p>
            <a:pPr fontAlgn="base"/>
            <a:r>
              <a:rPr lang="en-US" sz="1800" dirty="0">
                <a:latin typeface="Times New Roman" panose="02020603050405020304" pitchFamily="18" charset="0"/>
                <a:cs typeface="Times New Roman" panose="02020603050405020304" pitchFamily="18" charset="0"/>
              </a:rPr>
              <a:t>R ( </a:t>
            </a:r>
            <a:r>
              <a:rPr lang="en-US" sz="1800" u="sng" dirty="0">
                <a:latin typeface="Times New Roman" panose="02020603050405020304" pitchFamily="18" charset="0"/>
                <a:cs typeface="Times New Roman" panose="02020603050405020304" pitchFamily="18" charset="0"/>
              </a:rPr>
              <a:t>a1</a:t>
            </a:r>
            <a:r>
              <a:rPr lang="en-US" sz="1800" dirty="0">
                <a:latin typeface="Times New Roman" panose="02020603050405020304" pitchFamily="18" charset="0"/>
                <a:cs typeface="Times New Roman" panose="02020603050405020304" pitchFamily="18" charset="0"/>
              </a:rPr>
              <a:t> , </a:t>
            </a:r>
            <a:r>
              <a:rPr lang="en-US" sz="1800" u="sng" dirty="0">
                <a:latin typeface="Times New Roman" panose="02020603050405020304" pitchFamily="18" charset="0"/>
                <a:cs typeface="Times New Roman" panose="02020603050405020304" pitchFamily="18" charset="0"/>
              </a:rPr>
              <a:t>b1</a:t>
            </a:r>
            <a:r>
              <a:rPr lang="en-US" sz="1800" dirty="0">
                <a:latin typeface="Times New Roman" panose="02020603050405020304" pitchFamily="18" charset="0"/>
                <a:cs typeface="Times New Roman" panose="02020603050405020304" pitchFamily="18" charset="0"/>
              </a:rPr>
              <a:t> )</a:t>
            </a:r>
          </a:p>
          <a:p>
            <a:pPr fontAlgn="base"/>
            <a:r>
              <a:rPr lang="en-US" sz="1800" dirty="0">
                <a:latin typeface="Times New Roman" panose="02020603050405020304" pitchFamily="18" charset="0"/>
                <a:cs typeface="Times New Roman" panose="02020603050405020304" pitchFamily="18" charset="0"/>
              </a:rPr>
              <a:t>B ( </a:t>
            </a:r>
            <a:r>
              <a:rPr lang="en-US" sz="1800" u="sng" dirty="0">
                <a:latin typeface="Times New Roman" panose="02020603050405020304" pitchFamily="18" charset="0"/>
                <a:cs typeface="Times New Roman" panose="02020603050405020304" pitchFamily="18" charset="0"/>
              </a:rPr>
              <a:t>b1</a:t>
            </a:r>
            <a:r>
              <a:rPr lang="en-US" sz="1800" dirty="0">
                <a:latin typeface="Times New Roman" panose="02020603050405020304" pitchFamily="18" charset="0"/>
                <a:cs typeface="Times New Roman" panose="02020603050405020304" pitchFamily="18" charset="0"/>
              </a:rPr>
              <a:t> , b2 )</a:t>
            </a:r>
          </a:p>
          <a:p>
            <a:endParaRPr lang="en-US" sz="1800" dirty="0"/>
          </a:p>
        </p:txBody>
      </p:sp>
    </p:spTree>
    <p:extLst>
      <p:ext uri="{BB962C8B-B14F-4D97-AF65-F5344CB8AC3E}">
        <p14:creationId xmlns:p14="http://schemas.microsoft.com/office/powerpoint/2010/main" val="17298199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6B1DB-32E3-41ED-8FDD-09A7A8696167}"/>
              </a:ext>
            </a:extLst>
          </p:cNvPr>
          <p:cNvSpPr>
            <a:spLocks noGrp="1"/>
          </p:cNvSpPr>
          <p:nvPr>
            <p:ph type="title"/>
          </p:nvPr>
        </p:nvSpPr>
        <p:spPr>
          <a:xfrm>
            <a:off x="8009812" y="323558"/>
            <a:ext cx="3539763" cy="1514208"/>
          </a:xfrm>
        </p:spPr>
        <p:txBody>
          <a:bodyPr>
            <a:normAutofit/>
          </a:bodyPr>
          <a:lstStyle/>
          <a:p>
            <a:r>
              <a:rPr lang="en-US" sz="1400" b="1" u="sng" dirty="0">
                <a:latin typeface="Times New Roman" panose="02020603050405020304" pitchFamily="18" charset="0"/>
                <a:cs typeface="Times New Roman" panose="02020603050405020304" pitchFamily="18" charset="0"/>
              </a:rPr>
              <a:t>For Binary Relationship With Cardinality Constraint and Total Participation Constraint From One Side</a:t>
            </a:r>
            <a:br>
              <a:rPr lang="en-US" sz="1400" b="1"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p:txBody>
      </p:sp>
      <p:sp>
        <p:nvSpPr>
          <p:cNvPr id="73" name="Rectangle 72">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156" name="Picture 4">
            <a:extLst>
              <a:ext uri="{FF2B5EF4-FFF2-40B4-BE49-F238E27FC236}">
                <a16:creationId xmlns:a16="http://schemas.microsoft.com/office/drawing/2014/main" id="{2C56F3E8-6F61-4CAD-B4FA-4F52045830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0707" y="2008432"/>
            <a:ext cx="6557897" cy="158148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A855736-D0D0-45AA-9F57-F45BCEF9555A}"/>
              </a:ext>
            </a:extLst>
          </p:cNvPr>
          <p:cNvSpPr>
            <a:spLocks noGrp="1"/>
          </p:cNvSpPr>
          <p:nvPr>
            <p:ph sz="quarter" idx="13"/>
          </p:nvPr>
        </p:nvSpPr>
        <p:spPr>
          <a:xfrm>
            <a:off x="7559071" y="1603717"/>
            <a:ext cx="3987283" cy="3539621"/>
          </a:xfrm>
        </p:spPr>
        <p:txBody>
          <a:bodyPr anchor="t">
            <a:normAutofit/>
          </a:bodyPr>
          <a:lstStyle/>
          <a:p>
            <a:pPr fontAlgn="base">
              <a:lnSpc>
                <a:spcPct val="110000"/>
              </a:lnSpc>
            </a:pPr>
            <a:r>
              <a:rPr lang="en-US" sz="1100" dirty="0">
                <a:latin typeface="Times New Roman" panose="02020603050405020304" pitchFamily="18" charset="0"/>
                <a:cs typeface="Times New Roman" panose="02020603050405020304" pitchFamily="18" charset="0"/>
              </a:rPr>
              <a:t>Because cardinality ratio = 1 : n , so we will combine the entity set B and relationship set R.</a:t>
            </a:r>
          </a:p>
          <a:p>
            <a:pPr fontAlgn="base">
              <a:lnSpc>
                <a:spcPct val="110000"/>
              </a:lnSpc>
            </a:pPr>
            <a:r>
              <a:rPr lang="en-US" sz="1100" dirty="0">
                <a:latin typeface="Times New Roman" panose="02020603050405020304" pitchFamily="18" charset="0"/>
                <a:cs typeface="Times New Roman" panose="02020603050405020304" pitchFamily="18" charset="0"/>
              </a:rPr>
              <a:t>Then, two tables will be required-</a:t>
            </a:r>
          </a:p>
          <a:p>
            <a:pPr fontAlgn="base">
              <a:lnSpc>
                <a:spcPct val="110000"/>
              </a:lnSpc>
            </a:pPr>
            <a:r>
              <a:rPr lang="en-US" sz="1100" dirty="0">
                <a:latin typeface="Times New Roman" panose="02020603050405020304" pitchFamily="18" charset="0"/>
                <a:cs typeface="Times New Roman" panose="02020603050405020304" pitchFamily="18" charset="0"/>
              </a:rPr>
              <a:t>A ( </a:t>
            </a:r>
            <a:r>
              <a:rPr lang="en-US" sz="1100" u="sng" dirty="0">
                <a:latin typeface="Times New Roman" panose="02020603050405020304" pitchFamily="18" charset="0"/>
                <a:cs typeface="Times New Roman" panose="02020603050405020304" pitchFamily="18" charset="0"/>
              </a:rPr>
              <a:t>a1</a:t>
            </a:r>
            <a:r>
              <a:rPr lang="en-US" sz="1100" dirty="0">
                <a:latin typeface="Times New Roman" panose="02020603050405020304" pitchFamily="18" charset="0"/>
                <a:cs typeface="Times New Roman" panose="02020603050405020304" pitchFamily="18" charset="0"/>
              </a:rPr>
              <a:t> , a2 )</a:t>
            </a:r>
          </a:p>
          <a:p>
            <a:pPr fontAlgn="base">
              <a:lnSpc>
                <a:spcPct val="110000"/>
              </a:lnSpc>
            </a:pPr>
            <a:r>
              <a:rPr lang="en-US" sz="1100" dirty="0">
                <a:latin typeface="Times New Roman" panose="02020603050405020304" pitchFamily="18" charset="0"/>
                <a:cs typeface="Times New Roman" panose="02020603050405020304" pitchFamily="18" charset="0"/>
              </a:rPr>
              <a:t>BR ( a1 , </a:t>
            </a:r>
            <a:r>
              <a:rPr lang="en-US" sz="1100" u="sng" dirty="0">
                <a:latin typeface="Times New Roman" panose="02020603050405020304" pitchFamily="18" charset="0"/>
                <a:cs typeface="Times New Roman" panose="02020603050405020304" pitchFamily="18" charset="0"/>
              </a:rPr>
              <a:t>b1</a:t>
            </a:r>
            <a:r>
              <a:rPr lang="en-US" sz="1100" dirty="0">
                <a:latin typeface="Times New Roman" panose="02020603050405020304" pitchFamily="18" charset="0"/>
                <a:cs typeface="Times New Roman" panose="02020603050405020304" pitchFamily="18" charset="0"/>
              </a:rPr>
              <a:t> , b2 )</a:t>
            </a:r>
          </a:p>
          <a:p>
            <a:pPr fontAlgn="base">
              <a:lnSpc>
                <a:spcPct val="110000"/>
              </a:lnSpc>
            </a:pPr>
            <a:r>
              <a:rPr lang="en-US" sz="1100" dirty="0">
                <a:latin typeface="Times New Roman" panose="02020603050405020304" pitchFamily="18" charset="0"/>
                <a:cs typeface="Times New Roman" panose="02020603050405020304" pitchFamily="18" charset="0"/>
              </a:rPr>
              <a:t>Because of total participation, foreign key a1 has acquired NOT NULL constraint, so it can’t be null now.</a:t>
            </a:r>
          </a:p>
          <a:p>
            <a:pPr>
              <a:lnSpc>
                <a:spcPct val="110000"/>
              </a:lnSpc>
            </a:pPr>
            <a:endParaRPr lang="en-US" sz="1100" dirty="0"/>
          </a:p>
        </p:txBody>
      </p:sp>
    </p:spTree>
    <p:extLst>
      <p:ext uri="{BB962C8B-B14F-4D97-AF65-F5344CB8AC3E}">
        <p14:creationId xmlns:p14="http://schemas.microsoft.com/office/powerpoint/2010/main" val="38919492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4E7E0-0F55-4303-9FAE-08D351FF131A}"/>
              </a:ext>
            </a:extLst>
          </p:cNvPr>
          <p:cNvSpPr>
            <a:spLocks noGrp="1"/>
          </p:cNvSpPr>
          <p:nvPr>
            <p:ph type="title"/>
          </p:nvPr>
        </p:nvSpPr>
        <p:spPr>
          <a:xfrm>
            <a:off x="7796640" y="671732"/>
            <a:ext cx="3651802" cy="1691640"/>
          </a:xfrm>
        </p:spPr>
        <p:txBody>
          <a:bodyPr>
            <a:normAutofit/>
          </a:bodyPr>
          <a:lstStyle/>
          <a:p>
            <a:r>
              <a:rPr lang="en-US" sz="1400" b="1" u="sng" dirty="0">
                <a:latin typeface="tgs)"/>
              </a:rPr>
              <a:t>For Binary Relationship With Cardinality Constraint and Total Participation Constraint From Both Sides</a:t>
            </a:r>
            <a:br>
              <a:rPr lang="en-US" sz="1400" b="1" dirty="0">
                <a:latin typeface="tgs)"/>
              </a:rPr>
            </a:br>
            <a:endParaRPr lang="en-US" sz="1400" dirty="0">
              <a:latin typeface="tgs)"/>
            </a:endParaRPr>
          </a:p>
        </p:txBody>
      </p:sp>
      <p:sp>
        <p:nvSpPr>
          <p:cNvPr id="71" name="Rectangle 70">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178" name="Picture 2">
            <a:extLst>
              <a:ext uri="{FF2B5EF4-FFF2-40B4-BE49-F238E27FC236}">
                <a16:creationId xmlns:a16="http://schemas.microsoft.com/office/drawing/2014/main" id="{94133463-E7F5-417A-B2CC-2C184CC5B8B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0707" y="1984977"/>
            <a:ext cx="6557897" cy="162839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F0F4A00-EF38-4ADF-BF64-D1BCC06B8147}"/>
              </a:ext>
            </a:extLst>
          </p:cNvPr>
          <p:cNvSpPr>
            <a:spLocks noGrp="1"/>
          </p:cNvSpPr>
          <p:nvPr>
            <p:ph sz="quarter" idx="13"/>
          </p:nvPr>
        </p:nvSpPr>
        <p:spPr>
          <a:xfrm>
            <a:off x="7971954" y="2071048"/>
            <a:ext cx="3076090" cy="3072290"/>
          </a:xfrm>
        </p:spPr>
        <p:txBody>
          <a:bodyPr anchor="t">
            <a:normAutofit/>
          </a:bodyPr>
          <a:lstStyle/>
          <a:p>
            <a:pPr fontAlgn="base"/>
            <a:r>
              <a:rPr lang="en-US" sz="1800" dirty="0">
                <a:latin typeface="Times New Roman" panose="02020603050405020304" pitchFamily="18" charset="0"/>
                <a:cs typeface="Times New Roman" panose="02020603050405020304" pitchFamily="18" charset="0"/>
              </a:rPr>
              <a:t>Here, Only one table is required.</a:t>
            </a:r>
          </a:p>
          <a:p>
            <a:pPr fontAlgn="base"/>
            <a:r>
              <a:rPr lang="en-US" sz="1800" dirty="0">
                <a:latin typeface="Times New Roman" panose="02020603050405020304" pitchFamily="18" charset="0"/>
                <a:cs typeface="Times New Roman" panose="02020603050405020304" pitchFamily="18" charset="0"/>
              </a:rPr>
              <a:t>ARB ( </a:t>
            </a:r>
            <a:r>
              <a:rPr lang="en-US" sz="1800" u="sng" dirty="0">
                <a:latin typeface="Times New Roman" panose="02020603050405020304" pitchFamily="18" charset="0"/>
                <a:cs typeface="Times New Roman" panose="02020603050405020304" pitchFamily="18" charset="0"/>
              </a:rPr>
              <a:t>a1</a:t>
            </a:r>
            <a:r>
              <a:rPr lang="en-US" sz="1800" dirty="0">
                <a:latin typeface="Times New Roman" panose="02020603050405020304" pitchFamily="18" charset="0"/>
                <a:cs typeface="Times New Roman" panose="02020603050405020304" pitchFamily="18" charset="0"/>
              </a:rPr>
              <a:t> , a2 , </a:t>
            </a:r>
            <a:r>
              <a:rPr lang="en-US" sz="1800" u="sng" dirty="0">
                <a:latin typeface="Times New Roman" panose="02020603050405020304" pitchFamily="18" charset="0"/>
                <a:cs typeface="Times New Roman" panose="02020603050405020304" pitchFamily="18" charset="0"/>
              </a:rPr>
              <a:t>b1</a:t>
            </a:r>
            <a:r>
              <a:rPr lang="en-US" sz="1800" dirty="0">
                <a:latin typeface="Times New Roman" panose="02020603050405020304" pitchFamily="18" charset="0"/>
                <a:cs typeface="Times New Roman" panose="02020603050405020304" pitchFamily="18" charset="0"/>
              </a:rPr>
              <a:t> , b2 )</a:t>
            </a:r>
          </a:p>
          <a:p>
            <a:endParaRPr lang="en-US" sz="1800" dirty="0"/>
          </a:p>
        </p:txBody>
      </p:sp>
    </p:spTree>
    <p:extLst>
      <p:ext uri="{BB962C8B-B14F-4D97-AF65-F5344CB8AC3E}">
        <p14:creationId xmlns:p14="http://schemas.microsoft.com/office/powerpoint/2010/main" val="31392063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1283E-193F-434A-B536-DAC167C2C2C4}"/>
              </a:ext>
            </a:extLst>
          </p:cNvPr>
          <p:cNvSpPr>
            <a:spLocks noGrp="1"/>
          </p:cNvSpPr>
          <p:nvPr>
            <p:ph type="title"/>
          </p:nvPr>
        </p:nvSpPr>
        <p:spPr>
          <a:xfrm>
            <a:off x="8009812" y="685800"/>
            <a:ext cx="3072869" cy="1151965"/>
          </a:xfrm>
        </p:spPr>
        <p:txBody>
          <a:bodyPr>
            <a:normAutofit fontScale="90000"/>
          </a:bodyPr>
          <a:lstStyle/>
          <a:p>
            <a:r>
              <a:rPr lang="en-US" sz="2100" b="1" u="sng" dirty="0">
                <a:latin typeface="tgs)"/>
              </a:rPr>
              <a:t>For Binary Relationship With Weak Entity Set-</a:t>
            </a:r>
            <a:br>
              <a:rPr lang="en-US" sz="2100" b="1" dirty="0">
                <a:latin typeface="tgs)"/>
              </a:rPr>
            </a:br>
            <a:endParaRPr lang="en-US" sz="2100" dirty="0">
              <a:latin typeface="tgs)"/>
            </a:endParaRPr>
          </a:p>
        </p:txBody>
      </p:sp>
      <p:sp>
        <p:nvSpPr>
          <p:cNvPr id="71" name="Rectangle 70">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02" name="Picture 2">
            <a:extLst>
              <a:ext uri="{FF2B5EF4-FFF2-40B4-BE49-F238E27FC236}">
                <a16:creationId xmlns:a16="http://schemas.microsoft.com/office/drawing/2014/main" id="{E80B18F9-7C29-4A06-97FC-B16BC6C2710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0707" y="1958685"/>
            <a:ext cx="6557897" cy="168097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4F0B0D4-58BA-4CC7-BCC3-12091A7CDCD6}"/>
              </a:ext>
            </a:extLst>
          </p:cNvPr>
          <p:cNvSpPr>
            <a:spLocks noGrp="1"/>
          </p:cNvSpPr>
          <p:nvPr>
            <p:ph sz="quarter" idx="13"/>
          </p:nvPr>
        </p:nvSpPr>
        <p:spPr>
          <a:xfrm>
            <a:off x="8006592" y="2071048"/>
            <a:ext cx="3076090" cy="3072290"/>
          </a:xfrm>
        </p:spPr>
        <p:txBody>
          <a:bodyPr anchor="t">
            <a:normAutofit/>
          </a:bodyPr>
          <a:lstStyle/>
          <a:p>
            <a:pPr>
              <a:lnSpc>
                <a:spcPct val="110000"/>
              </a:lnSpc>
            </a:pPr>
            <a:r>
              <a:rPr lang="en-US" sz="1400" dirty="0">
                <a:latin typeface="tgs)"/>
              </a:rPr>
              <a:t>Weak entity set always appears in association with identifying relationship with total participation constraint.</a:t>
            </a:r>
          </a:p>
          <a:p>
            <a:pPr fontAlgn="base">
              <a:lnSpc>
                <a:spcPct val="110000"/>
              </a:lnSpc>
            </a:pPr>
            <a:r>
              <a:rPr lang="en-US" sz="1400" dirty="0">
                <a:latin typeface="tgs)"/>
              </a:rPr>
              <a:t>Here, two tables will be required-</a:t>
            </a:r>
          </a:p>
          <a:p>
            <a:pPr fontAlgn="base">
              <a:lnSpc>
                <a:spcPct val="110000"/>
              </a:lnSpc>
            </a:pPr>
            <a:r>
              <a:rPr lang="en-US" sz="1400" dirty="0">
                <a:latin typeface="tgs)"/>
              </a:rPr>
              <a:t>A ( </a:t>
            </a:r>
            <a:r>
              <a:rPr lang="en-US" sz="1400" u="sng" dirty="0">
                <a:latin typeface="tgs)"/>
              </a:rPr>
              <a:t>a1</a:t>
            </a:r>
            <a:r>
              <a:rPr lang="en-US" sz="1400" dirty="0">
                <a:latin typeface="tgs)"/>
              </a:rPr>
              <a:t> , a2 )</a:t>
            </a:r>
          </a:p>
          <a:p>
            <a:pPr fontAlgn="base">
              <a:lnSpc>
                <a:spcPct val="110000"/>
              </a:lnSpc>
            </a:pPr>
            <a:r>
              <a:rPr lang="en-US" sz="1400" dirty="0">
                <a:latin typeface="tgs)"/>
              </a:rPr>
              <a:t>BR ( </a:t>
            </a:r>
            <a:r>
              <a:rPr lang="en-US" sz="1400" u="sng" dirty="0">
                <a:latin typeface="tgs)"/>
              </a:rPr>
              <a:t>a1</a:t>
            </a:r>
            <a:r>
              <a:rPr lang="en-US" sz="1400" dirty="0">
                <a:latin typeface="tgs)"/>
              </a:rPr>
              <a:t> , </a:t>
            </a:r>
            <a:r>
              <a:rPr lang="en-US" sz="1400" u="sng" dirty="0">
                <a:latin typeface="tgs)"/>
              </a:rPr>
              <a:t>b1</a:t>
            </a:r>
            <a:r>
              <a:rPr lang="en-US" sz="1400" dirty="0">
                <a:latin typeface="tgs)"/>
              </a:rPr>
              <a:t> , b2 )</a:t>
            </a:r>
          </a:p>
          <a:p>
            <a:pPr fontAlgn="base">
              <a:lnSpc>
                <a:spcPct val="110000"/>
              </a:lnSpc>
            </a:pPr>
            <a:endParaRPr lang="en-US" sz="1400" dirty="0">
              <a:latin typeface="tgs)"/>
            </a:endParaRPr>
          </a:p>
          <a:p>
            <a:pPr>
              <a:lnSpc>
                <a:spcPct val="110000"/>
              </a:lnSpc>
            </a:pPr>
            <a:endParaRPr lang="en-US" sz="1400" dirty="0"/>
          </a:p>
        </p:txBody>
      </p:sp>
    </p:spTree>
    <p:extLst>
      <p:ext uri="{BB962C8B-B14F-4D97-AF65-F5344CB8AC3E}">
        <p14:creationId xmlns:p14="http://schemas.microsoft.com/office/powerpoint/2010/main" val="36035941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CED1108-A396-4D73-A66F-F31E3C7FF0E0}"/>
              </a:ext>
            </a:extLst>
          </p:cNvPr>
          <p:cNvGraphicFramePr>
            <a:graphicFrameLocks noGrp="1"/>
          </p:cNvGraphicFramePr>
          <p:nvPr>
            <p:ph sz="quarter" idx="13"/>
            <p:extLst>
              <p:ext uri="{D42A27DB-BD31-4B8C-83A1-F6EECF244321}">
                <p14:modId xmlns:p14="http://schemas.microsoft.com/office/powerpoint/2010/main" val="305965206"/>
              </p:ext>
            </p:extLst>
          </p:nvPr>
        </p:nvGraphicFramePr>
        <p:xfrm>
          <a:off x="4346713" y="3003093"/>
          <a:ext cx="4081670" cy="1820698"/>
        </p:xfrm>
        <a:graphic>
          <a:graphicData uri="http://schemas.openxmlformats.org/drawingml/2006/table">
            <a:tbl>
              <a:tblPr/>
              <a:tblGrid>
                <a:gridCol w="1450220">
                  <a:extLst>
                    <a:ext uri="{9D8B030D-6E8A-4147-A177-3AD203B41FA5}">
                      <a16:colId xmlns:a16="http://schemas.microsoft.com/office/drawing/2014/main" val="1298169241"/>
                    </a:ext>
                  </a:extLst>
                </a:gridCol>
                <a:gridCol w="1426830">
                  <a:extLst>
                    <a:ext uri="{9D8B030D-6E8A-4147-A177-3AD203B41FA5}">
                      <a16:colId xmlns:a16="http://schemas.microsoft.com/office/drawing/2014/main" val="1463402800"/>
                    </a:ext>
                  </a:extLst>
                </a:gridCol>
                <a:gridCol w="1204620">
                  <a:extLst>
                    <a:ext uri="{9D8B030D-6E8A-4147-A177-3AD203B41FA5}">
                      <a16:colId xmlns:a16="http://schemas.microsoft.com/office/drawing/2014/main" val="1184193290"/>
                    </a:ext>
                  </a:extLst>
                </a:gridCol>
              </a:tblGrid>
              <a:tr h="474965">
                <a:tc>
                  <a:txBody>
                    <a:bodyPr/>
                    <a:lstStyle/>
                    <a:p>
                      <a:endParaRPr lang="en-US" dirty="0">
                        <a:latin typeface="Times New Roman" panose="02020603050405020304" pitchFamily="18" charset="0"/>
                        <a:cs typeface="Times New Roman" panose="02020603050405020304" pitchFamily="18" charset="0"/>
                      </a:endParaRPr>
                    </a:p>
                  </a:txBody>
                  <a:tcPr>
                    <a:lnB w="9525" cap="flat" cmpd="sng" algn="ctr">
                      <a:solidFill>
                        <a:srgbClr val="AAAAAA"/>
                      </a:solidFill>
                      <a:prstDash val="solid"/>
                      <a:round/>
                      <a:headEnd type="none" w="med" len="med"/>
                      <a:tailEnd type="none" w="med" len="med"/>
                    </a:lnB>
                  </a:tcPr>
                </a:tc>
                <a:tc>
                  <a:txBody>
                    <a:bodyPr/>
                    <a:lstStyle/>
                    <a:p>
                      <a:endParaRPr lang="en-US">
                        <a:latin typeface="Times New Roman" panose="02020603050405020304" pitchFamily="18" charset="0"/>
                        <a:cs typeface="Times New Roman" panose="02020603050405020304" pitchFamily="18" charset="0"/>
                      </a:endParaRPr>
                    </a:p>
                  </a:txBody>
                  <a:tcPr>
                    <a:lnB w="9525" cap="flat" cmpd="sng" algn="ctr">
                      <a:solidFill>
                        <a:srgbClr val="AAAAAA"/>
                      </a:solidFill>
                      <a:prstDash val="solid"/>
                      <a:round/>
                      <a:headEnd type="none" w="med" len="med"/>
                      <a:tailEnd type="none" w="med" len="med"/>
                    </a:lnB>
                  </a:tcPr>
                </a:tc>
                <a:tc>
                  <a:txBody>
                    <a:bodyPr/>
                    <a:lstStyle/>
                    <a:p>
                      <a:endParaRPr lang="en-US">
                        <a:latin typeface="Times New Roman" panose="02020603050405020304" pitchFamily="18" charset="0"/>
                        <a:cs typeface="Times New Roman" panose="02020603050405020304" pitchFamily="18" charset="0"/>
                      </a:endParaRPr>
                    </a:p>
                  </a:txBody>
                  <a:tcPr>
                    <a:lnB w="9525" cap="flat" cmpd="sng" algn="ctr">
                      <a:solidFill>
                        <a:srgbClr val="AAAAAA"/>
                      </a:solidFill>
                      <a:prstDash val="solid"/>
                      <a:round/>
                      <a:headEnd type="none" w="med" len="med"/>
                      <a:tailEnd type="none" w="med" len="med"/>
                    </a:lnB>
                  </a:tcPr>
                </a:tc>
                <a:extLst>
                  <a:ext uri="{0D108BD9-81ED-4DB2-BD59-A6C34878D82A}">
                    <a16:rowId xmlns:a16="http://schemas.microsoft.com/office/drawing/2014/main" val="1618373654"/>
                  </a:ext>
                </a:extLst>
              </a:tr>
              <a:tr h="435384">
                <a:tc>
                  <a:txBody>
                    <a:bodyPr/>
                    <a:lstStyle/>
                    <a:p>
                      <a:pPr algn="ctr"/>
                      <a:r>
                        <a:rPr lang="en-US" sz="1200" b="1" u="sng" dirty="0" err="1">
                          <a:effectLst/>
                          <a:latin typeface="Times New Roman" panose="02020603050405020304" pitchFamily="18" charset="0"/>
                          <a:cs typeface="Times New Roman" panose="02020603050405020304" pitchFamily="18" charset="0"/>
                        </a:rPr>
                        <a:t>Emp_no</a:t>
                      </a:r>
                      <a:endParaRPr lang="en-US" dirty="0">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1200" b="1" u="sng">
                          <a:effectLst/>
                          <a:latin typeface="Times New Roman" panose="02020603050405020304" pitchFamily="18" charset="0"/>
                          <a:cs typeface="Times New Roman" panose="02020603050405020304" pitchFamily="18" charset="0"/>
                        </a:rPr>
                        <a:t>Dept_id</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1200" b="1">
                          <a:effectLst/>
                          <a:latin typeface="Times New Roman" panose="02020603050405020304" pitchFamily="18" charset="0"/>
                          <a:cs typeface="Times New Roman" panose="02020603050405020304" pitchFamily="18" charset="0"/>
                        </a:rPr>
                        <a:t>since</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4186115401"/>
                  </a:ext>
                </a:extLst>
              </a:tr>
              <a:tr h="910349">
                <a:tc>
                  <a:txBody>
                    <a:bodyPr/>
                    <a:lstStyle/>
                    <a:p>
                      <a:pPr fontAlgn="base"/>
                      <a:r>
                        <a:rPr lang="en-US" dirty="0">
                          <a:effectLst/>
                          <a:latin typeface="Times New Roman" panose="02020603050405020304" pitchFamily="18" charset="0"/>
                          <a:cs typeface="Times New Roman" panose="02020603050405020304" pitchFamily="18" charset="0"/>
                        </a:rPr>
                        <a:t> </a:t>
                      </a:r>
                    </a:p>
                    <a:p>
                      <a:pPr fontAlgn="base"/>
                      <a:r>
                        <a:rPr lang="en-US" dirty="0">
                          <a:effectLst/>
                          <a:latin typeface="Times New Roman" panose="02020603050405020304" pitchFamily="18" charset="0"/>
                          <a:cs typeface="Times New Roman" panose="02020603050405020304" pitchFamily="18" charset="0"/>
                        </a:rPr>
                        <a:t> </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endParaRPr lang="en-US" dirty="0">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endParaRPr lang="en-US" dirty="0">
                        <a:latin typeface="Times New Roman" panose="02020603050405020304" pitchFamily="18" charset="0"/>
                        <a:cs typeface="Times New Roman" panose="02020603050405020304" pitchFamily="18" charset="0"/>
                      </a:endParaRPr>
                    </a:p>
                  </a:txBody>
                  <a:tcPr>
                    <a:lnL w="9525" cap="flat" cmpd="sng" algn="ctr">
                      <a:solidFill>
                        <a:srgbClr val="AAAAAA"/>
                      </a:solidFill>
                      <a:prstDash val="solid"/>
                      <a:round/>
                      <a:headEnd type="none" w="med" len="med"/>
                      <a:tailEnd type="none" w="med" len="med"/>
                    </a:lnL>
                    <a:lnT w="9525" cap="flat" cmpd="sng" algn="ctr">
                      <a:solidFill>
                        <a:srgbClr val="AAAAAA"/>
                      </a:solidFill>
                      <a:prstDash val="solid"/>
                      <a:round/>
                      <a:headEnd type="none" w="med" len="med"/>
                      <a:tailEnd type="none" w="med" len="med"/>
                    </a:lnT>
                  </a:tcPr>
                </a:tc>
                <a:extLst>
                  <a:ext uri="{0D108BD9-81ED-4DB2-BD59-A6C34878D82A}">
                    <a16:rowId xmlns:a16="http://schemas.microsoft.com/office/drawing/2014/main" val="1891814370"/>
                  </a:ext>
                </a:extLst>
              </a:tr>
            </a:tbl>
          </a:graphicData>
        </a:graphic>
      </p:graphicFrame>
      <p:pic>
        <p:nvPicPr>
          <p:cNvPr id="56322" name="Picture 2">
            <a:extLst>
              <a:ext uri="{FF2B5EF4-FFF2-40B4-BE49-F238E27FC236}">
                <a16:creationId xmlns:a16="http://schemas.microsoft.com/office/drawing/2014/main" id="{7E959ED3-1FCF-4275-A429-571FFE9CE2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4241" y="0"/>
            <a:ext cx="6305550" cy="286769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2CE50751-E3C8-4CB5-816E-78DFC6F56FDD}"/>
              </a:ext>
            </a:extLst>
          </p:cNvPr>
          <p:cNvSpPr>
            <a:spLocks noChangeArrowheads="1"/>
          </p:cNvSpPr>
          <p:nvPr/>
        </p:nvSpPr>
        <p:spPr bwMode="auto">
          <a:xfrm>
            <a:off x="984739" y="1353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005864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492A138-EC4F-4F03-B497-EBDF2443F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BC4F276-4AE5-4CCE-B1D7-9EF267247C69}"/>
              </a:ext>
            </a:extLst>
          </p:cNvPr>
          <p:cNvSpPr>
            <a:spLocks noGrp="1"/>
          </p:cNvSpPr>
          <p:nvPr>
            <p:ph sz="quarter" idx="13"/>
          </p:nvPr>
        </p:nvSpPr>
        <p:spPr>
          <a:xfrm>
            <a:off x="323557" y="717452"/>
            <a:ext cx="4464148" cy="5369241"/>
          </a:xfrm>
        </p:spPr>
        <p:txBody>
          <a:bodyPr anchor="t">
            <a:normAutofit/>
          </a:bodyPr>
          <a:lstStyle/>
          <a:p>
            <a:pPr>
              <a:lnSpc>
                <a:spcPct val="110000"/>
              </a:lnSpc>
            </a:pPr>
            <a:r>
              <a:rPr lang="en-US" sz="1300" dirty="0">
                <a:latin typeface="Times New Roman" panose="02020603050405020304" pitchFamily="18" charset="0"/>
                <a:cs typeface="Times New Roman" panose="02020603050405020304" pitchFamily="18" charset="0"/>
              </a:rPr>
              <a:t>Include IID of </a:t>
            </a:r>
            <a:r>
              <a:rPr lang="en-US" sz="1300" b="1" i="1" dirty="0">
                <a:latin typeface="Times New Roman" panose="02020603050405020304" pitchFamily="18" charset="0"/>
                <a:cs typeface="Times New Roman" panose="02020603050405020304" pitchFamily="18" charset="0"/>
              </a:rPr>
              <a:t>Invention</a:t>
            </a:r>
            <a:r>
              <a:rPr lang="en-US" sz="1300" dirty="0">
                <a:latin typeface="Times New Roman" panose="02020603050405020304" pitchFamily="18" charset="0"/>
                <a:cs typeface="Times New Roman" panose="02020603050405020304" pitchFamily="18" charset="0"/>
              </a:rPr>
              <a:t> as the </a:t>
            </a:r>
            <a:r>
              <a:rPr lang="en-US" sz="1300" b="1" dirty="0">
                <a:latin typeface="Times New Roman" panose="02020603050405020304" pitchFamily="18" charset="0"/>
                <a:cs typeface="Times New Roman" panose="02020603050405020304" pitchFamily="18" charset="0"/>
              </a:rPr>
              <a:t>foreign key</a:t>
            </a:r>
            <a:r>
              <a:rPr lang="en-US" sz="1300" dirty="0">
                <a:latin typeface="Times New Roman" panose="02020603050405020304" pitchFamily="18" charset="0"/>
                <a:cs typeface="Times New Roman" panose="02020603050405020304" pitchFamily="18" charset="0"/>
              </a:rPr>
              <a:t> of </a:t>
            </a:r>
            <a:r>
              <a:rPr lang="en-US" sz="1300" b="1" i="1" dirty="0">
                <a:latin typeface="Times New Roman" panose="02020603050405020304" pitchFamily="18" charset="0"/>
                <a:cs typeface="Times New Roman" panose="02020603050405020304" pitchFamily="18" charset="0"/>
              </a:rPr>
              <a:t>Scientist</a:t>
            </a:r>
            <a:endParaRPr lang="en-US" sz="1300" dirty="0">
              <a:latin typeface="Times New Roman" panose="02020603050405020304" pitchFamily="18" charset="0"/>
              <a:cs typeface="Times New Roman" panose="02020603050405020304" pitchFamily="18" charset="0"/>
            </a:endParaRPr>
          </a:p>
          <a:p>
            <a:pPr>
              <a:lnSpc>
                <a:spcPct val="110000"/>
              </a:lnSpc>
            </a:pPr>
            <a:r>
              <a:rPr lang="en-US" sz="1300" dirty="0">
                <a:latin typeface="Times New Roman" panose="02020603050405020304" pitchFamily="18" charset="0"/>
                <a:cs typeface="Times New Roman" panose="02020603050405020304" pitchFamily="18" charset="0"/>
              </a:rPr>
              <a:t>Scientist (</a:t>
            </a:r>
            <a:r>
              <a:rPr lang="en-US" sz="1300" u="sng" dirty="0">
                <a:latin typeface="Times New Roman" panose="02020603050405020304" pitchFamily="18" charset="0"/>
                <a:cs typeface="Times New Roman" panose="02020603050405020304" pitchFamily="18" charset="0"/>
              </a:rPr>
              <a:t>SID</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SName</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RArea</a:t>
            </a:r>
            <a:r>
              <a:rPr lang="en-US" sz="1300" dirty="0">
                <a:latin typeface="Times New Roman" panose="02020603050405020304" pitchFamily="18" charset="0"/>
                <a:cs typeface="Times New Roman" panose="02020603050405020304" pitchFamily="18" charset="0"/>
              </a:rPr>
              <a:t>, Country, IID)</a:t>
            </a:r>
          </a:p>
          <a:p>
            <a:pPr>
              <a:lnSpc>
                <a:spcPct val="110000"/>
              </a:lnSpc>
            </a:pPr>
            <a:r>
              <a:rPr lang="en-US" sz="1300" dirty="0">
                <a:latin typeface="Times New Roman" panose="02020603050405020304" pitchFamily="18" charset="0"/>
                <a:cs typeface="Times New Roman" panose="02020603050405020304" pitchFamily="18" charset="0"/>
              </a:rPr>
              <a:t>Invention (</a:t>
            </a:r>
            <a:r>
              <a:rPr lang="en-US" sz="1300" u="sng" dirty="0">
                <a:latin typeface="Times New Roman" panose="02020603050405020304" pitchFamily="18" charset="0"/>
                <a:cs typeface="Times New Roman" panose="02020603050405020304" pitchFamily="18" charset="0"/>
              </a:rPr>
              <a:t>IID</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IName</a:t>
            </a:r>
            <a:r>
              <a:rPr lang="en-US" sz="1300" dirty="0">
                <a:latin typeface="Times New Roman" panose="02020603050405020304" pitchFamily="18" charset="0"/>
                <a:cs typeface="Times New Roman" panose="02020603050405020304" pitchFamily="18" charset="0"/>
              </a:rPr>
              <a:t>, Year)</a:t>
            </a:r>
          </a:p>
          <a:p>
            <a:pPr>
              <a:lnSpc>
                <a:spcPct val="110000"/>
              </a:lnSpc>
            </a:pPr>
            <a:r>
              <a:rPr lang="en-US" sz="1300" dirty="0">
                <a:latin typeface="Times New Roman" panose="02020603050405020304" pitchFamily="18" charset="0"/>
                <a:cs typeface="Times New Roman" panose="02020603050405020304" pitchFamily="18" charset="0"/>
              </a:rPr>
              <a:t>(OR)</a:t>
            </a:r>
          </a:p>
          <a:p>
            <a:pPr>
              <a:lnSpc>
                <a:spcPct val="110000"/>
              </a:lnSpc>
            </a:pPr>
            <a:r>
              <a:rPr lang="en-US" sz="1300" dirty="0">
                <a:latin typeface="Times New Roman" panose="02020603050405020304" pitchFamily="18" charset="0"/>
                <a:cs typeface="Times New Roman" panose="02020603050405020304" pitchFamily="18" charset="0"/>
              </a:rPr>
              <a:t>Include SID of </a:t>
            </a:r>
            <a:r>
              <a:rPr lang="en-US" sz="1300" b="1" i="1" dirty="0">
                <a:latin typeface="Times New Roman" panose="02020603050405020304" pitchFamily="18" charset="0"/>
                <a:cs typeface="Times New Roman" panose="02020603050405020304" pitchFamily="18" charset="0"/>
              </a:rPr>
              <a:t>Scientist</a:t>
            </a:r>
            <a:r>
              <a:rPr lang="en-US" sz="1300" dirty="0">
                <a:latin typeface="Times New Roman" panose="02020603050405020304" pitchFamily="18" charset="0"/>
                <a:cs typeface="Times New Roman" panose="02020603050405020304" pitchFamily="18" charset="0"/>
              </a:rPr>
              <a:t> as the </a:t>
            </a:r>
            <a:r>
              <a:rPr lang="en-US" sz="1300" b="1" dirty="0">
                <a:latin typeface="Times New Roman" panose="02020603050405020304" pitchFamily="18" charset="0"/>
                <a:cs typeface="Times New Roman" panose="02020603050405020304" pitchFamily="18" charset="0"/>
              </a:rPr>
              <a:t>foreign key</a:t>
            </a:r>
            <a:r>
              <a:rPr lang="en-US" sz="1300" dirty="0">
                <a:latin typeface="Times New Roman" panose="02020603050405020304" pitchFamily="18" charset="0"/>
                <a:cs typeface="Times New Roman" panose="02020603050405020304" pitchFamily="18" charset="0"/>
              </a:rPr>
              <a:t> of </a:t>
            </a:r>
            <a:r>
              <a:rPr lang="en-US" sz="1300" b="1" i="1" dirty="0">
                <a:latin typeface="Times New Roman" panose="02020603050405020304" pitchFamily="18" charset="0"/>
                <a:cs typeface="Times New Roman" panose="02020603050405020304" pitchFamily="18" charset="0"/>
              </a:rPr>
              <a:t>Invention</a:t>
            </a:r>
            <a:endParaRPr lang="en-US" sz="1300" dirty="0">
              <a:latin typeface="Times New Roman" panose="02020603050405020304" pitchFamily="18" charset="0"/>
              <a:cs typeface="Times New Roman" panose="02020603050405020304" pitchFamily="18" charset="0"/>
            </a:endParaRPr>
          </a:p>
          <a:p>
            <a:pPr>
              <a:lnSpc>
                <a:spcPct val="110000"/>
              </a:lnSpc>
            </a:pPr>
            <a:r>
              <a:rPr lang="en-US" sz="1300" dirty="0">
                <a:latin typeface="Times New Roman" panose="02020603050405020304" pitchFamily="18" charset="0"/>
                <a:cs typeface="Times New Roman" panose="02020603050405020304" pitchFamily="18" charset="0"/>
              </a:rPr>
              <a:t>Scientist (</a:t>
            </a:r>
            <a:r>
              <a:rPr lang="en-US" sz="1300" u="sng" dirty="0">
                <a:latin typeface="Times New Roman" panose="02020603050405020304" pitchFamily="18" charset="0"/>
                <a:cs typeface="Times New Roman" panose="02020603050405020304" pitchFamily="18" charset="0"/>
              </a:rPr>
              <a:t>SID</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SName</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RArea</a:t>
            </a:r>
            <a:r>
              <a:rPr lang="en-US" sz="1300" dirty="0">
                <a:latin typeface="Times New Roman" panose="02020603050405020304" pitchFamily="18" charset="0"/>
                <a:cs typeface="Times New Roman" panose="02020603050405020304" pitchFamily="18" charset="0"/>
              </a:rPr>
              <a:t>, Country)</a:t>
            </a:r>
          </a:p>
          <a:p>
            <a:pPr>
              <a:lnSpc>
                <a:spcPct val="110000"/>
              </a:lnSpc>
            </a:pPr>
            <a:r>
              <a:rPr lang="en-US" sz="1300" dirty="0">
                <a:latin typeface="Times New Roman" panose="02020603050405020304" pitchFamily="18" charset="0"/>
                <a:cs typeface="Times New Roman" panose="02020603050405020304" pitchFamily="18" charset="0"/>
              </a:rPr>
              <a:t>Invention (</a:t>
            </a:r>
            <a:r>
              <a:rPr lang="en-US" sz="1300" u="sng" dirty="0">
                <a:latin typeface="Times New Roman" panose="02020603050405020304" pitchFamily="18" charset="0"/>
                <a:cs typeface="Times New Roman" panose="02020603050405020304" pitchFamily="18" charset="0"/>
              </a:rPr>
              <a:t>IID</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IName</a:t>
            </a:r>
            <a:r>
              <a:rPr lang="en-US" sz="1300" dirty="0">
                <a:latin typeface="Times New Roman" panose="02020603050405020304" pitchFamily="18" charset="0"/>
                <a:cs typeface="Times New Roman" panose="02020603050405020304" pitchFamily="18" charset="0"/>
              </a:rPr>
              <a:t>, Year, SID)</a:t>
            </a:r>
            <a:br>
              <a:rPr lang="en-US" sz="1300" dirty="0">
                <a:latin typeface="Times New Roman" panose="02020603050405020304" pitchFamily="18" charset="0"/>
                <a:cs typeface="Times New Roman" panose="02020603050405020304" pitchFamily="18" charset="0"/>
              </a:rPr>
            </a:br>
            <a:endParaRPr lang="en-US" sz="1300" dirty="0">
              <a:latin typeface="Times New Roman" panose="02020603050405020304" pitchFamily="18" charset="0"/>
              <a:cs typeface="Times New Roman" panose="02020603050405020304" pitchFamily="18" charset="0"/>
            </a:endParaRPr>
          </a:p>
          <a:p>
            <a:pPr>
              <a:lnSpc>
                <a:spcPct val="110000"/>
              </a:lnSpc>
            </a:pPr>
            <a:r>
              <a:rPr lang="en-US" sz="1300" dirty="0">
                <a:latin typeface="Times New Roman" panose="02020603050405020304" pitchFamily="18" charset="0"/>
                <a:cs typeface="Times New Roman" panose="02020603050405020304" pitchFamily="18" charset="0"/>
              </a:rPr>
              <a:t>Both are valid relational schemas.</a:t>
            </a:r>
          </a:p>
          <a:p>
            <a:pPr>
              <a:lnSpc>
                <a:spcPct val="110000"/>
              </a:lnSpc>
            </a:pPr>
            <a:endParaRPr lang="en-US" sz="1300" dirty="0">
              <a:latin typeface="Times New Roman" panose="02020603050405020304" pitchFamily="18" charset="0"/>
              <a:cs typeface="Times New Roman" panose="02020603050405020304" pitchFamily="18" charset="0"/>
            </a:endParaRPr>
          </a:p>
        </p:txBody>
      </p:sp>
      <p:pic>
        <p:nvPicPr>
          <p:cNvPr id="59394" name="Picture 2">
            <a:extLst>
              <a:ext uri="{FF2B5EF4-FFF2-40B4-BE49-F238E27FC236}">
                <a16:creationId xmlns:a16="http://schemas.microsoft.com/office/drawing/2014/main" id="{5124568B-37E2-46CE-92A5-3E6A436CF67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51828" y="2475914"/>
            <a:ext cx="7076049" cy="3108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64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F1232-7FED-4316-9283-3CF04AE8A966}"/>
              </a:ext>
            </a:extLst>
          </p:cNvPr>
          <p:cNvSpPr>
            <a:spLocks noGrp="1"/>
          </p:cNvSpPr>
          <p:nvPr>
            <p:ph type="title"/>
          </p:nvPr>
        </p:nvSpPr>
        <p:spPr>
          <a:xfrm>
            <a:off x="6775747" y="685800"/>
            <a:ext cx="4306936" cy="45719"/>
          </a:xfrm>
        </p:spPr>
        <p:txBody>
          <a:bodyPr>
            <a:normAutofit fontScale="90000"/>
          </a:bodyPr>
          <a:lstStyle/>
          <a:p>
            <a:r>
              <a:rPr lang="en-US" sz="3400" dirty="0"/>
              <a:t>DBMS-ARCHITECTURE-2-TIER</a:t>
            </a:r>
          </a:p>
        </p:txBody>
      </p:sp>
      <p:sp>
        <p:nvSpPr>
          <p:cNvPr id="11270" name="Rectangle 72">
            <a:extLst>
              <a:ext uri="{FF2B5EF4-FFF2-40B4-BE49-F238E27FC236}">
                <a16:creationId xmlns:a16="http://schemas.microsoft.com/office/drawing/2014/main" id="{F1376742-FBCE-4B27-ADA2-4F68445E6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1" y="457200"/>
            <a:ext cx="5824059"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a:extLst>
              <a:ext uri="{FF2B5EF4-FFF2-40B4-BE49-F238E27FC236}">
                <a16:creationId xmlns:a16="http://schemas.microsoft.com/office/drawing/2014/main" id="{75C6451A-E95A-4D54-AA10-A514F20710C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0708" y="1436510"/>
            <a:ext cx="2608785" cy="2725328"/>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DBMS Architecture">
            <a:extLst>
              <a:ext uri="{FF2B5EF4-FFF2-40B4-BE49-F238E27FC236}">
                <a16:creationId xmlns:a16="http://schemas.microsoft.com/office/drawing/2014/main" id="{D80806F2-F349-4ACA-9A21-6F634D98849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82937" y="1588264"/>
            <a:ext cx="2614164" cy="241561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D4EFFF0-B061-4A32-89A9-F125657B7B46}"/>
              </a:ext>
            </a:extLst>
          </p:cNvPr>
          <p:cNvSpPr>
            <a:spLocks noGrp="1"/>
          </p:cNvSpPr>
          <p:nvPr>
            <p:ph sz="quarter" idx="13"/>
          </p:nvPr>
        </p:nvSpPr>
        <p:spPr>
          <a:xfrm>
            <a:off x="6324300" y="1058592"/>
            <a:ext cx="5367459" cy="4427807"/>
          </a:xfrm>
        </p:spPr>
        <p:txBody>
          <a:bodyPr>
            <a:normAutofit/>
          </a:bodyPr>
          <a:lstStyle/>
          <a:p>
            <a:pPr algn="just">
              <a:lnSpc>
                <a:spcPct val="110000"/>
              </a:lnSpc>
            </a:pPr>
            <a:r>
              <a:rPr lang="en-US" sz="1400" dirty="0">
                <a:latin typeface="Times New Roman" panose="02020603050405020304" pitchFamily="18" charset="0"/>
                <a:cs typeface="Times New Roman" panose="02020603050405020304" pitchFamily="18" charset="0"/>
              </a:rPr>
              <a:t>The 2-Tier architecture is same as basic client-server. In the two-tier architecture, applications on the client end can directly communicate with the database at the server side. For this interaction, API's like: </a:t>
            </a:r>
            <a:r>
              <a:rPr lang="en-US" sz="1400" b="1" dirty="0">
                <a:latin typeface="Times New Roman" panose="02020603050405020304" pitchFamily="18" charset="0"/>
                <a:cs typeface="Times New Roman" panose="02020603050405020304" pitchFamily="18" charset="0"/>
              </a:rPr>
              <a:t>ODBC</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JDBC</a:t>
            </a:r>
            <a:r>
              <a:rPr lang="en-US" sz="1400" dirty="0">
                <a:latin typeface="Times New Roman" panose="02020603050405020304" pitchFamily="18" charset="0"/>
                <a:cs typeface="Times New Roman" panose="02020603050405020304" pitchFamily="18" charset="0"/>
              </a:rPr>
              <a:t> are used.</a:t>
            </a:r>
          </a:p>
          <a:p>
            <a:pPr algn="just">
              <a:lnSpc>
                <a:spcPct val="110000"/>
              </a:lnSpc>
            </a:pPr>
            <a:r>
              <a:rPr lang="en-US" sz="1400" dirty="0">
                <a:latin typeface="Times New Roman" panose="02020603050405020304" pitchFamily="18" charset="0"/>
                <a:cs typeface="Times New Roman" panose="02020603050405020304" pitchFamily="18" charset="0"/>
              </a:rPr>
              <a:t>The user interfaces and application programs are run on the client-side.</a:t>
            </a:r>
          </a:p>
          <a:p>
            <a:pPr algn="just">
              <a:lnSpc>
                <a:spcPct val="110000"/>
              </a:lnSpc>
            </a:pPr>
            <a:r>
              <a:rPr lang="en-US" sz="1400" dirty="0">
                <a:latin typeface="Times New Roman" panose="02020603050405020304" pitchFamily="18" charset="0"/>
                <a:cs typeface="Times New Roman" panose="02020603050405020304" pitchFamily="18" charset="0"/>
              </a:rPr>
              <a:t>The server side is responsible to provide the functionalities like: query processing and transaction management.</a:t>
            </a:r>
          </a:p>
          <a:p>
            <a:pPr algn="just">
              <a:lnSpc>
                <a:spcPct val="110000"/>
              </a:lnSpc>
            </a:pPr>
            <a:r>
              <a:rPr lang="en-US" sz="1400" dirty="0">
                <a:latin typeface="Times New Roman" panose="02020603050405020304" pitchFamily="18" charset="0"/>
                <a:cs typeface="Times New Roman" panose="02020603050405020304" pitchFamily="18" charset="0"/>
              </a:rPr>
              <a:t>To communicate with the DBMS, client-side application establishes a connection with the server side.</a:t>
            </a:r>
          </a:p>
          <a:p>
            <a:pPr algn="just">
              <a:lnSpc>
                <a:spcPct val="110000"/>
              </a:lnSpc>
            </a:pPr>
            <a:r>
              <a:rPr lang="en-US" sz="1400" dirty="0">
                <a:latin typeface="Times New Roman" panose="02020603050405020304" pitchFamily="18" charset="0"/>
                <a:cs typeface="Times New Roman" panose="02020603050405020304" pitchFamily="18" charset="0"/>
              </a:rPr>
              <a:t>2 tier architecture provides added security to the DBMS as it is not exposed to the end user directly.</a:t>
            </a:r>
          </a:p>
          <a:p>
            <a:pPr>
              <a:lnSpc>
                <a:spcPct val="110000"/>
              </a:lnSpc>
            </a:pPr>
            <a:endParaRPr lang="en-US" sz="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29702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418" name="Picture 2">
            <a:extLst>
              <a:ext uri="{FF2B5EF4-FFF2-40B4-BE49-F238E27FC236}">
                <a16:creationId xmlns:a16="http://schemas.microsoft.com/office/drawing/2014/main" id="{5626A06A-D9D4-4AC6-BAEA-D70C8A5EC04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0707" y="2028622"/>
            <a:ext cx="6557897" cy="154110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7CC2763-2DBD-4F1A-A67D-BEAB3EE24CD9}"/>
              </a:ext>
            </a:extLst>
          </p:cNvPr>
          <p:cNvSpPr>
            <a:spLocks noGrp="1"/>
          </p:cNvSpPr>
          <p:nvPr>
            <p:ph sz="quarter" idx="13"/>
          </p:nvPr>
        </p:nvSpPr>
        <p:spPr>
          <a:xfrm>
            <a:off x="8006591" y="2071048"/>
            <a:ext cx="3434701" cy="3072290"/>
          </a:xfrm>
        </p:spPr>
        <p:txBody>
          <a:bodyPr anchor="t">
            <a:normAutofit/>
          </a:bodyPr>
          <a:lstStyle/>
          <a:p>
            <a:pPr>
              <a:lnSpc>
                <a:spcPct val="110000"/>
              </a:lnSpc>
            </a:pPr>
            <a:r>
              <a:rPr lang="en-US" sz="1400" dirty="0">
                <a:latin typeface="Times New Roman" panose="02020603050405020304" pitchFamily="18" charset="0"/>
                <a:cs typeface="Times New Roman" panose="02020603050405020304" pitchFamily="18" charset="0"/>
              </a:rPr>
              <a:t>Include SID of </a:t>
            </a:r>
            <a:r>
              <a:rPr lang="en-US" sz="1400" b="1" i="1" dirty="0">
                <a:latin typeface="Times New Roman" panose="02020603050405020304" pitchFamily="18" charset="0"/>
                <a:cs typeface="Times New Roman" panose="02020603050405020304" pitchFamily="18" charset="0"/>
              </a:rPr>
              <a:t>Scientist</a:t>
            </a:r>
            <a:r>
              <a:rPr lang="en-US" sz="1400" dirty="0">
                <a:latin typeface="Times New Roman" panose="02020603050405020304" pitchFamily="18" charset="0"/>
                <a:cs typeface="Times New Roman" panose="02020603050405020304" pitchFamily="18" charset="0"/>
              </a:rPr>
              <a:t> as the </a:t>
            </a:r>
            <a:r>
              <a:rPr lang="en-US" sz="1400" b="1" dirty="0">
                <a:latin typeface="Times New Roman" panose="02020603050405020304" pitchFamily="18" charset="0"/>
                <a:cs typeface="Times New Roman" panose="02020603050405020304" pitchFamily="18" charset="0"/>
              </a:rPr>
              <a:t>foreign key</a:t>
            </a:r>
            <a:r>
              <a:rPr lang="en-US" sz="1400" dirty="0">
                <a:latin typeface="Times New Roman" panose="02020603050405020304" pitchFamily="18" charset="0"/>
                <a:cs typeface="Times New Roman" panose="02020603050405020304" pitchFamily="18" charset="0"/>
              </a:rPr>
              <a:t> of </a:t>
            </a:r>
            <a:r>
              <a:rPr lang="en-US" sz="1400" b="1" i="1" dirty="0">
                <a:latin typeface="Times New Roman" panose="02020603050405020304" pitchFamily="18" charset="0"/>
                <a:cs typeface="Times New Roman" panose="02020603050405020304" pitchFamily="18" charset="0"/>
              </a:rPr>
              <a:t>Invention</a:t>
            </a:r>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a:p>
            <a:pPr>
              <a:lnSpc>
                <a:spcPct val="110000"/>
              </a:lnSpc>
            </a:pPr>
            <a:r>
              <a:rPr lang="en-US" sz="1400" dirty="0">
                <a:latin typeface="Times New Roman" panose="02020603050405020304" pitchFamily="18" charset="0"/>
                <a:cs typeface="Times New Roman" panose="02020603050405020304" pitchFamily="18" charset="0"/>
              </a:rPr>
              <a:t>Scientist (</a:t>
            </a:r>
            <a:r>
              <a:rPr lang="en-US" sz="1400" u="sng" dirty="0">
                <a:latin typeface="Times New Roman" panose="02020603050405020304" pitchFamily="18" charset="0"/>
                <a:cs typeface="Times New Roman" panose="02020603050405020304" pitchFamily="18" charset="0"/>
              </a:rPr>
              <a:t>SID</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SName</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RArea</a:t>
            </a:r>
            <a:r>
              <a:rPr lang="en-US" sz="1400" dirty="0">
                <a:latin typeface="Times New Roman" panose="02020603050405020304" pitchFamily="18" charset="0"/>
                <a:cs typeface="Times New Roman" panose="02020603050405020304" pitchFamily="18" charset="0"/>
              </a:rPr>
              <a:t>, Country)</a:t>
            </a:r>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a:p>
            <a:pPr>
              <a:lnSpc>
                <a:spcPct val="110000"/>
              </a:lnSpc>
            </a:pPr>
            <a:r>
              <a:rPr lang="en-US" sz="1400" dirty="0">
                <a:latin typeface="Times New Roman" panose="02020603050405020304" pitchFamily="18" charset="0"/>
                <a:cs typeface="Times New Roman" panose="02020603050405020304" pitchFamily="18" charset="0"/>
              </a:rPr>
              <a:t>Invention (</a:t>
            </a:r>
            <a:r>
              <a:rPr lang="en-US" sz="1400" u="sng" dirty="0">
                <a:latin typeface="Times New Roman" panose="02020603050405020304" pitchFamily="18" charset="0"/>
                <a:cs typeface="Times New Roman" panose="02020603050405020304" pitchFamily="18" charset="0"/>
              </a:rPr>
              <a:t>IID</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IName</a:t>
            </a:r>
            <a:r>
              <a:rPr lang="en-US" sz="1400" dirty="0">
                <a:latin typeface="Times New Roman" panose="02020603050405020304" pitchFamily="18" charset="0"/>
                <a:cs typeface="Times New Roman" panose="02020603050405020304" pitchFamily="18" charset="0"/>
              </a:rPr>
              <a:t>, Year, SID)</a:t>
            </a:r>
          </a:p>
          <a:p>
            <a:pPr>
              <a:lnSpc>
                <a:spcPct val="110000"/>
              </a:lnSpc>
            </a:pPr>
            <a:endParaRPr lang="en-US" sz="1400" dirty="0"/>
          </a:p>
        </p:txBody>
      </p:sp>
    </p:spTree>
    <p:extLst>
      <p:ext uri="{BB962C8B-B14F-4D97-AF65-F5344CB8AC3E}">
        <p14:creationId xmlns:p14="http://schemas.microsoft.com/office/powerpoint/2010/main" val="32591350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1D14-9930-4419-921E-1EAC47DD6830}"/>
              </a:ext>
            </a:extLst>
          </p:cNvPr>
          <p:cNvSpPr>
            <a:spLocks noGrp="1"/>
          </p:cNvSpPr>
          <p:nvPr>
            <p:ph type="title"/>
          </p:nvPr>
        </p:nvSpPr>
        <p:spPr>
          <a:xfrm>
            <a:off x="685802" y="685800"/>
            <a:ext cx="3491682" cy="4453732"/>
          </a:xfrm>
        </p:spPr>
        <p:txBody>
          <a:bodyPr>
            <a:normAutofit/>
          </a:bodyPr>
          <a:lstStyle/>
          <a:p>
            <a:endParaRPr lang="en-US"/>
          </a:p>
        </p:txBody>
      </p:sp>
      <p:sp>
        <p:nvSpPr>
          <p:cNvPr id="3" name="Content Placeholder 2">
            <a:extLst>
              <a:ext uri="{FF2B5EF4-FFF2-40B4-BE49-F238E27FC236}">
                <a16:creationId xmlns:a16="http://schemas.microsoft.com/office/drawing/2014/main" id="{A6A7B600-3441-4770-A643-BB3DBA733F15}"/>
              </a:ext>
            </a:extLst>
          </p:cNvPr>
          <p:cNvSpPr>
            <a:spLocks noGrp="1"/>
          </p:cNvSpPr>
          <p:nvPr>
            <p:ph sz="quarter" idx="13"/>
          </p:nvPr>
        </p:nvSpPr>
        <p:spPr>
          <a:xfrm>
            <a:off x="4634684" y="685801"/>
            <a:ext cx="6433564" cy="2514561"/>
          </a:xfrm>
        </p:spPr>
        <p:txBody>
          <a:bodyPr>
            <a:normAutofit/>
          </a:bodyPr>
          <a:lstStyle/>
          <a:p>
            <a:r>
              <a:rPr lang="en-US" dirty="0">
                <a:latin typeface="Times New Roman" panose="02020603050405020304" pitchFamily="18" charset="0"/>
                <a:cs typeface="Times New Roman" panose="02020603050405020304" pitchFamily="18" charset="0"/>
              </a:rPr>
              <a:t>Include IID of </a:t>
            </a:r>
            <a:r>
              <a:rPr lang="en-US" b="1" i="1" dirty="0">
                <a:latin typeface="Times New Roman" panose="02020603050405020304" pitchFamily="18" charset="0"/>
                <a:cs typeface="Times New Roman" panose="02020603050405020304" pitchFamily="18" charset="0"/>
              </a:rPr>
              <a:t>Invention</a:t>
            </a:r>
            <a:r>
              <a:rPr lang="en-US" dirty="0">
                <a:latin typeface="Times New Roman" panose="02020603050405020304" pitchFamily="18" charset="0"/>
                <a:cs typeface="Times New Roman" panose="02020603050405020304" pitchFamily="18" charset="0"/>
              </a:rPr>
              <a:t> as the </a:t>
            </a:r>
            <a:r>
              <a:rPr lang="en-US" b="1" dirty="0">
                <a:latin typeface="Times New Roman" panose="02020603050405020304" pitchFamily="18" charset="0"/>
                <a:cs typeface="Times New Roman" panose="02020603050405020304" pitchFamily="18" charset="0"/>
              </a:rPr>
              <a:t>foreign key</a:t>
            </a:r>
            <a:r>
              <a:rPr lang="en-US" dirty="0">
                <a:latin typeface="Times New Roman" panose="02020603050405020304" pitchFamily="18" charset="0"/>
                <a:cs typeface="Times New Roman" panose="02020603050405020304" pitchFamily="18" charset="0"/>
              </a:rPr>
              <a:t> of </a:t>
            </a:r>
            <a:r>
              <a:rPr lang="en-US" b="1" i="1" dirty="0">
                <a:latin typeface="Times New Roman" panose="02020603050405020304" pitchFamily="18" charset="0"/>
                <a:cs typeface="Times New Roman" panose="02020603050405020304" pitchFamily="18" charset="0"/>
              </a:rPr>
              <a:t>Scientist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Scientist (</a:t>
            </a:r>
            <a:r>
              <a:rPr lang="en-US" u="sng" dirty="0">
                <a:latin typeface="Times New Roman" panose="02020603050405020304" pitchFamily="18" charset="0"/>
                <a:cs typeface="Times New Roman" panose="02020603050405020304" pitchFamily="18" charset="0"/>
              </a:rPr>
              <a:t>SID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SName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RArea</a:t>
            </a:r>
            <a:r>
              <a:rPr lang="en-US" dirty="0">
                <a:latin typeface="Times New Roman" panose="02020603050405020304" pitchFamily="18" charset="0"/>
                <a:cs typeface="Times New Roman" panose="02020603050405020304" pitchFamily="18" charset="0"/>
              </a:rPr>
              <a:t>, Country, IID)</a:t>
            </a:r>
          </a:p>
          <a:p>
            <a:r>
              <a:rPr lang="en-US" dirty="0">
                <a:latin typeface="Times New Roman" panose="02020603050405020304" pitchFamily="18" charset="0"/>
                <a:cs typeface="Times New Roman" panose="02020603050405020304" pitchFamily="18" charset="0"/>
              </a:rPr>
              <a:t>Invention (</a:t>
            </a:r>
            <a:r>
              <a:rPr lang="en-US" u="sng" dirty="0">
                <a:latin typeface="Times New Roman" panose="02020603050405020304" pitchFamily="18" charset="0"/>
                <a:cs typeface="Times New Roman" panose="02020603050405020304" pitchFamily="18" charset="0"/>
              </a:rPr>
              <a:t>IID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IName</a:t>
            </a:r>
            <a:r>
              <a:rPr lang="en-US" dirty="0">
                <a:latin typeface="Times New Roman" panose="02020603050405020304" pitchFamily="18" charset="0"/>
                <a:cs typeface="Times New Roman" panose="02020603050405020304" pitchFamily="18" charset="0"/>
              </a:rPr>
              <a:t>, Year)</a:t>
            </a:r>
          </a:p>
          <a:p>
            <a:endParaRPr lang="en-US" dirty="0"/>
          </a:p>
        </p:txBody>
      </p:sp>
      <p:pic>
        <p:nvPicPr>
          <p:cNvPr id="61442" name="Picture 2">
            <a:extLst>
              <a:ext uri="{FF2B5EF4-FFF2-40B4-BE49-F238E27FC236}">
                <a16:creationId xmlns:a16="http://schemas.microsoft.com/office/drawing/2014/main" id="{A01E675F-E214-4F46-8548-2FB1B1EBEF6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32020" y="3629701"/>
            <a:ext cx="6350664" cy="1413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9640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38DDD-1BD5-49D1-A6F8-C9E3BC6DA2F2}"/>
              </a:ext>
            </a:extLst>
          </p:cNvPr>
          <p:cNvSpPr>
            <a:spLocks noGrp="1"/>
          </p:cNvSpPr>
          <p:nvPr>
            <p:ph type="title"/>
          </p:nvPr>
        </p:nvSpPr>
        <p:spPr>
          <a:xfrm>
            <a:off x="8009812" y="685800"/>
            <a:ext cx="3072869" cy="1151965"/>
          </a:xfrm>
        </p:spPr>
        <p:txBody>
          <a:bodyPr>
            <a:normAutofit/>
          </a:bodyPr>
          <a:lstStyle/>
          <a:p>
            <a:endParaRPr lang="en-US" sz="4400"/>
          </a:p>
        </p:txBody>
      </p:sp>
      <p:sp>
        <p:nvSpPr>
          <p:cNvPr id="71" name="Rectangle 70">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466" name="Picture 2">
            <a:extLst>
              <a:ext uri="{FF2B5EF4-FFF2-40B4-BE49-F238E27FC236}">
                <a16:creationId xmlns:a16="http://schemas.microsoft.com/office/drawing/2014/main" id="{FAD7B569-75D9-4275-ADE3-13D8376F103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0707" y="2045017"/>
            <a:ext cx="6557897" cy="150831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97B87A2-B0D1-4704-A59B-2D8862418951}"/>
              </a:ext>
            </a:extLst>
          </p:cNvPr>
          <p:cNvSpPr>
            <a:spLocks noGrp="1"/>
          </p:cNvSpPr>
          <p:nvPr>
            <p:ph sz="quarter" idx="13"/>
          </p:nvPr>
        </p:nvSpPr>
        <p:spPr>
          <a:xfrm>
            <a:off x="8006592" y="2071048"/>
            <a:ext cx="3076090" cy="3072290"/>
          </a:xfrm>
        </p:spPr>
        <p:txBody>
          <a:bodyPr anchor="t">
            <a:normAutofit/>
          </a:bodyPr>
          <a:lstStyle/>
          <a:p>
            <a:pPr>
              <a:lnSpc>
                <a:spcPct val="110000"/>
              </a:lnSpc>
            </a:pPr>
            <a:r>
              <a:rPr lang="en-US" sz="1500" dirty="0">
                <a:latin typeface="Times New Roman" panose="02020603050405020304" pitchFamily="18" charset="0"/>
                <a:cs typeface="Times New Roman" panose="02020603050405020304" pitchFamily="18" charset="0"/>
              </a:rPr>
              <a:t>Final relation schemas of the given ER diagram are as follows;</a:t>
            </a:r>
          </a:p>
          <a:p>
            <a:pPr>
              <a:lnSpc>
                <a:spcPct val="110000"/>
              </a:lnSpc>
            </a:pPr>
            <a:r>
              <a:rPr lang="en-US" sz="1500" b="1" dirty="0">
                <a:latin typeface="Times New Roman" panose="02020603050405020304" pitchFamily="18" charset="0"/>
                <a:cs typeface="Times New Roman" panose="02020603050405020304" pitchFamily="18" charset="0"/>
              </a:rPr>
              <a:t>Scientist (</a:t>
            </a:r>
            <a:r>
              <a:rPr lang="en-US" sz="1500" b="1" u="sng" dirty="0">
                <a:latin typeface="Times New Roman" panose="02020603050405020304" pitchFamily="18" charset="0"/>
                <a:cs typeface="Times New Roman" panose="02020603050405020304" pitchFamily="18" charset="0"/>
              </a:rPr>
              <a:t>SID</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SName</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RArea</a:t>
            </a:r>
            <a:r>
              <a:rPr lang="en-US" sz="1500" b="1" dirty="0">
                <a:latin typeface="Times New Roman" panose="02020603050405020304" pitchFamily="18" charset="0"/>
                <a:cs typeface="Times New Roman" panose="02020603050405020304" pitchFamily="18" charset="0"/>
              </a:rPr>
              <a:t>, Country,)</a:t>
            </a:r>
            <a:endParaRPr lang="en-US" sz="1500" dirty="0">
              <a:latin typeface="Times New Roman" panose="02020603050405020304" pitchFamily="18" charset="0"/>
              <a:cs typeface="Times New Roman" panose="02020603050405020304" pitchFamily="18" charset="0"/>
            </a:endParaRPr>
          </a:p>
          <a:p>
            <a:pPr>
              <a:lnSpc>
                <a:spcPct val="110000"/>
              </a:lnSpc>
            </a:pPr>
            <a:br>
              <a:rPr lang="en-US" sz="1500" dirty="0">
                <a:latin typeface="Times New Roman" panose="02020603050405020304" pitchFamily="18" charset="0"/>
                <a:cs typeface="Times New Roman" panose="02020603050405020304" pitchFamily="18" charset="0"/>
              </a:rPr>
            </a:br>
            <a:r>
              <a:rPr lang="en-US" sz="1500" b="1" dirty="0">
                <a:latin typeface="Times New Roman" panose="02020603050405020304" pitchFamily="18" charset="0"/>
                <a:cs typeface="Times New Roman" panose="02020603050405020304" pitchFamily="18" charset="0"/>
              </a:rPr>
              <a:t>Invention (</a:t>
            </a:r>
            <a:r>
              <a:rPr lang="en-US" sz="1500" b="1" u="sng" dirty="0">
                <a:latin typeface="Times New Roman" panose="02020603050405020304" pitchFamily="18" charset="0"/>
                <a:cs typeface="Times New Roman" panose="02020603050405020304" pitchFamily="18" charset="0"/>
              </a:rPr>
              <a:t>IID</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IName</a:t>
            </a:r>
            <a:r>
              <a:rPr lang="en-US" sz="1500" b="1" dirty="0">
                <a:latin typeface="Times New Roman" panose="02020603050405020304" pitchFamily="18" charset="0"/>
                <a:cs typeface="Times New Roman" panose="02020603050405020304" pitchFamily="18" charset="0"/>
              </a:rPr>
              <a:t>, Year)</a:t>
            </a:r>
            <a:endParaRPr lang="en-US" sz="1500" dirty="0">
              <a:latin typeface="Times New Roman" panose="02020603050405020304" pitchFamily="18" charset="0"/>
              <a:cs typeface="Times New Roman" panose="02020603050405020304" pitchFamily="18" charset="0"/>
            </a:endParaRPr>
          </a:p>
          <a:p>
            <a:pPr>
              <a:lnSpc>
                <a:spcPct val="110000"/>
              </a:lnSpc>
            </a:pPr>
            <a:br>
              <a:rPr lang="en-US" sz="1500" dirty="0">
                <a:latin typeface="Times New Roman" panose="02020603050405020304" pitchFamily="18" charset="0"/>
                <a:cs typeface="Times New Roman" panose="02020603050405020304" pitchFamily="18" charset="0"/>
              </a:rPr>
            </a:br>
            <a:r>
              <a:rPr lang="en-US" sz="1500" b="1" dirty="0">
                <a:latin typeface="Times New Roman" panose="02020603050405020304" pitchFamily="18" charset="0"/>
                <a:cs typeface="Times New Roman" panose="02020603050405020304" pitchFamily="18" charset="0"/>
              </a:rPr>
              <a:t>Invents (</a:t>
            </a:r>
            <a:r>
              <a:rPr lang="en-US" sz="1500" b="1" u="sng" dirty="0">
                <a:latin typeface="Times New Roman" panose="02020603050405020304" pitchFamily="18" charset="0"/>
                <a:cs typeface="Times New Roman" panose="02020603050405020304" pitchFamily="18" charset="0"/>
              </a:rPr>
              <a:t>SID, IID</a:t>
            </a:r>
            <a:r>
              <a:rPr lang="en-US" sz="1500" b="1" dirty="0">
                <a:latin typeface="Times New Roman" panose="02020603050405020304" pitchFamily="18" charset="0"/>
                <a:cs typeface="Times New Roman" panose="02020603050405020304" pitchFamily="18" charset="0"/>
              </a:rPr>
              <a:t>)</a:t>
            </a:r>
            <a:endParaRPr lang="en-US" sz="1500" dirty="0">
              <a:latin typeface="Times New Roman" panose="02020603050405020304" pitchFamily="18" charset="0"/>
              <a:cs typeface="Times New Roman" panose="02020603050405020304" pitchFamily="18" charset="0"/>
            </a:endParaRPr>
          </a:p>
          <a:p>
            <a:pPr>
              <a:lnSpc>
                <a:spcPct val="110000"/>
              </a:lnSpc>
            </a:pPr>
            <a:endParaRPr lang="en-US" sz="1500" dirty="0"/>
          </a:p>
        </p:txBody>
      </p:sp>
    </p:spTree>
    <p:extLst>
      <p:ext uri="{BB962C8B-B14F-4D97-AF65-F5344CB8AC3E}">
        <p14:creationId xmlns:p14="http://schemas.microsoft.com/office/powerpoint/2010/main" val="181891654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A3D01-D634-4877-9D3E-ECA1F492FFFB}"/>
              </a:ext>
            </a:extLst>
          </p:cNvPr>
          <p:cNvSpPr>
            <a:spLocks noGrp="1"/>
          </p:cNvSpPr>
          <p:nvPr>
            <p:ph type="title"/>
          </p:nvPr>
        </p:nvSpPr>
        <p:spPr>
          <a:xfrm>
            <a:off x="8009812" y="685800"/>
            <a:ext cx="3072869" cy="1151965"/>
          </a:xfrm>
        </p:spPr>
        <p:txBody>
          <a:bodyPr>
            <a:normAutofit/>
          </a:bodyPr>
          <a:lstStyle/>
          <a:p>
            <a:endParaRPr lang="en-US" sz="4400"/>
          </a:p>
        </p:txBody>
      </p:sp>
      <p:sp>
        <p:nvSpPr>
          <p:cNvPr id="71" name="Rectangle 70">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490" name="Picture 2">
            <a:extLst>
              <a:ext uri="{FF2B5EF4-FFF2-40B4-BE49-F238E27FC236}">
                <a16:creationId xmlns:a16="http://schemas.microsoft.com/office/drawing/2014/main" id="{8AB63398-89BC-4242-B516-7C1C9088B65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0707" y="1692530"/>
            <a:ext cx="6557897" cy="22132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614ECA1-797D-4F21-BFBE-65233CC594C6}"/>
              </a:ext>
            </a:extLst>
          </p:cNvPr>
          <p:cNvSpPr>
            <a:spLocks noGrp="1"/>
          </p:cNvSpPr>
          <p:nvPr>
            <p:ph sz="quarter" idx="13"/>
          </p:nvPr>
        </p:nvSpPr>
        <p:spPr>
          <a:xfrm>
            <a:off x="8006592" y="2071048"/>
            <a:ext cx="3076090" cy="3072290"/>
          </a:xfrm>
        </p:spPr>
        <p:txBody>
          <a:bodyPr anchor="t">
            <a:normAutofit/>
          </a:bodyPr>
          <a:lstStyle/>
          <a:p>
            <a:pPr>
              <a:lnSpc>
                <a:spcPct val="110000"/>
              </a:lnSpc>
            </a:pPr>
            <a:r>
              <a:rPr lang="en-US" sz="1800" dirty="0">
                <a:latin typeface="Times New Roman" panose="02020603050405020304" pitchFamily="18" charset="0"/>
                <a:cs typeface="Times New Roman" panose="02020603050405020304" pitchFamily="18" charset="0"/>
              </a:rPr>
              <a:t>Scientist (</a:t>
            </a:r>
            <a:r>
              <a:rPr lang="en-US" sz="1800" u="sng" dirty="0">
                <a:latin typeface="Times New Roman" panose="02020603050405020304" pitchFamily="18" charset="0"/>
                <a:cs typeface="Times New Roman" panose="02020603050405020304" pitchFamily="18" charset="0"/>
              </a:rPr>
              <a:t>SID</a:t>
            </a:r>
            <a:r>
              <a:rPr lang="en-US" sz="1800" dirty="0">
                <a:latin typeface="Times New Roman" panose="02020603050405020304" pitchFamily="18" charset="0"/>
                <a:cs typeface="Times New Roman" panose="02020603050405020304" pitchFamily="18" charset="0"/>
              </a:rPr>
              <a:t>, FName, </a:t>
            </a:r>
            <a:r>
              <a:rPr lang="en-US" sz="1800" dirty="0" err="1">
                <a:latin typeface="Times New Roman" panose="02020603050405020304" pitchFamily="18" charset="0"/>
                <a:cs typeface="Times New Roman" panose="02020603050405020304" pitchFamily="18" charset="0"/>
              </a:rPr>
              <a:t>LName</a:t>
            </a:r>
            <a:r>
              <a:rPr lang="en-US" sz="1800" dirty="0">
                <a:latin typeface="Times New Roman" panose="02020603050405020304" pitchFamily="18" charset="0"/>
                <a:cs typeface="Times New Roman" panose="02020603050405020304" pitchFamily="18" charset="0"/>
              </a:rPr>
              <a:t>, Country)</a:t>
            </a:r>
          </a:p>
          <a:p>
            <a:pPr>
              <a:lnSpc>
                <a:spcPct val="110000"/>
              </a:lnSpc>
            </a:pPr>
            <a:r>
              <a:rPr lang="en-US" sz="1800" dirty="0" err="1">
                <a:latin typeface="Times New Roman" panose="02020603050405020304" pitchFamily="18" charset="0"/>
                <a:cs typeface="Times New Roman" panose="02020603050405020304" pitchFamily="18" charset="0"/>
              </a:rPr>
              <a:t>Scientist_Area</a:t>
            </a:r>
            <a:r>
              <a:rPr lang="en-US" sz="1800" dirty="0">
                <a:latin typeface="Times New Roman" panose="02020603050405020304" pitchFamily="18" charset="0"/>
                <a:cs typeface="Times New Roman" panose="02020603050405020304" pitchFamily="18" charset="0"/>
              </a:rPr>
              <a:t> (</a:t>
            </a:r>
            <a:r>
              <a:rPr lang="en-US" sz="1800" u="sng" dirty="0">
                <a:latin typeface="Times New Roman" panose="02020603050405020304" pitchFamily="18" charset="0"/>
                <a:cs typeface="Times New Roman" panose="02020603050405020304" pitchFamily="18" charset="0"/>
              </a:rPr>
              <a:t>SID, </a:t>
            </a:r>
            <a:r>
              <a:rPr lang="en-US" sz="1800" u="sng" dirty="0" err="1">
                <a:latin typeface="Times New Roman" panose="02020603050405020304" pitchFamily="18" charset="0"/>
                <a:cs typeface="Times New Roman" panose="02020603050405020304" pitchFamily="18" charset="0"/>
              </a:rPr>
              <a:t>RArea</a:t>
            </a:r>
            <a:r>
              <a:rPr lang="en-US" sz="1800" dirty="0">
                <a:latin typeface="Times New Roman" panose="02020603050405020304" pitchFamily="18" charset="0"/>
                <a:cs typeface="Times New Roman" panose="02020603050405020304" pitchFamily="18" charset="0"/>
              </a:rPr>
              <a:t>)</a:t>
            </a:r>
          </a:p>
          <a:p>
            <a:pPr>
              <a:lnSpc>
                <a:spcPct val="110000"/>
              </a:lnSpc>
            </a:pPr>
            <a:r>
              <a:rPr lang="en-US" sz="1800" dirty="0">
                <a:latin typeface="Times New Roman" panose="02020603050405020304" pitchFamily="18" charset="0"/>
                <a:cs typeface="Times New Roman" panose="02020603050405020304" pitchFamily="18" charset="0"/>
              </a:rPr>
              <a:t>Invention (</a:t>
            </a:r>
            <a:r>
              <a:rPr lang="en-US" sz="1800" u="sng" dirty="0">
                <a:latin typeface="Times New Roman" panose="02020603050405020304" pitchFamily="18" charset="0"/>
                <a:cs typeface="Times New Roman" panose="02020603050405020304" pitchFamily="18" charset="0"/>
              </a:rPr>
              <a:t>IID</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IName</a:t>
            </a:r>
            <a:r>
              <a:rPr lang="en-US" sz="1800" dirty="0">
                <a:latin typeface="Times New Roman" panose="02020603050405020304" pitchFamily="18" charset="0"/>
                <a:cs typeface="Times New Roman" panose="02020603050405020304" pitchFamily="18" charset="0"/>
              </a:rPr>
              <a:t>, Year)</a:t>
            </a:r>
          </a:p>
          <a:p>
            <a:pPr>
              <a:lnSpc>
                <a:spcPct val="110000"/>
              </a:lnSpc>
            </a:pPr>
            <a:r>
              <a:rPr lang="en-US" sz="1800" dirty="0">
                <a:latin typeface="Times New Roman" panose="02020603050405020304" pitchFamily="18" charset="0"/>
                <a:cs typeface="Times New Roman" panose="02020603050405020304" pitchFamily="18" charset="0"/>
              </a:rPr>
              <a:t>Invents (</a:t>
            </a:r>
            <a:r>
              <a:rPr lang="en-US" sz="1800" u="sng" dirty="0">
                <a:latin typeface="Times New Roman" panose="02020603050405020304" pitchFamily="18" charset="0"/>
                <a:cs typeface="Times New Roman" panose="02020603050405020304" pitchFamily="18" charset="0"/>
              </a:rPr>
              <a:t>SID, IID</a:t>
            </a:r>
            <a:r>
              <a:rPr lang="en-US" sz="1800" dirty="0">
                <a:latin typeface="Times New Roman" panose="02020603050405020304" pitchFamily="18" charset="0"/>
                <a:cs typeface="Times New Roman" panose="02020603050405020304" pitchFamily="18" charset="0"/>
              </a:rPr>
              <a:t>)</a:t>
            </a:r>
          </a:p>
          <a:p>
            <a:pPr>
              <a:lnSpc>
                <a:spcPct val="110000"/>
              </a:lnSpc>
            </a:pPr>
            <a:endParaRPr lang="en-US" sz="1800" dirty="0"/>
          </a:p>
        </p:txBody>
      </p:sp>
    </p:spTree>
    <p:extLst>
      <p:ext uri="{BB962C8B-B14F-4D97-AF65-F5344CB8AC3E}">
        <p14:creationId xmlns:p14="http://schemas.microsoft.com/office/powerpoint/2010/main" val="127189754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276CF47-78D1-45D4-B8A5-05DD68D9F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5589425"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514" name="Picture 2">
            <a:extLst>
              <a:ext uri="{FF2B5EF4-FFF2-40B4-BE49-F238E27FC236}">
                <a16:creationId xmlns:a16="http://schemas.microsoft.com/office/drawing/2014/main" id="{6882220B-0A76-42E9-B4EB-9F5BED88841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6018" y="-1"/>
            <a:ext cx="6692348" cy="553940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37D2008-8887-4EC4-B1D5-2ED062014403}"/>
              </a:ext>
            </a:extLst>
          </p:cNvPr>
          <p:cNvSpPr>
            <a:spLocks noGrp="1"/>
          </p:cNvSpPr>
          <p:nvPr>
            <p:ph sz="quarter" idx="13"/>
          </p:nvPr>
        </p:nvSpPr>
        <p:spPr>
          <a:xfrm>
            <a:off x="6798366" y="457200"/>
            <a:ext cx="4678016" cy="4686138"/>
          </a:xfrm>
        </p:spPr>
        <p:txBody>
          <a:bodyPr anchor="t">
            <a:normAutofit/>
          </a:bodyPr>
          <a:lstStyle/>
          <a:p>
            <a:pPr>
              <a:lnSpc>
                <a:spcPct val="110000"/>
              </a:lnSpc>
            </a:pPr>
            <a:r>
              <a:rPr lang="en-US" sz="1600" dirty="0">
                <a:latin typeface="Times New Roman" panose="02020603050405020304" pitchFamily="18" charset="0"/>
                <a:cs typeface="Times New Roman" panose="02020603050405020304" pitchFamily="18" charset="0"/>
              </a:rPr>
              <a:t>Customer (</a:t>
            </a:r>
            <a:r>
              <a:rPr lang="en-US" sz="1600" u="sng" dirty="0" err="1">
                <a:latin typeface="Times New Roman" panose="02020603050405020304" pitchFamily="18" charset="0"/>
                <a:cs typeface="Times New Roman" panose="02020603050405020304" pitchFamily="18" charset="0"/>
              </a:rPr>
              <a:t>custID</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lastName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firstName</a:t>
            </a:r>
            <a:r>
              <a:rPr lang="en-US" sz="1600" dirty="0">
                <a:latin typeface="Times New Roman" panose="02020603050405020304" pitchFamily="18" charset="0"/>
                <a:cs typeface="Times New Roman" panose="02020603050405020304" pitchFamily="18" charset="0"/>
              </a:rPr>
              <a:t>, street, city, state, zip, </a:t>
            </a:r>
            <a:r>
              <a:rPr lang="en-US" sz="1600" dirty="0" err="1">
                <a:latin typeface="Times New Roman" panose="02020603050405020304" pitchFamily="18" charset="0"/>
                <a:cs typeface="Times New Roman" panose="02020603050405020304" pitchFamily="18" charset="0"/>
              </a:rPr>
              <a:t>creditLimit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areaCode</a:t>
            </a:r>
            <a:r>
              <a:rPr lang="en-US" sz="1600" dirty="0">
                <a:latin typeface="Times New Roman" panose="02020603050405020304" pitchFamily="18" charset="0"/>
                <a:cs typeface="Times New Roman" panose="02020603050405020304" pitchFamily="18" charset="0"/>
              </a:rPr>
              <a:t>, number)</a:t>
            </a:r>
          </a:p>
          <a:p>
            <a:pPr>
              <a:lnSpc>
                <a:spcPct val="110000"/>
              </a:lnSpc>
            </a:pPr>
            <a:r>
              <a:rPr lang="en-US" sz="1600" dirty="0">
                <a:latin typeface="Times New Roman" panose="02020603050405020304" pitchFamily="18" charset="0"/>
                <a:cs typeface="Times New Roman" panose="02020603050405020304" pitchFamily="18" charset="0"/>
              </a:rPr>
              <a:t>Order (</a:t>
            </a:r>
            <a:r>
              <a:rPr lang="en-US" sz="1600" u="sng" dirty="0" err="1">
                <a:latin typeface="Times New Roman" panose="02020603050405020304" pitchFamily="18" charset="0"/>
                <a:cs typeface="Times New Roman" panose="02020603050405020304" pitchFamily="18" charset="0"/>
              </a:rPr>
              <a:t>orderNo</a:t>
            </a:r>
            <a:r>
              <a:rPr lang="en-US" sz="1600" dirty="0">
                <a:latin typeface="Times New Roman" panose="02020603050405020304" pitchFamily="18" charset="0"/>
                <a:cs typeface="Times New Roman" panose="02020603050405020304" pitchFamily="18" charset="0"/>
              </a:rPr>
              <a:t>, date, </a:t>
            </a:r>
            <a:r>
              <a:rPr lang="en-US" sz="1600" dirty="0" err="1">
                <a:latin typeface="Times New Roman" panose="02020603050405020304" pitchFamily="18" charset="0"/>
                <a:cs typeface="Times New Roman" panose="02020603050405020304" pitchFamily="18" charset="0"/>
              </a:rPr>
              <a:t>totalAmount</a:t>
            </a:r>
            <a:r>
              <a:rPr lang="en-US" sz="1600" dirty="0">
                <a:latin typeface="Times New Roman" panose="02020603050405020304" pitchFamily="18" charset="0"/>
                <a:cs typeface="Times New Roman" panose="02020603050405020304" pitchFamily="18" charset="0"/>
              </a:rPr>
              <a:t>, tax, street, city, state, zip, </a:t>
            </a:r>
            <a:r>
              <a:rPr lang="en-US" sz="1600" dirty="0" err="1">
                <a:latin typeface="Times New Roman" panose="02020603050405020304" pitchFamily="18" charset="0"/>
                <a:cs typeface="Times New Roman" panose="02020603050405020304" pitchFamily="18" charset="0"/>
              </a:rPr>
              <a:t>areaCode</a:t>
            </a:r>
            <a:r>
              <a:rPr lang="en-US" sz="1600" dirty="0">
                <a:latin typeface="Times New Roman" panose="02020603050405020304" pitchFamily="18" charset="0"/>
                <a:cs typeface="Times New Roman" panose="02020603050405020304" pitchFamily="18" charset="0"/>
              </a:rPr>
              <a:t>, number, </a:t>
            </a:r>
            <a:r>
              <a:rPr lang="en-US" sz="1600" dirty="0" err="1">
                <a:latin typeface="Times New Roman" panose="02020603050405020304" pitchFamily="18" charset="0"/>
                <a:cs typeface="Times New Roman" panose="02020603050405020304" pitchFamily="18" charset="0"/>
              </a:rPr>
              <a:t>custId</a:t>
            </a:r>
            <a:r>
              <a:rPr lang="en-US" sz="1600" dirty="0">
                <a:latin typeface="Times New Roman" panose="02020603050405020304" pitchFamily="18" charset="0"/>
                <a:cs typeface="Times New Roman" panose="02020603050405020304" pitchFamily="18" charset="0"/>
              </a:rPr>
              <a:t>)</a:t>
            </a:r>
          </a:p>
          <a:p>
            <a:pPr>
              <a:lnSpc>
                <a:spcPct val="110000"/>
              </a:lnSpc>
            </a:pPr>
            <a:r>
              <a:rPr lang="en-US" sz="1600" dirty="0">
                <a:latin typeface="Times New Roman" panose="02020603050405020304" pitchFamily="18" charset="0"/>
                <a:cs typeface="Times New Roman" panose="02020603050405020304" pitchFamily="18" charset="0"/>
              </a:rPr>
              <a:t>Supplier (</a:t>
            </a:r>
            <a:r>
              <a:rPr lang="en-US" sz="1600" u="sng" dirty="0" err="1">
                <a:latin typeface="Times New Roman" panose="02020603050405020304" pitchFamily="18" charset="0"/>
                <a:cs typeface="Times New Roman" panose="02020603050405020304" pitchFamily="18" charset="0"/>
              </a:rPr>
              <a:t>supplierNo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supName</a:t>
            </a:r>
            <a:r>
              <a:rPr lang="en-US" sz="1600" dirty="0">
                <a:latin typeface="Times New Roman" panose="02020603050405020304" pitchFamily="18" charset="0"/>
                <a:cs typeface="Times New Roman" panose="02020603050405020304" pitchFamily="18" charset="0"/>
              </a:rPr>
              <a:t>, street, city, state, zip, country, </a:t>
            </a:r>
            <a:r>
              <a:rPr lang="en-US" sz="1600" dirty="0" err="1">
                <a:latin typeface="Times New Roman" panose="02020603050405020304" pitchFamily="18" charset="0"/>
                <a:cs typeface="Times New Roman" panose="02020603050405020304" pitchFamily="18" charset="0"/>
              </a:rPr>
              <a:t>contactName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countryCode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areaCode</a:t>
            </a:r>
            <a:r>
              <a:rPr lang="en-US" sz="1600" dirty="0">
                <a:latin typeface="Times New Roman" panose="02020603050405020304" pitchFamily="18" charset="0"/>
                <a:cs typeface="Times New Roman" panose="02020603050405020304" pitchFamily="18" charset="0"/>
              </a:rPr>
              <a:t>, number)</a:t>
            </a:r>
          </a:p>
          <a:p>
            <a:pPr>
              <a:lnSpc>
                <a:spcPct val="110000"/>
              </a:lnSpc>
            </a:pPr>
            <a:r>
              <a:rPr lang="en-US" sz="1600" dirty="0">
                <a:latin typeface="Times New Roman" panose="02020603050405020304" pitchFamily="18" charset="0"/>
                <a:cs typeface="Times New Roman" panose="02020603050405020304" pitchFamily="18" charset="0"/>
              </a:rPr>
              <a:t>Item (</a:t>
            </a:r>
            <a:r>
              <a:rPr lang="en-US" sz="1600" u="sng" dirty="0" err="1">
                <a:latin typeface="Times New Roman" panose="02020603050405020304" pitchFamily="18" charset="0"/>
                <a:cs typeface="Times New Roman" panose="02020603050405020304" pitchFamily="18" charset="0"/>
              </a:rPr>
              <a:t>ItemNo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ItemName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unitPrice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qtyOnHand</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reorderPoint</a:t>
            </a:r>
            <a:r>
              <a:rPr lang="en-US" sz="1600" dirty="0">
                <a:latin typeface="Times New Roman" panose="02020603050405020304" pitchFamily="18" charset="0"/>
                <a:cs typeface="Times New Roman" panose="02020603050405020304" pitchFamily="18" charset="0"/>
              </a:rPr>
              <a:t>)</a:t>
            </a:r>
          </a:p>
          <a:p>
            <a:pPr>
              <a:lnSpc>
                <a:spcPct val="110000"/>
              </a:lnSpc>
            </a:pPr>
            <a:r>
              <a:rPr lang="en-US" sz="1600" dirty="0">
                <a:latin typeface="Times New Roman" panose="02020603050405020304" pitchFamily="18" charset="0"/>
                <a:cs typeface="Times New Roman" panose="02020603050405020304" pitchFamily="18" charset="0"/>
              </a:rPr>
              <a:t>Contains (</a:t>
            </a:r>
            <a:r>
              <a:rPr lang="en-US" sz="1600" u="sng" dirty="0" err="1">
                <a:latin typeface="Times New Roman" panose="02020603050405020304" pitchFamily="18" charset="0"/>
                <a:cs typeface="Times New Roman" panose="02020603050405020304" pitchFamily="18" charset="0"/>
              </a:rPr>
              <a:t>orderNo</a:t>
            </a:r>
            <a:r>
              <a:rPr lang="en-US" sz="1600" u="sng" dirty="0">
                <a:latin typeface="Times New Roman" panose="02020603050405020304" pitchFamily="18" charset="0"/>
                <a:cs typeface="Times New Roman" panose="02020603050405020304" pitchFamily="18" charset="0"/>
              </a:rPr>
              <a:t>, </a:t>
            </a:r>
            <a:r>
              <a:rPr lang="en-US" sz="1600" u="sng" dirty="0" err="1">
                <a:latin typeface="Times New Roman" panose="02020603050405020304" pitchFamily="18" charset="0"/>
                <a:cs typeface="Times New Roman" panose="02020603050405020304" pitchFamily="18" charset="0"/>
              </a:rPr>
              <a:t>ItemNo</a:t>
            </a:r>
            <a:r>
              <a:rPr lang="en-US" sz="1600" u="sng"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Quantity)</a:t>
            </a:r>
          </a:p>
          <a:p>
            <a:pPr>
              <a:lnSpc>
                <a:spcPct val="110000"/>
              </a:lnSpc>
            </a:pPr>
            <a:r>
              <a:rPr lang="en-US" sz="1600" dirty="0">
                <a:latin typeface="Times New Roman" panose="02020603050405020304" pitchFamily="18" charset="0"/>
                <a:cs typeface="Times New Roman" panose="02020603050405020304" pitchFamily="18" charset="0"/>
              </a:rPr>
              <a:t>Supplies (</a:t>
            </a:r>
            <a:r>
              <a:rPr lang="en-US" sz="1600" u="sng" dirty="0" err="1">
                <a:latin typeface="Times New Roman" panose="02020603050405020304" pitchFamily="18" charset="0"/>
                <a:cs typeface="Times New Roman" panose="02020603050405020304" pitchFamily="18" charset="0"/>
              </a:rPr>
              <a:t>supplierNo</a:t>
            </a:r>
            <a:r>
              <a:rPr lang="en-US" sz="1600" u="sng" dirty="0">
                <a:latin typeface="Times New Roman" panose="02020603050405020304" pitchFamily="18" charset="0"/>
                <a:cs typeface="Times New Roman" panose="02020603050405020304" pitchFamily="18" charset="0"/>
              </a:rPr>
              <a:t>, </a:t>
            </a:r>
            <a:r>
              <a:rPr lang="en-US" sz="1600" u="sng" dirty="0" err="1">
                <a:latin typeface="Times New Roman" panose="02020603050405020304" pitchFamily="18" charset="0"/>
                <a:cs typeface="Times New Roman" panose="02020603050405020304" pitchFamily="18" charset="0"/>
              </a:rPr>
              <a:t>ItemNo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unitCost</a:t>
            </a:r>
            <a:r>
              <a:rPr lang="en-US" sz="1600" dirty="0">
                <a:latin typeface="Times New Roman" panose="02020603050405020304" pitchFamily="18" charset="0"/>
                <a:cs typeface="Times New Roman" panose="02020603050405020304" pitchFamily="18" charset="0"/>
              </a:rPr>
              <a:t>)</a:t>
            </a:r>
          </a:p>
          <a:p>
            <a:pPr>
              <a:lnSpc>
                <a:spcPct val="110000"/>
              </a:lnSpc>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88862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538" name="Picture 2">
            <a:extLst>
              <a:ext uri="{FF2B5EF4-FFF2-40B4-BE49-F238E27FC236}">
                <a16:creationId xmlns:a16="http://schemas.microsoft.com/office/drawing/2014/main" id="{35A85B47-DCE2-476E-8A6F-6CBA038B629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0707" y="897385"/>
            <a:ext cx="6557897" cy="3803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7C544C8-A15C-4D5A-AEE8-24ACE7C357EA}"/>
              </a:ext>
            </a:extLst>
          </p:cNvPr>
          <p:cNvSpPr>
            <a:spLocks noGrp="1"/>
          </p:cNvSpPr>
          <p:nvPr>
            <p:ph sz="quarter" idx="13"/>
          </p:nvPr>
        </p:nvSpPr>
        <p:spPr>
          <a:xfrm>
            <a:off x="8006591" y="457200"/>
            <a:ext cx="3542983" cy="4686138"/>
          </a:xfrm>
        </p:spPr>
        <p:txBody>
          <a:bodyPr anchor="t">
            <a:normAutofit/>
          </a:bodyPr>
          <a:lstStyle/>
          <a:p>
            <a:pPr>
              <a:lnSpc>
                <a:spcPct val="110000"/>
              </a:lnSpc>
            </a:pPr>
            <a:r>
              <a:rPr lang="en-US" sz="1600" u="sng" dirty="0">
                <a:latin typeface="Times New Roman" panose="02020603050405020304" pitchFamily="18" charset="0"/>
                <a:cs typeface="Times New Roman" panose="02020603050405020304" pitchFamily="18" charset="0"/>
              </a:rPr>
              <a:t>Final relational schema after reduction is as follows;</a:t>
            </a:r>
            <a:endParaRPr lang="en-US" sz="1600" dirty="0">
              <a:latin typeface="Times New Roman" panose="02020603050405020304" pitchFamily="18" charset="0"/>
              <a:cs typeface="Times New Roman" panose="02020603050405020304" pitchFamily="18" charset="0"/>
            </a:endParaRPr>
          </a:p>
          <a:p>
            <a:pPr>
              <a:lnSpc>
                <a:spcPct val="110000"/>
              </a:lnSpc>
            </a:pPr>
            <a:r>
              <a:rPr lang="en-US" sz="1600" b="1" i="1" dirty="0">
                <a:latin typeface="Times New Roman" panose="02020603050405020304" pitchFamily="18" charset="0"/>
                <a:cs typeface="Times New Roman" panose="02020603050405020304" pitchFamily="18" charset="0"/>
              </a:rPr>
              <a:t>Manufacturer (</a:t>
            </a:r>
            <a:r>
              <a:rPr lang="en-US" sz="1600" b="1" i="1" u="sng" dirty="0">
                <a:latin typeface="Times New Roman" panose="02020603050405020304" pitchFamily="18" charset="0"/>
                <a:cs typeface="Times New Roman" panose="02020603050405020304" pitchFamily="18" charset="0"/>
              </a:rPr>
              <a:t>name</a:t>
            </a:r>
            <a:r>
              <a:rPr lang="en-US" sz="1600" b="1" i="1" dirty="0">
                <a:latin typeface="Times New Roman" panose="02020603050405020304" pitchFamily="18" charset="0"/>
                <a:cs typeface="Times New Roman" panose="02020603050405020304" pitchFamily="18" charset="0"/>
              </a:rPr>
              <a:t>, street, city)</a:t>
            </a:r>
            <a:endParaRPr lang="en-US" sz="1600" dirty="0">
              <a:latin typeface="Times New Roman" panose="02020603050405020304" pitchFamily="18" charset="0"/>
              <a:cs typeface="Times New Roman" panose="02020603050405020304" pitchFamily="18" charset="0"/>
            </a:endParaRPr>
          </a:p>
          <a:p>
            <a:pPr>
              <a:lnSpc>
                <a:spcPct val="110000"/>
              </a:lnSpc>
            </a:pPr>
            <a:r>
              <a:rPr lang="en-US" sz="1600" b="1" i="1" dirty="0">
                <a:latin typeface="Times New Roman" panose="02020603050405020304" pitchFamily="18" charset="0"/>
                <a:cs typeface="Times New Roman" panose="02020603050405020304" pitchFamily="18" charset="0"/>
              </a:rPr>
              <a:t>Part (</a:t>
            </a:r>
            <a:r>
              <a:rPr lang="en-US" sz="1600" b="1" i="1" u="sng" dirty="0" err="1">
                <a:latin typeface="Times New Roman" panose="02020603050405020304" pitchFamily="18" charset="0"/>
                <a:cs typeface="Times New Roman" panose="02020603050405020304" pitchFamily="18" charset="0"/>
              </a:rPr>
              <a:t>part_num</a:t>
            </a:r>
            <a:r>
              <a:rPr lang="en-US" sz="1600" b="1" i="1" dirty="0">
                <a:latin typeface="Times New Roman" panose="02020603050405020304" pitchFamily="18" charset="0"/>
                <a:cs typeface="Times New Roman" panose="02020603050405020304" pitchFamily="18" charset="0"/>
              </a:rPr>
              <a:t>, description, name)</a:t>
            </a:r>
            <a:endParaRPr lang="en-US" sz="1600" dirty="0">
              <a:latin typeface="Times New Roman" panose="02020603050405020304" pitchFamily="18" charset="0"/>
              <a:cs typeface="Times New Roman" panose="02020603050405020304" pitchFamily="18" charset="0"/>
            </a:endParaRPr>
          </a:p>
          <a:p>
            <a:pPr>
              <a:lnSpc>
                <a:spcPct val="110000"/>
              </a:lnSpc>
            </a:pPr>
            <a:r>
              <a:rPr lang="en-US" sz="1600" b="1" i="1" dirty="0">
                <a:latin typeface="Times New Roman" panose="02020603050405020304" pitchFamily="18" charset="0"/>
                <a:cs typeface="Times New Roman" panose="02020603050405020304" pitchFamily="18" charset="0"/>
              </a:rPr>
              <a:t>Customer (</a:t>
            </a:r>
            <a:r>
              <a:rPr lang="en-US" sz="1600" b="1" i="1" u="sng" dirty="0">
                <a:latin typeface="Times New Roman" panose="02020603050405020304" pitchFamily="18" charset="0"/>
                <a:cs typeface="Times New Roman" panose="02020603050405020304" pitchFamily="18" charset="0"/>
              </a:rPr>
              <a:t>ID</a:t>
            </a:r>
            <a:r>
              <a:rPr lang="en-US" sz="1600" b="1" i="1" dirty="0">
                <a:latin typeface="Times New Roman" panose="02020603050405020304" pitchFamily="18" charset="0"/>
                <a:cs typeface="Times New Roman" panose="02020603050405020304" pitchFamily="18" charset="0"/>
              </a:rPr>
              <a:t>, Name)</a:t>
            </a:r>
            <a:endParaRPr lang="en-US" sz="1600" dirty="0">
              <a:latin typeface="Times New Roman" panose="02020603050405020304" pitchFamily="18" charset="0"/>
              <a:cs typeface="Times New Roman" panose="02020603050405020304" pitchFamily="18" charset="0"/>
            </a:endParaRPr>
          </a:p>
          <a:p>
            <a:pPr>
              <a:lnSpc>
                <a:spcPct val="110000"/>
              </a:lnSpc>
            </a:pPr>
            <a:r>
              <a:rPr lang="en-US" sz="1600" b="1" i="1" dirty="0">
                <a:latin typeface="Times New Roman" panose="02020603050405020304" pitchFamily="18" charset="0"/>
                <a:cs typeface="Times New Roman" panose="02020603050405020304" pitchFamily="18" charset="0"/>
              </a:rPr>
              <a:t>Order (</a:t>
            </a:r>
            <a:r>
              <a:rPr lang="en-US" sz="1600" b="1" i="1" u="sng" dirty="0" err="1">
                <a:latin typeface="Times New Roman" panose="02020603050405020304" pitchFamily="18" charset="0"/>
                <a:cs typeface="Times New Roman" panose="02020603050405020304" pitchFamily="18" charset="0"/>
              </a:rPr>
              <a:t>order_num</a:t>
            </a:r>
            <a:r>
              <a:rPr lang="en-US" sz="1600" b="1" i="1" u="sng" dirty="0">
                <a:latin typeface="Times New Roman" panose="02020603050405020304" pitchFamily="18" charset="0"/>
                <a:cs typeface="Times New Roman" panose="02020603050405020304" pitchFamily="18" charset="0"/>
              </a:rPr>
              <a:t>, ID, </a:t>
            </a:r>
            <a:r>
              <a:rPr lang="en-US" sz="1600" b="1" i="1" u="sng" dirty="0" err="1">
                <a:latin typeface="Times New Roman" panose="02020603050405020304" pitchFamily="18" charset="0"/>
                <a:cs typeface="Times New Roman" panose="02020603050405020304" pitchFamily="18" charset="0"/>
              </a:rPr>
              <a:t>part_num</a:t>
            </a:r>
            <a:r>
              <a:rPr lang="en-US" sz="1600" b="1" i="1" u="sng" dirty="0">
                <a:latin typeface="Times New Roman" panose="02020603050405020304" pitchFamily="18" charset="0"/>
                <a:cs typeface="Times New Roman" panose="02020603050405020304" pitchFamily="18" charset="0"/>
              </a:rPr>
              <a:t>, Quantity</a:t>
            </a:r>
            <a:r>
              <a:rPr lang="en-US" sz="1600" b="1" i="1" dirty="0">
                <a:latin typeface="Times New Roman" panose="02020603050405020304" pitchFamily="18" charset="0"/>
                <a:cs typeface="Times New Roman" panose="02020603050405020304" pitchFamily="18" charset="0"/>
              </a:rPr>
              <a:t>)</a:t>
            </a:r>
          </a:p>
          <a:p>
            <a:pPr>
              <a:lnSpc>
                <a:spcPct val="110000"/>
              </a:lnSpc>
            </a:pPr>
            <a:r>
              <a:rPr lang="en-US" sz="1600" b="1" i="1" dirty="0">
                <a:latin typeface="Times New Roman" panose="02020603050405020304" pitchFamily="18" charset="0"/>
                <a:cs typeface="Times New Roman" panose="02020603050405020304" pitchFamily="18" charset="0"/>
              </a:rPr>
              <a:t>Contains (</a:t>
            </a:r>
            <a:r>
              <a:rPr lang="en-US" sz="1600" b="1" i="1" u="sng" dirty="0" err="1">
                <a:latin typeface="Times New Roman" panose="02020603050405020304" pitchFamily="18" charset="0"/>
                <a:cs typeface="Times New Roman" panose="02020603050405020304" pitchFamily="18" charset="0"/>
              </a:rPr>
              <a:t>order_num</a:t>
            </a:r>
            <a:r>
              <a:rPr lang="en-US" sz="1600" b="1" i="1" u="sng" dirty="0">
                <a:latin typeface="Times New Roman" panose="02020603050405020304" pitchFamily="18" charset="0"/>
                <a:cs typeface="Times New Roman" panose="02020603050405020304" pitchFamily="18" charset="0"/>
              </a:rPr>
              <a:t>, </a:t>
            </a:r>
            <a:r>
              <a:rPr lang="en-US" sz="1600" b="1" i="1" u="sng" dirty="0" err="1">
                <a:latin typeface="Times New Roman" panose="02020603050405020304" pitchFamily="18" charset="0"/>
                <a:cs typeface="Times New Roman" panose="02020603050405020304" pitchFamily="18" charset="0"/>
              </a:rPr>
              <a:t>part_num</a:t>
            </a:r>
            <a:r>
              <a:rPr lang="en-US" sz="1600" b="1" i="1" u="sng" dirty="0">
                <a:latin typeface="Times New Roman" panose="02020603050405020304" pitchFamily="18" charset="0"/>
                <a:cs typeface="Times New Roman" panose="02020603050405020304" pitchFamily="18" charset="0"/>
              </a:rPr>
              <a:t>,</a:t>
            </a:r>
            <a:r>
              <a:rPr lang="en-US" sz="1600" b="1" i="1" dirty="0">
                <a:latin typeface="Times New Roman" panose="02020603050405020304" pitchFamily="18" charset="0"/>
                <a:cs typeface="Times New Roman" panose="02020603050405020304" pitchFamily="18" charset="0"/>
              </a:rPr>
              <a:t> Quantity)</a:t>
            </a:r>
            <a:endParaRPr lang="en-US" sz="1600" dirty="0">
              <a:latin typeface="Times New Roman" panose="02020603050405020304" pitchFamily="18" charset="0"/>
              <a:cs typeface="Times New Roman" panose="02020603050405020304" pitchFamily="18" charset="0"/>
            </a:endParaRPr>
          </a:p>
          <a:p>
            <a:pPr>
              <a:lnSpc>
                <a:spcPct val="110000"/>
              </a:lnSpc>
            </a:pPr>
            <a:endParaRPr lang="en-US" sz="1600" dirty="0"/>
          </a:p>
        </p:txBody>
      </p:sp>
    </p:spTree>
    <p:extLst>
      <p:ext uri="{BB962C8B-B14F-4D97-AF65-F5344CB8AC3E}">
        <p14:creationId xmlns:p14="http://schemas.microsoft.com/office/powerpoint/2010/main" val="2514644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F770B4CD-535A-4FF2-B700-8C40F0031E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3" name="Group 72">
            <a:extLst>
              <a:ext uri="{FF2B5EF4-FFF2-40B4-BE49-F238E27FC236}">
                <a16:creationId xmlns:a16="http://schemas.microsoft.com/office/drawing/2014/main" id="{42AB5EEF-5DB7-47EA-BB55-DC7DAC8A6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74" name="Rectangle 73">
              <a:extLst>
                <a:ext uri="{FF2B5EF4-FFF2-40B4-BE49-F238E27FC236}">
                  <a16:creationId xmlns:a16="http://schemas.microsoft.com/office/drawing/2014/main" id="{2D031218-C353-46BE-8BA0-03B929089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75" name="Freeform 11">
              <a:extLst>
                <a:ext uri="{FF2B5EF4-FFF2-40B4-BE49-F238E27FC236}">
                  <a16:creationId xmlns:a16="http://schemas.microsoft.com/office/drawing/2014/main" id="{63018239-79C0-4159-AE08-A6113D9AD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76" name="Rectangle 75">
              <a:extLst>
                <a:ext uri="{FF2B5EF4-FFF2-40B4-BE49-F238E27FC236}">
                  <a16:creationId xmlns:a16="http://schemas.microsoft.com/office/drawing/2014/main" id="{A68094AE-62A3-4DD8-B617-758BE447B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78" name="Rectangle 77">
            <a:extLst>
              <a:ext uri="{FF2B5EF4-FFF2-40B4-BE49-F238E27FC236}">
                <a16:creationId xmlns:a16="http://schemas.microsoft.com/office/drawing/2014/main" id="{4ED2C424-5870-46BF-B77E-0C113783B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4B75501-2C4C-44D8-A541-FA33D7EF1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562" name="Picture 2" descr="A close up of text on a black background&#10;&#10;Description automatically generated">
            <a:extLst>
              <a:ext uri="{FF2B5EF4-FFF2-40B4-BE49-F238E27FC236}">
                <a16:creationId xmlns:a16="http://schemas.microsoft.com/office/drawing/2014/main" id="{C82224FE-C3AF-4F89-B695-930A0F1143DB}"/>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tretch>
            <a:fillRect/>
          </a:stretch>
        </p:blipFill>
        <p:spPr bwMode="auto">
          <a:xfrm>
            <a:off x="485487" y="477204"/>
            <a:ext cx="11221026" cy="589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1583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AA692-10B0-498F-A1D2-50B838F31BC7}"/>
              </a:ext>
            </a:extLst>
          </p:cNvPr>
          <p:cNvSpPr>
            <a:spLocks noGrp="1"/>
          </p:cNvSpPr>
          <p:nvPr>
            <p:ph type="title"/>
          </p:nvPr>
        </p:nvSpPr>
        <p:spPr>
          <a:xfrm>
            <a:off x="0" y="0"/>
            <a:ext cx="10396882" cy="1151965"/>
          </a:xfrm>
        </p:spPr>
        <p:txBody>
          <a:bodyPr/>
          <a:lstStyle/>
          <a:p>
            <a:r>
              <a:rPr lang="en-US" dirty="0"/>
              <a:t>solution</a:t>
            </a:r>
          </a:p>
        </p:txBody>
      </p:sp>
      <p:sp>
        <p:nvSpPr>
          <p:cNvPr id="3" name="Content Placeholder 2">
            <a:extLst>
              <a:ext uri="{FF2B5EF4-FFF2-40B4-BE49-F238E27FC236}">
                <a16:creationId xmlns:a16="http://schemas.microsoft.com/office/drawing/2014/main" id="{B4EED064-6E1D-4033-B5C0-98153D4E7CBE}"/>
              </a:ext>
            </a:extLst>
          </p:cNvPr>
          <p:cNvSpPr>
            <a:spLocks noGrp="1"/>
          </p:cNvSpPr>
          <p:nvPr>
            <p:ph sz="quarter" idx="13"/>
          </p:nvPr>
        </p:nvSpPr>
        <p:spPr/>
        <p:txBody>
          <a:bodyPr>
            <a:noAutofit/>
          </a:bodyPr>
          <a:lstStyle/>
          <a:p>
            <a:r>
              <a:rPr lang="en-US" sz="1800" dirty="0">
                <a:latin typeface="Times New Roman" panose="02020603050405020304" pitchFamily="18" charset="0"/>
                <a:cs typeface="Times New Roman" panose="02020603050405020304" pitchFamily="18" charset="0"/>
              </a:rPr>
              <a:t>Bank (</a:t>
            </a:r>
            <a:r>
              <a:rPr lang="en-US" sz="1800" u="sng" dirty="0" err="1">
                <a:latin typeface="Times New Roman" panose="02020603050405020304" pitchFamily="18" charset="0"/>
                <a:cs typeface="Times New Roman" panose="02020603050405020304" pitchFamily="18" charset="0"/>
              </a:rPr>
              <a:t>B_id</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B_name</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B_add</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Customer (</a:t>
            </a:r>
            <a:r>
              <a:rPr lang="en-US" sz="1800" u="sng" dirty="0" err="1">
                <a:latin typeface="Times New Roman" panose="02020603050405020304" pitchFamily="18" charset="0"/>
                <a:cs typeface="Times New Roman" panose="02020603050405020304" pitchFamily="18" charset="0"/>
              </a:rPr>
              <a:t>Cust_id</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Cust_name</a:t>
            </a:r>
            <a:r>
              <a:rPr lang="en-US" sz="1800" dirty="0">
                <a:latin typeface="Times New Roman" panose="02020603050405020304" pitchFamily="18" charset="0"/>
                <a:cs typeface="Times New Roman" panose="02020603050405020304" pitchFamily="18" charset="0"/>
              </a:rPr>
              <a:t>, State, Country, Pin)</a:t>
            </a:r>
          </a:p>
          <a:p>
            <a:r>
              <a:rPr lang="en-US" sz="1800" dirty="0" err="1">
                <a:latin typeface="Times New Roman" panose="02020603050405020304" pitchFamily="18" charset="0"/>
                <a:cs typeface="Times New Roman" panose="02020603050405020304" pitchFamily="18" charset="0"/>
              </a:rPr>
              <a:t>Customer_Phone</a:t>
            </a:r>
            <a:r>
              <a:rPr lang="en-US" sz="1800" dirty="0">
                <a:latin typeface="Times New Roman" panose="02020603050405020304" pitchFamily="18" charset="0"/>
                <a:cs typeface="Times New Roman" panose="02020603050405020304" pitchFamily="18" charset="0"/>
              </a:rPr>
              <a:t> (</a:t>
            </a:r>
            <a:r>
              <a:rPr lang="en-US" sz="1800" u="sng" dirty="0" err="1">
                <a:latin typeface="Times New Roman" panose="02020603050405020304" pitchFamily="18" charset="0"/>
                <a:cs typeface="Times New Roman" panose="02020603050405020304" pitchFamily="18" charset="0"/>
              </a:rPr>
              <a:t>Cust_id</a:t>
            </a:r>
            <a:r>
              <a:rPr lang="en-US" sz="1800" u="sng" dirty="0">
                <a:latin typeface="Times New Roman" panose="02020603050405020304" pitchFamily="18" charset="0"/>
                <a:cs typeface="Times New Roman" panose="02020603050405020304" pitchFamily="18" charset="0"/>
              </a:rPr>
              <a:t>, </a:t>
            </a:r>
            <a:r>
              <a:rPr lang="en-US" sz="1800" u="sng" dirty="0" err="1">
                <a:latin typeface="Times New Roman" panose="02020603050405020304" pitchFamily="18" charset="0"/>
                <a:cs typeface="Times New Roman" panose="02020603050405020304" pitchFamily="18" charset="0"/>
              </a:rPr>
              <a:t>Ph_no</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Account (</a:t>
            </a:r>
            <a:r>
              <a:rPr lang="en-US" sz="1800" u="sng" dirty="0" err="1">
                <a:latin typeface="Times New Roman" panose="02020603050405020304" pitchFamily="18" charset="0"/>
                <a:cs typeface="Times New Roman" panose="02020603050405020304" pitchFamily="18" charset="0"/>
              </a:rPr>
              <a:t>Acc_no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Acc_type</a:t>
            </a:r>
            <a:r>
              <a:rPr lang="en-US" sz="1800" dirty="0">
                <a:latin typeface="Times New Roman" panose="02020603050405020304" pitchFamily="18" charset="0"/>
                <a:cs typeface="Times New Roman" panose="02020603050405020304" pitchFamily="18" charset="0"/>
              </a:rPr>
              <a:t>, Balance)</a:t>
            </a:r>
          </a:p>
          <a:p>
            <a:r>
              <a:rPr lang="en-US" sz="1800" dirty="0">
                <a:latin typeface="Times New Roman" panose="02020603050405020304" pitchFamily="18" charset="0"/>
                <a:cs typeface="Times New Roman" panose="02020603050405020304" pitchFamily="18" charset="0"/>
              </a:rPr>
              <a:t>ATM (</a:t>
            </a:r>
            <a:r>
              <a:rPr lang="en-US" sz="1800" u="sng" dirty="0" err="1">
                <a:latin typeface="Times New Roman" panose="02020603050405020304" pitchFamily="18" charset="0"/>
                <a:cs typeface="Times New Roman" panose="02020603050405020304" pitchFamily="18" charset="0"/>
              </a:rPr>
              <a:t>ATM_id</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cash_limit</a:t>
            </a:r>
            <a:r>
              <a:rPr lang="en-US" sz="1800" dirty="0">
                <a:latin typeface="Times New Roman" panose="02020603050405020304" pitchFamily="18" charset="0"/>
                <a:cs typeface="Times New Roman" panose="02020603050405020304" pitchFamily="18" charset="0"/>
              </a:rPr>
              <a:t>, location, </a:t>
            </a:r>
            <a:r>
              <a:rPr lang="en-US" sz="1800" dirty="0" err="1">
                <a:latin typeface="Times New Roman" panose="02020603050405020304" pitchFamily="18" charset="0"/>
                <a:cs typeface="Times New Roman" panose="02020603050405020304" pitchFamily="18" charset="0"/>
              </a:rPr>
              <a:t>B_id</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Branch (</a:t>
            </a:r>
            <a:r>
              <a:rPr lang="en-US" sz="1800" u="sng" dirty="0" err="1">
                <a:latin typeface="Times New Roman" panose="02020603050405020304" pitchFamily="18" charset="0"/>
                <a:cs typeface="Times New Roman" panose="02020603050405020304" pitchFamily="18" charset="0"/>
              </a:rPr>
              <a:t>Br_id</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Br_name</a:t>
            </a:r>
            <a:r>
              <a:rPr lang="en-US" sz="1800" dirty="0">
                <a:latin typeface="Times New Roman" panose="02020603050405020304" pitchFamily="18" charset="0"/>
                <a:cs typeface="Times New Roman" panose="02020603050405020304" pitchFamily="18" charset="0"/>
              </a:rPr>
              <a:t>, State, Country, Pin, </a:t>
            </a:r>
            <a:r>
              <a:rPr lang="en-US" sz="1800" dirty="0" err="1">
                <a:latin typeface="Times New Roman" panose="02020603050405020304" pitchFamily="18" charset="0"/>
                <a:cs typeface="Times New Roman" panose="02020603050405020304" pitchFamily="18" charset="0"/>
              </a:rPr>
              <a:t>B_id</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Transaction (</a:t>
            </a:r>
            <a:r>
              <a:rPr lang="en-US" sz="1800" u="sng" dirty="0" err="1">
                <a:latin typeface="Times New Roman" panose="02020603050405020304" pitchFamily="18" charset="0"/>
                <a:cs typeface="Times New Roman" panose="02020603050405020304" pitchFamily="18" charset="0"/>
              </a:rPr>
              <a:t>Tr_id</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Tr_type</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Cust_id</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Operates (</a:t>
            </a:r>
            <a:r>
              <a:rPr lang="en-US" sz="1800" u="sng" dirty="0" err="1">
                <a:latin typeface="Times New Roman" panose="02020603050405020304" pitchFamily="18" charset="0"/>
                <a:cs typeface="Times New Roman" panose="02020603050405020304" pitchFamily="18" charset="0"/>
              </a:rPr>
              <a:t>ATM_id</a:t>
            </a:r>
            <a:r>
              <a:rPr lang="en-US" sz="1800" u="sng" dirty="0">
                <a:latin typeface="Times New Roman" panose="02020603050405020304" pitchFamily="18" charset="0"/>
                <a:cs typeface="Times New Roman" panose="02020603050405020304" pitchFamily="18" charset="0"/>
              </a:rPr>
              <a:t>, </a:t>
            </a:r>
            <a:r>
              <a:rPr lang="en-US" sz="1800" u="sng" dirty="0" err="1">
                <a:latin typeface="Times New Roman" panose="02020603050405020304" pitchFamily="18" charset="0"/>
                <a:cs typeface="Times New Roman" panose="02020603050405020304" pitchFamily="18" charset="0"/>
              </a:rPr>
              <a:t>Cust_id</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Holds (</a:t>
            </a:r>
            <a:r>
              <a:rPr lang="en-US" sz="1800" u="sng" dirty="0" err="1">
                <a:latin typeface="Times New Roman" panose="02020603050405020304" pitchFamily="18" charset="0"/>
                <a:cs typeface="Times New Roman" panose="02020603050405020304" pitchFamily="18" charset="0"/>
              </a:rPr>
              <a:t>Cust_id</a:t>
            </a:r>
            <a:r>
              <a:rPr lang="en-US" sz="1800" u="sng" dirty="0">
                <a:latin typeface="Times New Roman" panose="02020603050405020304" pitchFamily="18" charset="0"/>
                <a:cs typeface="Times New Roman" panose="02020603050405020304" pitchFamily="18" charset="0"/>
              </a:rPr>
              <a:t>, </a:t>
            </a:r>
            <a:r>
              <a:rPr lang="en-US" sz="1800" u="sng" dirty="0" err="1">
                <a:latin typeface="Times New Roman" panose="02020603050405020304" pitchFamily="18" charset="0"/>
                <a:cs typeface="Times New Roman" panose="02020603050405020304" pitchFamily="18" charset="0"/>
              </a:rPr>
              <a:t>Acc_no</a:t>
            </a:r>
            <a:r>
              <a:rPr lang="en-US" sz="1800" dirty="0">
                <a:latin typeface="Times New Roman" panose="02020603050405020304" pitchFamily="18" charset="0"/>
                <a:cs typeface="Times New Roman" panose="02020603050405020304" pitchFamily="18" charset="0"/>
              </a:rPr>
              <a:t>)</a:t>
            </a:r>
          </a:p>
          <a:p>
            <a:pPr marL="0" indent="0">
              <a:buNone/>
            </a:pP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76284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F770B4CD-535A-4FF2-B700-8C40F0031E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3" name="Group 72">
            <a:extLst>
              <a:ext uri="{FF2B5EF4-FFF2-40B4-BE49-F238E27FC236}">
                <a16:creationId xmlns:a16="http://schemas.microsoft.com/office/drawing/2014/main" id="{42AB5EEF-5DB7-47EA-BB55-DC7DAC8A6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74" name="Rectangle 73">
              <a:extLst>
                <a:ext uri="{FF2B5EF4-FFF2-40B4-BE49-F238E27FC236}">
                  <a16:creationId xmlns:a16="http://schemas.microsoft.com/office/drawing/2014/main" id="{2D031218-C353-46BE-8BA0-03B929089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75" name="Freeform 11">
              <a:extLst>
                <a:ext uri="{FF2B5EF4-FFF2-40B4-BE49-F238E27FC236}">
                  <a16:creationId xmlns:a16="http://schemas.microsoft.com/office/drawing/2014/main" id="{63018239-79C0-4159-AE08-A6113D9AD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76" name="Rectangle 75">
              <a:extLst>
                <a:ext uri="{FF2B5EF4-FFF2-40B4-BE49-F238E27FC236}">
                  <a16:creationId xmlns:a16="http://schemas.microsoft.com/office/drawing/2014/main" id="{A68094AE-62A3-4DD8-B617-758BE447B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78" name="Rectangle 77">
            <a:extLst>
              <a:ext uri="{FF2B5EF4-FFF2-40B4-BE49-F238E27FC236}">
                <a16:creationId xmlns:a16="http://schemas.microsoft.com/office/drawing/2014/main" id="{4ED2C424-5870-46BF-B77E-0C113783B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4B75501-2C4C-44D8-A541-FA33D7EF1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586" name="Picture 2">
            <a:extLst>
              <a:ext uri="{FF2B5EF4-FFF2-40B4-BE49-F238E27FC236}">
                <a16:creationId xmlns:a16="http://schemas.microsoft.com/office/drawing/2014/main" id="{51081949-7402-4A8C-BE7D-B4B7E0915624}"/>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tretch>
            <a:fillRect/>
          </a:stretch>
        </p:blipFill>
        <p:spPr bwMode="auto">
          <a:xfrm>
            <a:off x="643467" y="757259"/>
            <a:ext cx="10905066" cy="5343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2149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ACD4C-F676-4BDF-BA55-F6AF3C090D5D}"/>
              </a:ext>
            </a:extLst>
          </p:cNvPr>
          <p:cNvSpPr>
            <a:spLocks noGrp="1"/>
          </p:cNvSpPr>
          <p:nvPr>
            <p:ph type="title"/>
          </p:nvPr>
        </p:nvSpPr>
        <p:spPr/>
        <p:txBody>
          <a:bodyPr/>
          <a:lstStyle/>
          <a:p>
            <a:r>
              <a:rPr lang="en-US" dirty="0"/>
              <a:t>solution</a:t>
            </a:r>
          </a:p>
        </p:txBody>
      </p:sp>
      <p:sp>
        <p:nvSpPr>
          <p:cNvPr id="3" name="Content Placeholder 2">
            <a:extLst>
              <a:ext uri="{FF2B5EF4-FFF2-40B4-BE49-F238E27FC236}">
                <a16:creationId xmlns:a16="http://schemas.microsoft.com/office/drawing/2014/main" id="{849BA9A7-505B-4DDC-B01C-25142E2BD598}"/>
              </a:ext>
            </a:extLst>
          </p:cNvPr>
          <p:cNvSpPr>
            <a:spLocks noGrp="1"/>
          </p:cNvSpPr>
          <p:nvPr>
            <p:ph sz="quarter" idx="13"/>
          </p:nvPr>
        </p:nvSpPr>
        <p:spPr/>
        <p:txBody>
          <a:bodyPr/>
          <a:lstStyle/>
          <a:p>
            <a:pPr marL="0" indent="0">
              <a:buNone/>
            </a:pPr>
            <a:r>
              <a:rPr lang="en-US" b="1" u="sng" dirty="0">
                <a:latin typeface="Times New Roman" panose="02020603050405020304" pitchFamily="18" charset="0"/>
                <a:cs typeface="Times New Roman" panose="02020603050405020304" pitchFamily="18" charset="0"/>
              </a:rPr>
              <a:t>Final set of relation schemas:</a:t>
            </a:r>
            <a:r>
              <a:rPr lang="en-US" dirty="0">
                <a:latin typeface="Times New Roman" panose="02020603050405020304" pitchFamily="18" charset="0"/>
                <a:cs typeface="Times New Roman" panose="02020603050405020304" pitchFamily="18" charset="0"/>
              </a:rPr>
              <a:t> (Primary keys are underlined)</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STUDENT (</a:t>
            </a:r>
            <a:r>
              <a:rPr lang="en-US" b="1" u="sng" dirty="0" err="1">
                <a:latin typeface="Times New Roman" panose="02020603050405020304" pitchFamily="18" charset="0"/>
                <a:cs typeface="Times New Roman" panose="02020603050405020304" pitchFamily="18" charset="0"/>
              </a:rPr>
              <a:t>Student_ID</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Student_Name</a:t>
            </a:r>
            <a:r>
              <a:rPr lang="en-US" b="1" dirty="0">
                <a:latin typeface="Times New Roman" panose="02020603050405020304" pitchFamily="18" charset="0"/>
                <a:cs typeface="Times New Roman" panose="02020603050405020304" pitchFamily="18" charset="0"/>
              </a:rPr>
              <a:t>, DOB, Door, Street, City, Pin)</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CLASS (</a:t>
            </a:r>
            <a:r>
              <a:rPr lang="en-US" b="1" u="sng" dirty="0" err="1">
                <a:latin typeface="Times New Roman" panose="02020603050405020304" pitchFamily="18" charset="0"/>
                <a:cs typeface="Times New Roman" panose="02020603050405020304" pitchFamily="18" charset="0"/>
              </a:rPr>
              <a:t>Class_ID</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Class_Name</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Student_ID</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DateOfJoin</a:t>
            </a:r>
            <a:r>
              <a:rPr lang="en-US" b="1" dirty="0">
                <a:latin typeface="Times New Roman" panose="02020603050405020304" pitchFamily="18" charset="0"/>
                <a:cs typeface="Times New Roman" panose="02020603050405020304" pitchFamily="18" charset="0"/>
              </a:rPr>
              <a:t>, Hours#)</a:t>
            </a:r>
          </a:p>
          <a:p>
            <a:r>
              <a:rPr lang="en-US" b="1" dirty="0">
                <a:latin typeface="Times New Roman" panose="02020603050405020304" pitchFamily="18" charset="0"/>
                <a:cs typeface="Times New Roman" panose="02020603050405020304" pitchFamily="18" charset="0"/>
              </a:rPr>
              <a:t>SUBJECT (</a:t>
            </a:r>
            <a:r>
              <a:rPr lang="en-US" b="1" u="sng" dirty="0" err="1">
                <a:latin typeface="Times New Roman" panose="02020603050405020304" pitchFamily="18" charset="0"/>
                <a:cs typeface="Times New Roman" panose="02020603050405020304" pitchFamily="18" charset="0"/>
              </a:rPr>
              <a:t>Subject_ID</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Subject_Name</a:t>
            </a:r>
            <a:r>
              <a:rPr lang="en-US" b="1" dirty="0">
                <a:latin typeface="Times New Roman" panose="02020603050405020304" pitchFamily="18" charset="0"/>
                <a:cs typeface="Times New Roman" panose="02020603050405020304" pitchFamily="18" charset="0"/>
              </a:rPr>
              <a:t>, Teacher, </a:t>
            </a:r>
            <a:r>
              <a:rPr lang="en-US" b="1" dirty="0" err="1">
                <a:latin typeface="Times New Roman" panose="02020603050405020304" pitchFamily="18" charset="0"/>
                <a:cs typeface="Times New Roman" panose="02020603050405020304" pitchFamily="18" charset="0"/>
              </a:rPr>
              <a:t>Student_ID</a:t>
            </a:r>
            <a:r>
              <a:rPr lang="en-US" b="1" dirty="0">
                <a:latin typeface="Times New Roman" panose="02020603050405020304" pitchFamily="18" charset="0"/>
                <a:cs typeface="Times New Roman" panose="02020603050405020304" pitchFamily="18" charset="0"/>
              </a:rPr>
              <a:t>)</a:t>
            </a:r>
          </a:p>
          <a:p>
            <a:r>
              <a:rPr lang="en-US" b="1" dirty="0">
                <a:latin typeface="Times New Roman" panose="02020603050405020304" pitchFamily="18" charset="0"/>
                <a:cs typeface="Times New Roman" panose="02020603050405020304" pitchFamily="18" charset="0"/>
              </a:rPr>
              <a:t>SECTION (</a:t>
            </a:r>
            <a:r>
              <a:rPr lang="en-US" b="1" u="sng" dirty="0" err="1">
                <a:latin typeface="Times New Roman" panose="02020603050405020304" pitchFamily="18" charset="0"/>
                <a:cs typeface="Times New Roman" panose="02020603050405020304" pitchFamily="18" charset="0"/>
              </a:rPr>
              <a:t>Section_ID</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Class_ID</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Section_Name</a:t>
            </a:r>
            <a:r>
              <a:rPr lang="en-US" b="1"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3142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1C1AB-F742-4592-B91C-BDE8FB1CE18D}"/>
              </a:ext>
            </a:extLst>
          </p:cNvPr>
          <p:cNvSpPr>
            <a:spLocks noGrp="1"/>
          </p:cNvSpPr>
          <p:nvPr>
            <p:ph type="title"/>
          </p:nvPr>
        </p:nvSpPr>
        <p:spPr>
          <a:xfrm>
            <a:off x="0" y="0"/>
            <a:ext cx="5362557" cy="1151965"/>
          </a:xfrm>
        </p:spPr>
        <p:txBody>
          <a:bodyPr>
            <a:normAutofit/>
          </a:bodyPr>
          <a:lstStyle/>
          <a:p>
            <a:r>
              <a:rPr lang="en-US" sz="3400" dirty="0"/>
              <a:t>DBMS-ARCHITECTURE-3-TIER</a:t>
            </a:r>
          </a:p>
        </p:txBody>
      </p:sp>
      <p:sp>
        <p:nvSpPr>
          <p:cNvPr id="3" name="Content Placeholder 2">
            <a:extLst>
              <a:ext uri="{FF2B5EF4-FFF2-40B4-BE49-F238E27FC236}">
                <a16:creationId xmlns:a16="http://schemas.microsoft.com/office/drawing/2014/main" id="{8E72EECF-522F-49DF-BFB9-D9B8A502921D}"/>
              </a:ext>
            </a:extLst>
          </p:cNvPr>
          <p:cNvSpPr>
            <a:spLocks noGrp="1"/>
          </p:cNvSpPr>
          <p:nvPr>
            <p:ph sz="quarter" idx="13"/>
          </p:nvPr>
        </p:nvSpPr>
        <p:spPr>
          <a:xfrm>
            <a:off x="0" y="759655"/>
            <a:ext cx="5362557" cy="4811151"/>
          </a:xfrm>
        </p:spPr>
        <p:txBody>
          <a:bodyPr>
            <a:normAutofit/>
          </a:bodyPr>
          <a:lstStyle/>
          <a:p>
            <a:pPr algn="just">
              <a:lnSpc>
                <a:spcPct val="110000"/>
              </a:lnSpc>
            </a:pPr>
            <a:r>
              <a:rPr lang="en-US" sz="1600" dirty="0">
                <a:latin typeface="Times New Roman" panose="02020603050405020304" pitchFamily="18" charset="0"/>
                <a:cs typeface="Times New Roman" panose="02020603050405020304" pitchFamily="18" charset="0"/>
              </a:rPr>
              <a:t>3-tier schema is an extension of the 2-tier architecture</a:t>
            </a:r>
          </a:p>
          <a:p>
            <a:pPr algn="just">
              <a:lnSpc>
                <a:spcPct val="110000"/>
              </a:lnSpc>
            </a:pPr>
            <a:r>
              <a:rPr lang="en-US" sz="1600" dirty="0">
                <a:latin typeface="Times New Roman" panose="02020603050405020304" pitchFamily="18" charset="0"/>
                <a:cs typeface="Times New Roman" panose="02020603050405020304" pitchFamily="18" charset="0"/>
              </a:rPr>
              <a:t>The 3-Tier architecture contains another layer between the client and server. In this architecture, client can't directly communicate with the server.</a:t>
            </a:r>
          </a:p>
          <a:p>
            <a:pPr algn="just">
              <a:lnSpc>
                <a:spcPct val="110000"/>
              </a:lnSpc>
            </a:pPr>
            <a:r>
              <a:rPr lang="en-US" sz="1600" dirty="0">
                <a:latin typeface="Times New Roman" panose="02020603050405020304" pitchFamily="18" charset="0"/>
                <a:cs typeface="Times New Roman" panose="02020603050405020304" pitchFamily="18" charset="0"/>
              </a:rPr>
              <a:t>The application on the client-end interacts with an application server which further communicates with the database system.</a:t>
            </a:r>
          </a:p>
          <a:p>
            <a:pPr algn="just">
              <a:lnSpc>
                <a:spcPct val="110000"/>
              </a:lnSpc>
            </a:pPr>
            <a:r>
              <a:rPr lang="en-US" sz="1600" dirty="0">
                <a:latin typeface="Times New Roman" panose="02020603050405020304" pitchFamily="18" charset="0"/>
                <a:cs typeface="Times New Roman" panose="02020603050405020304" pitchFamily="18" charset="0"/>
              </a:rPr>
              <a:t>The application layer(business logic layer) also processes functional logic, constraint, and rules before passing data to the user or down to the DBMS</a:t>
            </a:r>
          </a:p>
          <a:p>
            <a:pPr>
              <a:lnSpc>
                <a:spcPct val="110000"/>
              </a:lnSpc>
            </a:pPr>
            <a:endParaRPr lang="en-US" sz="1000" dirty="0"/>
          </a:p>
        </p:txBody>
      </p:sp>
      <p:sp>
        <p:nvSpPr>
          <p:cNvPr id="75" name="Rectangle 74">
            <a:extLst>
              <a:ext uri="{FF2B5EF4-FFF2-40B4-BE49-F238E27FC236}">
                <a16:creationId xmlns:a16="http://schemas.microsoft.com/office/drawing/2014/main" id="{FDE860CC-BC40-4488-8EF8-8744A70B2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2557" y="457200"/>
            <a:ext cx="5822784"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atabase-layers">
            <a:extLst>
              <a:ext uri="{FF2B5EF4-FFF2-40B4-BE49-F238E27FC236}">
                <a16:creationId xmlns:a16="http://schemas.microsoft.com/office/drawing/2014/main" id="{F5C29FAD-BB3B-49ED-8CF6-06611977D80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16068" y="457199"/>
            <a:ext cx="2605741" cy="21323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76DB721-01C2-48C7-BFFD-42B21BF693A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616068" y="3123028"/>
            <a:ext cx="2605741" cy="12856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BMS Architecture">
            <a:extLst>
              <a:ext uri="{FF2B5EF4-FFF2-40B4-BE49-F238E27FC236}">
                <a16:creationId xmlns:a16="http://schemas.microsoft.com/office/drawing/2014/main" id="{0F36FA98-20C4-468B-89C1-4D0ED894DC6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221809" y="457200"/>
            <a:ext cx="2963532" cy="4686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7932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226" name="Picture 2">
            <a:extLst>
              <a:ext uri="{FF2B5EF4-FFF2-40B4-BE49-F238E27FC236}">
                <a16:creationId xmlns:a16="http://schemas.microsoft.com/office/drawing/2014/main" id="{6BDD26D6-C9B1-40A9-B0F8-91DEE537838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0707" y="2102398"/>
            <a:ext cx="6557897" cy="139355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89FC6AC-7BA6-4AB5-B39A-86FC50F7FD94}"/>
              </a:ext>
            </a:extLst>
          </p:cNvPr>
          <p:cNvSpPr>
            <a:spLocks noGrp="1"/>
          </p:cNvSpPr>
          <p:nvPr>
            <p:ph sz="quarter" idx="13"/>
          </p:nvPr>
        </p:nvSpPr>
        <p:spPr>
          <a:xfrm>
            <a:off x="8006591" y="457200"/>
            <a:ext cx="3434701" cy="4686138"/>
          </a:xfrm>
        </p:spPr>
        <p:txBody>
          <a:bodyPr anchor="t">
            <a:normAutofit/>
          </a:bodyPr>
          <a:lstStyle/>
          <a:p>
            <a:pPr fontAlgn="base">
              <a:lnSpc>
                <a:spcPct val="110000"/>
              </a:lnSpc>
            </a:pPr>
            <a:r>
              <a:rPr lang="en-US" sz="2400" b="1" u="sng" dirty="0">
                <a:latin typeface="tgs)"/>
              </a:rPr>
              <a:t>Solution-</a:t>
            </a:r>
            <a:endParaRPr lang="en-US" sz="2400" dirty="0">
              <a:latin typeface="tgs)"/>
            </a:endParaRPr>
          </a:p>
          <a:p>
            <a:pPr fontAlgn="base">
              <a:lnSpc>
                <a:spcPct val="110000"/>
              </a:lnSpc>
            </a:pPr>
            <a:r>
              <a:rPr lang="en-US" sz="2400" dirty="0">
                <a:latin typeface="tgs)"/>
              </a:rPr>
              <a:t>Applying the rules, minimum 3 tables will be required-</a:t>
            </a:r>
          </a:p>
          <a:p>
            <a:pPr fontAlgn="base">
              <a:lnSpc>
                <a:spcPct val="110000"/>
              </a:lnSpc>
            </a:pPr>
            <a:r>
              <a:rPr lang="en-US" sz="2400" dirty="0">
                <a:latin typeface="tgs)"/>
              </a:rPr>
              <a:t>MR1 (</a:t>
            </a:r>
            <a:r>
              <a:rPr lang="en-US" sz="2400" u="sng" dirty="0">
                <a:latin typeface="tgs)"/>
              </a:rPr>
              <a:t>M1</a:t>
            </a:r>
            <a:r>
              <a:rPr lang="en-US" sz="2400" dirty="0">
                <a:latin typeface="tgs)"/>
              </a:rPr>
              <a:t> , M2 , M3 , P1)</a:t>
            </a:r>
          </a:p>
          <a:p>
            <a:pPr fontAlgn="base">
              <a:lnSpc>
                <a:spcPct val="110000"/>
              </a:lnSpc>
            </a:pPr>
            <a:r>
              <a:rPr lang="en-US" sz="2400" dirty="0">
                <a:latin typeface="tgs)"/>
              </a:rPr>
              <a:t>P (</a:t>
            </a:r>
            <a:r>
              <a:rPr lang="en-US" sz="2400" u="sng" dirty="0">
                <a:latin typeface="tgs)"/>
              </a:rPr>
              <a:t>P1</a:t>
            </a:r>
            <a:r>
              <a:rPr lang="en-US" sz="2400" dirty="0">
                <a:latin typeface="tgs)"/>
              </a:rPr>
              <a:t> , P2)</a:t>
            </a:r>
          </a:p>
          <a:p>
            <a:pPr fontAlgn="base">
              <a:lnSpc>
                <a:spcPct val="110000"/>
              </a:lnSpc>
            </a:pPr>
            <a:r>
              <a:rPr lang="en-US" sz="2400" dirty="0">
                <a:latin typeface="tgs)"/>
              </a:rPr>
              <a:t>NR2 (</a:t>
            </a:r>
            <a:r>
              <a:rPr lang="en-US" sz="2400" u="sng" dirty="0">
                <a:latin typeface="tgs)"/>
              </a:rPr>
              <a:t>P1</a:t>
            </a:r>
            <a:r>
              <a:rPr lang="en-US" sz="2400" dirty="0">
                <a:latin typeface="tgs)"/>
              </a:rPr>
              <a:t> , </a:t>
            </a:r>
            <a:r>
              <a:rPr lang="en-US" sz="2400" u="sng" dirty="0">
                <a:latin typeface="tgs)"/>
              </a:rPr>
              <a:t>N1</a:t>
            </a:r>
            <a:r>
              <a:rPr lang="en-US" sz="2400" dirty="0">
                <a:latin typeface="tgs)"/>
              </a:rPr>
              <a:t> , N2)</a:t>
            </a:r>
          </a:p>
          <a:p>
            <a:pPr>
              <a:lnSpc>
                <a:spcPct val="110000"/>
              </a:lnSpc>
            </a:pPr>
            <a:endParaRPr lang="en-US" sz="2400" dirty="0"/>
          </a:p>
        </p:txBody>
      </p:sp>
    </p:spTree>
    <p:extLst>
      <p:ext uri="{BB962C8B-B14F-4D97-AF65-F5344CB8AC3E}">
        <p14:creationId xmlns:p14="http://schemas.microsoft.com/office/powerpoint/2010/main" val="37260049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348" name="Picture 4">
            <a:extLst>
              <a:ext uri="{FF2B5EF4-FFF2-40B4-BE49-F238E27FC236}">
                <a16:creationId xmlns:a16="http://schemas.microsoft.com/office/drawing/2014/main" id="{01675BFB-A6A3-47CC-A07B-7E0E90703BD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0707" y="1971241"/>
            <a:ext cx="6557897" cy="165586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77DFA9D-EF73-4754-A302-AE12F24A2DD6}"/>
              </a:ext>
            </a:extLst>
          </p:cNvPr>
          <p:cNvSpPr>
            <a:spLocks noGrp="1"/>
          </p:cNvSpPr>
          <p:nvPr>
            <p:ph sz="quarter" idx="13"/>
          </p:nvPr>
        </p:nvSpPr>
        <p:spPr>
          <a:xfrm>
            <a:off x="8006592" y="2071048"/>
            <a:ext cx="3076090" cy="3072290"/>
          </a:xfrm>
        </p:spPr>
        <p:txBody>
          <a:bodyPr anchor="t">
            <a:normAutofit/>
          </a:bodyPr>
          <a:lstStyle/>
          <a:p>
            <a:pPr fontAlgn="base"/>
            <a:r>
              <a:rPr lang="en-US" sz="1800" dirty="0">
                <a:latin typeface="Times New Roman" panose="02020603050405020304" pitchFamily="18" charset="0"/>
                <a:cs typeface="Times New Roman" panose="02020603050405020304" pitchFamily="18" charset="0"/>
              </a:rPr>
              <a:t>Applying the rules, minimum 3 tables will be required-</a:t>
            </a:r>
          </a:p>
          <a:p>
            <a:pPr fontAlgn="base"/>
            <a:r>
              <a:rPr lang="en-US" sz="1800" dirty="0">
                <a:latin typeface="Times New Roman" panose="02020603050405020304" pitchFamily="18" charset="0"/>
                <a:cs typeface="Times New Roman" panose="02020603050405020304" pitchFamily="18" charset="0"/>
              </a:rPr>
              <a:t>E1 (</a:t>
            </a:r>
            <a:r>
              <a:rPr lang="en-US" sz="1800" u="sng" dirty="0">
                <a:latin typeface="Times New Roman" panose="02020603050405020304" pitchFamily="18" charset="0"/>
                <a:cs typeface="Times New Roman" panose="02020603050405020304" pitchFamily="18" charset="0"/>
              </a:rPr>
              <a:t>a1</a:t>
            </a:r>
            <a:r>
              <a:rPr lang="en-US" sz="1800" dirty="0">
                <a:latin typeface="Times New Roman" panose="02020603050405020304" pitchFamily="18" charset="0"/>
                <a:cs typeface="Times New Roman" panose="02020603050405020304" pitchFamily="18" charset="0"/>
              </a:rPr>
              <a:t> , a2)</a:t>
            </a:r>
          </a:p>
          <a:p>
            <a:pPr fontAlgn="base"/>
            <a:r>
              <a:rPr lang="en-US" sz="1800" dirty="0">
                <a:latin typeface="Times New Roman" panose="02020603050405020304" pitchFamily="18" charset="0"/>
                <a:cs typeface="Times New Roman" panose="02020603050405020304" pitchFamily="18" charset="0"/>
              </a:rPr>
              <a:t>E2R1R2 (</a:t>
            </a:r>
            <a:r>
              <a:rPr lang="en-US" sz="1800" u="sng" dirty="0">
                <a:latin typeface="Times New Roman" panose="02020603050405020304" pitchFamily="18" charset="0"/>
                <a:cs typeface="Times New Roman" panose="02020603050405020304" pitchFamily="18" charset="0"/>
              </a:rPr>
              <a:t>b1</a:t>
            </a:r>
            <a:r>
              <a:rPr lang="en-US" sz="1800" dirty="0">
                <a:latin typeface="Times New Roman" panose="02020603050405020304" pitchFamily="18" charset="0"/>
                <a:cs typeface="Times New Roman" panose="02020603050405020304" pitchFamily="18" charset="0"/>
              </a:rPr>
              <a:t> , b2 , </a:t>
            </a:r>
            <a:r>
              <a:rPr lang="en-US" sz="1800" u="sng" dirty="0">
                <a:latin typeface="Times New Roman" panose="02020603050405020304" pitchFamily="18" charset="0"/>
                <a:cs typeface="Times New Roman" panose="02020603050405020304" pitchFamily="18" charset="0"/>
              </a:rPr>
              <a:t>a1</a:t>
            </a:r>
            <a:r>
              <a:rPr lang="en-US" sz="1800" dirty="0">
                <a:latin typeface="Times New Roman" panose="02020603050405020304" pitchFamily="18" charset="0"/>
                <a:cs typeface="Times New Roman" panose="02020603050405020304" pitchFamily="18" charset="0"/>
              </a:rPr>
              <a:t> , </a:t>
            </a:r>
            <a:r>
              <a:rPr lang="en-US" sz="1800" u="sng" dirty="0">
                <a:latin typeface="Times New Roman" panose="02020603050405020304" pitchFamily="18" charset="0"/>
                <a:cs typeface="Times New Roman" panose="02020603050405020304" pitchFamily="18" charset="0"/>
              </a:rPr>
              <a:t>c1</a:t>
            </a:r>
            <a:r>
              <a:rPr lang="en-US" sz="1800" dirty="0">
                <a:latin typeface="Times New Roman" panose="02020603050405020304" pitchFamily="18" charset="0"/>
                <a:cs typeface="Times New Roman" panose="02020603050405020304" pitchFamily="18" charset="0"/>
              </a:rPr>
              <a:t> , b3)</a:t>
            </a:r>
          </a:p>
          <a:p>
            <a:pPr fontAlgn="base"/>
            <a:r>
              <a:rPr lang="en-US" sz="1800" dirty="0">
                <a:latin typeface="Times New Roman" panose="02020603050405020304" pitchFamily="18" charset="0"/>
                <a:cs typeface="Times New Roman" panose="02020603050405020304" pitchFamily="18" charset="0"/>
              </a:rPr>
              <a:t>E3 (</a:t>
            </a:r>
            <a:r>
              <a:rPr lang="en-US" sz="1800" u="sng" dirty="0">
                <a:latin typeface="Times New Roman" panose="02020603050405020304" pitchFamily="18" charset="0"/>
                <a:cs typeface="Times New Roman" panose="02020603050405020304" pitchFamily="18" charset="0"/>
              </a:rPr>
              <a:t>c1</a:t>
            </a:r>
            <a:r>
              <a:rPr lang="en-US" sz="1800" dirty="0">
                <a:latin typeface="Times New Roman" panose="02020603050405020304" pitchFamily="18" charset="0"/>
                <a:cs typeface="Times New Roman" panose="02020603050405020304" pitchFamily="18" charset="0"/>
              </a:rPr>
              <a:t> , c2)</a:t>
            </a:r>
          </a:p>
          <a:p>
            <a:pPr marL="0" indent="0" fontAlgn="base">
              <a:buNone/>
            </a:pP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144543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250" name="Picture 2">
            <a:extLst>
              <a:ext uri="{FF2B5EF4-FFF2-40B4-BE49-F238E27FC236}">
                <a16:creationId xmlns:a16="http://schemas.microsoft.com/office/drawing/2014/main" id="{3E012ED0-ED04-4734-A851-9A31D09371F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1250" y="689358"/>
            <a:ext cx="6516810" cy="421963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8188E90-8055-4633-A1B2-D9B56C2C6EFB}"/>
              </a:ext>
            </a:extLst>
          </p:cNvPr>
          <p:cNvSpPr>
            <a:spLocks noGrp="1"/>
          </p:cNvSpPr>
          <p:nvPr>
            <p:ph sz="quarter" idx="13"/>
          </p:nvPr>
        </p:nvSpPr>
        <p:spPr>
          <a:xfrm>
            <a:off x="8006592" y="457200"/>
            <a:ext cx="3076090" cy="4686138"/>
          </a:xfrm>
        </p:spPr>
        <p:txBody>
          <a:bodyPr anchor="t">
            <a:noAutofit/>
          </a:bodyPr>
          <a:lstStyle/>
          <a:p>
            <a:pPr fontAlgn="base">
              <a:lnSpc>
                <a:spcPct val="110000"/>
              </a:lnSpc>
            </a:pPr>
            <a:r>
              <a:rPr lang="en-US" sz="2400" dirty="0">
                <a:latin typeface="Times New Roman" panose="02020603050405020304" pitchFamily="18" charset="0"/>
                <a:cs typeface="Times New Roman" panose="02020603050405020304" pitchFamily="18" charset="0"/>
              </a:rPr>
              <a:t>Applying the rules, minimum 4 tables will be required-</a:t>
            </a:r>
          </a:p>
          <a:p>
            <a:pPr fontAlgn="base">
              <a:lnSpc>
                <a:spcPct val="110000"/>
              </a:lnSpc>
            </a:pPr>
            <a:r>
              <a:rPr lang="en-US" sz="2400" dirty="0">
                <a:latin typeface="Times New Roman" panose="02020603050405020304" pitchFamily="18" charset="0"/>
                <a:cs typeface="Times New Roman" panose="02020603050405020304" pitchFamily="18" charset="0"/>
              </a:rPr>
              <a:t>AR1R2 (</a:t>
            </a:r>
            <a:r>
              <a:rPr lang="en-US" sz="2400" u="sng" dirty="0">
                <a:latin typeface="Times New Roman" panose="02020603050405020304" pitchFamily="18" charset="0"/>
                <a:cs typeface="Times New Roman" panose="02020603050405020304" pitchFamily="18" charset="0"/>
              </a:rPr>
              <a:t>a1</a:t>
            </a:r>
            <a:r>
              <a:rPr lang="en-US" sz="2400" dirty="0">
                <a:latin typeface="Times New Roman" panose="02020603050405020304" pitchFamily="18" charset="0"/>
                <a:cs typeface="Times New Roman" panose="02020603050405020304" pitchFamily="18" charset="0"/>
              </a:rPr>
              <a:t> , a2 , </a:t>
            </a:r>
            <a:r>
              <a:rPr lang="en-US" sz="2400" u="sng" dirty="0">
                <a:latin typeface="Times New Roman" panose="02020603050405020304" pitchFamily="18" charset="0"/>
                <a:cs typeface="Times New Roman" panose="02020603050405020304" pitchFamily="18" charset="0"/>
              </a:rPr>
              <a:t>b1</a:t>
            </a:r>
            <a:r>
              <a:rPr lang="en-US" sz="2400" dirty="0">
                <a:latin typeface="Times New Roman" panose="02020603050405020304" pitchFamily="18" charset="0"/>
                <a:cs typeface="Times New Roman" panose="02020603050405020304" pitchFamily="18" charset="0"/>
              </a:rPr>
              <a:t> , </a:t>
            </a:r>
            <a:r>
              <a:rPr lang="en-US" sz="2400" u="sng" dirty="0">
                <a:latin typeface="Times New Roman" panose="02020603050405020304" pitchFamily="18" charset="0"/>
                <a:cs typeface="Times New Roman" panose="02020603050405020304" pitchFamily="18" charset="0"/>
              </a:rPr>
              <a:t>c1</a:t>
            </a:r>
            <a:r>
              <a:rPr lang="en-US" sz="2400" dirty="0">
                <a:latin typeface="Times New Roman" panose="02020603050405020304" pitchFamily="18" charset="0"/>
                <a:cs typeface="Times New Roman" panose="02020603050405020304" pitchFamily="18" charset="0"/>
              </a:rPr>
              <a:t>)</a:t>
            </a:r>
          </a:p>
          <a:p>
            <a:pPr fontAlgn="base">
              <a:lnSpc>
                <a:spcPct val="110000"/>
              </a:lnSpc>
            </a:pPr>
            <a:r>
              <a:rPr lang="en-US" sz="2400" dirty="0">
                <a:latin typeface="Times New Roman" panose="02020603050405020304" pitchFamily="18" charset="0"/>
                <a:cs typeface="Times New Roman" panose="02020603050405020304" pitchFamily="18" charset="0"/>
              </a:rPr>
              <a:t>B (</a:t>
            </a:r>
            <a:r>
              <a:rPr lang="en-US" sz="2400" u="sng" dirty="0">
                <a:latin typeface="Times New Roman" panose="02020603050405020304" pitchFamily="18" charset="0"/>
                <a:cs typeface="Times New Roman" panose="02020603050405020304" pitchFamily="18" charset="0"/>
              </a:rPr>
              <a:t>b1</a:t>
            </a:r>
            <a:r>
              <a:rPr lang="en-US" sz="2400" dirty="0">
                <a:latin typeface="Times New Roman" panose="02020603050405020304" pitchFamily="18" charset="0"/>
                <a:cs typeface="Times New Roman" panose="02020603050405020304" pitchFamily="18" charset="0"/>
              </a:rPr>
              <a:t> , b2)</a:t>
            </a:r>
          </a:p>
          <a:p>
            <a:pPr fontAlgn="base">
              <a:lnSpc>
                <a:spcPct val="110000"/>
              </a:lnSpc>
            </a:pPr>
            <a:r>
              <a:rPr lang="en-US" sz="2400" dirty="0">
                <a:latin typeface="Times New Roman" panose="02020603050405020304" pitchFamily="18" charset="0"/>
                <a:cs typeface="Times New Roman" panose="02020603050405020304" pitchFamily="18" charset="0"/>
              </a:rPr>
              <a:t>C (</a:t>
            </a:r>
            <a:r>
              <a:rPr lang="en-US" sz="2400" u="sng" dirty="0">
                <a:latin typeface="Times New Roman" panose="02020603050405020304" pitchFamily="18" charset="0"/>
                <a:cs typeface="Times New Roman" panose="02020603050405020304" pitchFamily="18" charset="0"/>
              </a:rPr>
              <a:t>c1</a:t>
            </a:r>
            <a:r>
              <a:rPr lang="en-US" sz="2400" dirty="0">
                <a:latin typeface="Times New Roman" panose="02020603050405020304" pitchFamily="18" charset="0"/>
                <a:cs typeface="Times New Roman" panose="02020603050405020304" pitchFamily="18" charset="0"/>
              </a:rPr>
              <a:t> , c2)</a:t>
            </a:r>
          </a:p>
          <a:p>
            <a:pPr fontAlgn="base">
              <a:lnSpc>
                <a:spcPct val="110000"/>
              </a:lnSpc>
            </a:pPr>
            <a:r>
              <a:rPr lang="en-US" sz="2400" dirty="0">
                <a:latin typeface="Times New Roman" panose="02020603050405020304" pitchFamily="18" charset="0"/>
                <a:cs typeface="Times New Roman" panose="02020603050405020304" pitchFamily="18" charset="0"/>
              </a:rPr>
              <a:t>R3 (</a:t>
            </a:r>
            <a:r>
              <a:rPr lang="en-US" sz="2400" u="sng" dirty="0">
                <a:latin typeface="Times New Roman" panose="02020603050405020304" pitchFamily="18" charset="0"/>
                <a:cs typeface="Times New Roman" panose="02020603050405020304" pitchFamily="18" charset="0"/>
              </a:rPr>
              <a:t>b1</a:t>
            </a:r>
            <a:r>
              <a:rPr lang="en-US" sz="2400" dirty="0">
                <a:latin typeface="Times New Roman" panose="02020603050405020304" pitchFamily="18" charset="0"/>
                <a:cs typeface="Times New Roman" panose="02020603050405020304" pitchFamily="18" charset="0"/>
              </a:rPr>
              <a:t> , </a:t>
            </a:r>
            <a:r>
              <a:rPr lang="en-US" sz="2400" u="sng" dirty="0">
                <a:latin typeface="Times New Roman" panose="02020603050405020304" pitchFamily="18" charset="0"/>
                <a:cs typeface="Times New Roman" panose="02020603050405020304" pitchFamily="18" charset="0"/>
              </a:rPr>
              <a:t>c1</a:t>
            </a:r>
            <a:r>
              <a:rPr lang="en-US" sz="2400" dirty="0">
                <a:latin typeface="Times New Roman" panose="02020603050405020304" pitchFamily="18" charset="0"/>
                <a:cs typeface="Times New Roman" panose="02020603050405020304" pitchFamily="18" charset="0"/>
              </a:rPr>
              <a:t>)</a:t>
            </a:r>
          </a:p>
          <a:p>
            <a:pPr marL="0" indent="0" fontAlgn="base">
              <a:lnSpc>
                <a:spcPct val="110000"/>
              </a:lnSpc>
              <a:buNone/>
            </a:pPr>
            <a:r>
              <a:rPr lang="en-US" sz="2400" dirty="0"/>
              <a:t> </a:t>
            </a:r>
          </a:p>
          <a:p>
            <a:pPr>
              <a:lnSpc>
                <a:spcPct val="110000"/>
              </a:lnSpc>
            </a:pPr>
            <a:endParaRPr lang="en-US" sz="2400" dirty="0"/>
          </a:p>
        </p:txBody>
      </p:sp>
    </p:spTree>
    <p:extLst>
      <p:ext uri="{BB962C8B-B14F-4D97-AF65-F5344CB8AC3E}">
        <p14:creationId xmlns:p14="http://schemas.microsoft.com/office/powerpoint/2010/main" val="26625282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274" name="Picture 2">
            <a:extLst>
              <a:ext uri="{FF2B5EF4-FFF2-40B4-BE49-F238E27FC236}">
                <a16:creationId xmlns:a16="http://schemas.microsoft.com/office/drawing/2014/main" id="{A36F41ED-3F49-47CD-A3CF-6F080EE6694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0707" y="782622"/>
            <a:ext cx="6557897" cy="403310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84B091AE-2C77-462E-ABD7-2CC609027CB5}"/>
              </a:ext>
            </a:extLst>
          </p:cNvPr>
          <p:cNvSpPr>
            <a:spLocks noGrp="1" noChangeArrowheads="1"/>
          </p:cNvSpPr>
          <p:nvPr>
            <p:ph sz="quarter" idx="13"/>
          </p:nvPr>
        </p:nvSpPr>
        <p:spPr bwMode="auto">
          <a:xfrm>
            <a:off x="8006592" y="457200"/>
            <a:ext cx="3076090" cy="4686138"/>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36501" rIns="0" bIns="71415" numCol="1"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10000"/>
              </a:lnSpc>
              <a:spcBef>
                <a:spcPct val="0"/>
              </a:spcBef>
              <a:spcAft>
                <a:spcPts val="600"/>
              </a:spcAft>
              <a:buClrTx/>
              <a:buSzTx/>
              <a:buFontTx/>
              <a:buNone/>
              <a:tabLst/>
            </a:pPr>
            <a:r>
              <a:rPr kumimoji="0" lang="en-US" altLang="en-US" sz="2400" b="0" i="0" u="none" strike="noStrike" cap="none" normalizeH="0" baseline="0" dirty="0">
                <a:ln>
                  <a:noFill/>
                </a:ln>
                <a:effectLst/>
                <a:latin typeface="Arimo"/>
              </a:rPr>
              <a:t>Applying the rules, minimum 5 tables will be required-</a:t>
            </a:r>
            <a:endParaRPr kumimoji="0" lang="en-US" altLang="en-US" sz="2400" b="0" i="0" u="none" strike="noStrike" cap="none" normalizeH="0" baseline="0" dirty="0">
              <a:ln>
                <a:noFill/>
              </a:ln>
              <a:effectLst/>
            </a:endParaRP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2400" b="0" i="0" u="none" strike="noStrike" cap="none" normalizeH="0" baseline="0" dirty="0">
                <a:ln>
                  <a:noFill/>
                </a:ln>
                <a:effectLst/>
                <a:latin typeface="Arimo"/>
              </a:rPr>
              <a:t>BR1R4R5 (</a:t>
            </a:r>
            <a:r>
              <a:rPr kumimoji="0" lang="en-US" altLang="en-US" sz="2400" b="0" i="0" u="sng" strike="noStrike" cap="none" normalizeH="0" baseline="0" dirty="0">
                <a:ln>
                  <a:noFill/>
                </a:ln>
                <a:effectLst/>
                <a:latin typeface="Arimo"/>
              </a:rPr>
              <a:t>b1</a:t>
            </a:r>
            <a:r>
              <a:rPr kumimoji="0" lang="en-US" altLang="en-US" sz="2400" b="0" i="0" u="none" strike="noStrike" cap="none" normalizeH="0" baseline="0" dirty="0">
                <a:ln>
                  <a:noFill/>
                </a:ln>
                <a:effectLst/>
                <a:latin typeface="Arimo"/>
              </a:rPr>
              <a:t> , b2 , </a:t>
            </a:r>
            <a:r>
              <a:rPr kumimoji="0" lang="en-US" altLang="en-US" sz="2400" b="0" i="0" u="sng" strike="noStrike" cap="none" normalizeH="0" baseline="0" dirty="0">
                <a:ln>
                  <a:noFill/>
                </a:ln>
                <a:effectLst/>
                <a:latin typeface="Arimo"/>
              </a:rPr>
              <a:t>a1</a:t>
            </a:r>
            <a:r>
              <a:rPr kumimoji="0" lang="en-US" altLang="en-US" sz="2400" b="0" i="0" u="none" strike="noStrike" cap="none" normalizeH="0" baseline="0" dirty="0">
                <a:ln>
                  <a:noFill/>
                </a:ln>
                <a:effectLst/>
                <a:latin typeface="Arimo"/>
              </a:rPr>
              <a:t> , </a:t>
            </a:r>
            <a:r>
              <a:rPr kumimoji="0" lang="en-US" altLang="en-US" sz="2400" b="0" i="0" u="sng" strike="noStrike" cap="none" normalizeH="0" baseline="0" dirty="0">
                <a:ln>
                  <a:noFill/>
                </a:ln>
                <a:effectLst/>
                <a:latin typeface="Arimo"/>
              </a:rPr>
              <a:t>c1</a:t>
            </a:r>
            <a:r>
              <a:rPr kumimoji="0" lang="en-US" altLang="en-US" sz="2400" b="0" i="0" u="none" strike="noStrike" cap="none" normalizeH="0" baseline="0" dirty="0">
                <a:ln>
                  <a:noFill/>
                </a:ln>
                <a:effectLst/>
                <a:latin typeface="Arimo"/>
              </a:rPr>
              <a:t> , </a:t>
            </a:r>
            <a:r>
              <a:rPr kumimoji="0" lang="en-US" altLang="en-US" sz="2400" b="0" i="0" u="sng" strike="noStrike" cap="none" normalizeH="0" baseline="0" dirty="0">
                <a:ln>
                  <a:noFill/>
                </a:ln>
                <a:effectLst/>
                <a:latin typeface="Arimo"/>
              </a:rPr>
              <a:t>d1</a:t>
            </a:r>
            <a:r>
              <a:rPr kumimoji="0" lang="en-US" altLang="en-US" sz="2400" b="0" i="0" u="none" strike="noStrike" cap="none" normalizeH="0" baseline="0" dirty="0">
                <a:ln>
                  <a:noFill/>
                </a:ln>
                <a:effectLst/>
                <a:latin typeface="Arimo"/>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2400" b="0" i="0" u="none" strike="noStrike" cap="none" normalizeH="0" baseline="0" dirty="0">
                <a:ln>
                  <a:noFill/>
                </a:ln>
                <a:effectLst/>
                <a:latin typeface="Arimo"/>
              </a:rPr>
              <a:t>A (</a:t>
            </a:r>
            <a:r>
              <a:rPr kumimoji="0" lang="en-US" altLang="en-US" sz="2400" b="0" i="0" u="sng" strike="noStrike" cap="none" normalizeH="0" baseline="0" dirty="0">
                <a:ln>
                  <a:noFill/>
                </a:ln>
                <a:effectLst/>
                <a:latin typeface="Arimo"/>
              </a:rPr>
              <a:t>a1</a:t>
            </a:r>
            <a:r>
              <a:rPr kumimoji="0" lang="en-US" altLang="en-US" sz="2400" b="0" i="0" u="none" strike="noStrike" cap="none" normalizeH="0" baseline="0" dirty="0">
                <a:ln>
                  <a:noFill/>
                </a:ln>
                <a:effectLst/>
                <a:latin typeface="Arimo"/>
              </a:rPr>
              <a:t> , a2)</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2400" b="0" i="0" u="none" strike="noStrike" cap="none" normalizeH="0" baseline="0" dirty="0">
                <a:ln>
                  <a:noFill/>
                </a:ln>
                <a:effectLst/>
                <a:latin typeface="Arimo"/>
              </a:rPr>
              <a:t>R2 (</a:t>
            </a:r>
            <a:r>
              <a:rPr kumimoji="0" lang="en-US" altLang="en-US" sz="2400" b="0" i="0" u="sng" strike="noStrike" cap="none" normalizeH="0" baseline="0" dirty="0">
                <a:ln>
                  <a:noFill/>
                </a:ln>
                <a:effectLst/>
                <a:latin typeface="Arimo"/>
              </a:rPr>
              <a:t>a1</a:t>
            </a:r>
            <a:r>
              <a:rPr kumimoji="0" lang="en-US" altLang="en-US" sz="2400" b="0" i="0" u="none" strike="noStrike" cap="none" normalizeH="0" baseline="0" dirty="0">
                <a:ln>
                  <a:noFill/>
                </a:ln>
                <a:effectLst/>
                <a:latin typeface="Arimo"/>
              </a:rPr>
              <a:t> , </a:t>
            </a:r>
            <a:r>
              <a:rPr kumimoji="0" lang="en-US" altLang="en-US" sz="2400" b="0" i="0" u="sng" strike="noStrike" cap="none" normalizeH="0" baseline="0" dirty="0">
                <a:ln>
                  <a:noFill/>
                </a:ln>
                <a:effectLst/>
                <a:latin typeface="Arimo"/>
              </a:rPr>
              <a:t>c1</a:t>
            </a:r>
            <a:r>
              <a:rPr kumimoji="0" lang="en-US" altLang="en-US" sz="2400" b="0" i="0" u="none" strike="noStrike" cap="none" normalizeH="0" baseline="0" dirty="0">
                <a:ln>
                  <a:noFill/>
                </a:ln>
                <a:effectLst/>
                <a:latin typeface="Arimo"/>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2400" b="0" i="0" u="none" strike="noStrike" cap="none" normalizeH="0" baseline="0" dirty="0">
                <a:ln>
                  <a:noFill/>
                </a:ln>
                <a:effectLst/>
                <a:latin typeface="Arimo"/>
              </a:rPr>
              <a:t>CR3 (</a:t>
            </a:r>
            <a:r>
              <a:rPr kumimoji="0" lang="en-US" altLang="en-US" sz="2400" b="0" i="0" u="sng" strike="noStrike" cap="none" normalizeH="0" baseline="0" dirty="0">
                <a:ln>
                  <a:noFill/>
                </a:ln>
                <a:effectLst/>
                <a:latin typeface="Arimo"/>
              </a:rPr>
              <a:t>c1</a:t>
            </a:r>
            <a:r>
              <a:rPr kumimoji="0" lang="en-US" altLang="en-US" sz="2400" b="0" i="0" u="none" strike="noStrike" cap="none" normalizeH="0" baseline="0" dirty="0">
                <a:ln>
                  <a:noFill/>
                </a:ln>
                <a:effectLst/>
                <a:latin typeface="Arimo"/>
              </a:rPr>
              <a:t> , c2 , </a:t>
            </a:r>
            <a:r>
              <a:rPr kumimoji="0" lang="en-US" altLang="en-US" sz="2400" b="0" i="0" u="sng" strike="noStrike" cap="none" normalizeH="0" baseline="0" dirty="0">
                <a:ln>
                  <a:noFill/>
                </a:ln>
                <a:effectLst/>
                <a:latin typeface="Arimo"/>
              </a:rPr>
              <a:t>d1</a:t>
            </a:r>
            <a:r>
              <a:rPr kumimoji="0" lang="en-US" altLang="en-US" sz="2400" b="0" i="0" u="none" strike="noStrike" cap="none" normalizeH="0" baseline="0" dirty="0">
                <a:ln>
                  <a:noFill/>
                </a:ln>
                <a:effectLst/>
                <a:latin typeface="Arimo"/>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2400" b="0" i="0" u="none" strike="noStrike" cap="none" normalizeH="0" baseline="0" dirty="0">
                <a:ln>
                  <a:noFill/>
                </a:ln>
                <a:effectLst/>
                <a:latin typeface="Arimo"/>
              </a:rPr>
              <a:t>D (</a:t>
            </a:r>
            <a:r>
              <a:rPr kumimoji="0" lang="en-US" altLang="en-US" sz="2400" b="0" i="0" u="sng" strike="noStrike" cap="none" normalizeH="0" baseline="0" dirty="0">
                <a:ln>
                  <a:noFill/>
                </a:ln>
                <a:effectLst/>
                <a:latin typeface="Arimo"/>
              </a:rPr>
              <a:t>d1</a:t>
            </a:r>
            <a:r>
              <a:rPr kumimoji="0" lang="en-US" altLang="en-US" sz="2400" b="0" i="0" u="none" strike="noStrike" cap="none" normalizeH="0" baseline="0" dirty="0">
                <a:ln>
                  <a:noFill/>
                </a:ln>
                <a:effectLst/>
                <a:latin typeface="Arimo"/>
              </a:rPr>
              <a:t> , d2)</a:t>
            </a:r>
          </a:p>
          <a:p>
            <a:pPr marL="0" marR="0" lvl="0" indent="0" defTabSz="914400" rtl="0" eaLnBrk="0" fontAlgn="base" latinLnBrk="0" hangingPunct="0">
              <a:lnSpc>
                <a:spcPct val="110000"/>
              </a:lnSpc>
              <a:spcBef>
                <a:spcPct val="0"/>
              </a:spcBef>
              <a:spcAft>
                <a:spcPts val="600"/>
              </a:spcAft>
              <a:buClrTx/>
              <a:buSzTx/>
              <a:buFontTx/>
              <a:buNone/>
              <a:tabLst/>
            </a:pPr>
            <a:r>
              <a:rPr kumimoji="0" lang="en-US" altLang="en-US" sz="2400" b="0" i="0" u="none" strike="noStrike" cap="none" normalizeH="0" baseline="0" dirty="0">
                <a:ln>
                  <a:noFill/>
                </a:ln>
                <a:effectLst/>
                <a:latin typeface="Arimo"/>
              </a:rPr>
              <a:t> </a:t>
            </a:r>
            <a:endParaRPr kumimoji="0" lang="en-US" altLang="en-US" sz="2400" b="0" i="0" u="none" strike="noStrike" cap="none" normalizeH="0" baseline="0" dirty="0">
              <a:ln>
                <a:noFill/>
              </a:ln>
              <a:effectLst/>
            </a:endParaRPr>
          </a:p>
        </p:txBody>
      </p:sp>
    </p:spTree>
    <p:extLst>
      <p:ext uri="{BB962C8B-B14F-4D97-AF65-F5344CB8AC3E}">
        <p14:creationId xmlns:p14="http://schemas.microsoft.com/office/powerpoint/2010/main" val="363641397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370" name="Picture 2">
            <a:extLst>
              <a:ext uri="{FF2B5EF4-FFF2-40B4-BE49-F238E27FC236}">
                <a16:creationId xmlns:a16="http://schemas.microsoft.com/office/drawing/2014/main" id="{7EB82191-F2AD-4ADD-AF14-1EC6EF6C287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24943" y="689358"/>
            <a:ext cx="5209424" cy="421963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E27075F-2667-455F-B4BB-1385B0D1F509}"/>
              </a:ext>
            </a:extLst>
          </p:cNvPr>
          <p:cNvSpPr>
            <a:spLocks noGrp="1"/>
          </p:cNvSpPr>
          <p:nvPr>
            <p:ph sz="quarter" idx="13"/>
          </p:nvPr>
        </p:nvSpPr>
        <p:spPr>
          <a:xfrm>
            <a:off x="7559070" y="456106"/>
            <a:ext cx="3987895" cy="4686138"/>
          </a:xfrm>
        </p:spPr>
        <p:txBody>
          <a:bodyPr anchor="t">
            <a:normAutofit/>
          </a:bodyPr>
          <a:lstStyle/>
          <a:p>
            <a:pPr fontAlgn="base">
              <a:lnSpc>
                <a:spcPct val="110000"/>
              </a:lnSpc>
            </a:pPr>
            <a:r>
              <a:rPr lang="en-US" sz="1600" dirty="0">
                <a:latin typeface="Times New Roman" panose="02020603050405020304" pitchFamily="18" charset="0"/>
                <a:cs typeface="Times New Roman" panose="02020603050405020304" pitchFamily="18" charset="0"/>
              </a:rPr>
              <a:t>Applying the rules that we have learnt, minimum 6 tables will be required-</a:t>
            </a:r>
          </a:p>
          <a:p>
            <a:pPr fontAlgn="base">
              <a:lnSpc>
                <a:spcPct val="110000"/>
              </a:lnSpc>
            </a:pPr>
            <a:r>
              <a:rPr lang="en-US" sz="1600" dirty="0">
                <a:latin typeface="Times New Roman" panose="02020603050405020304" pitchFamily="18" charset="0"/>
                <a:cs typeface="Times New Roman" panose="02020603050405020304" pitchFamily="18" charset="0"/>
              </a:rPr>
              <a:t>Account (</a:t>
            </a:r>
            <a:r>
              <a:rPr lang="en-US" sz="1600" u="sng" dirty="0" err="1">
                <a:latin typeface="Times New Roman" panose="02020603050405020304" pitchFamily="18" charset="0"/>
                <a:cs typeface="Times New Roman" panose="02020603050405020304" pitchFamily="18" charset="0"/>
              </a:rPr>
              <a:t>Ac_no</a:t>
            </a:r>
            <a:r>
              <a:rPr lang="en-US" sz="1600" dirty="0">
                <a:latin typeface="Times New Roman" panose="02020603050405020304" pitchFamily="18" charset="0"/>
                <a:cs typeface="Times New Roman" panose="02020603050405020304" pitchFamily="18" charset="0"/>
              </a:rPr>
              <a:t> , Balance , </a:t>
            </a:r>
            <a:r>
              <a:rPr lang="en-US" sz="1600" u="sng" dirty="0" err="1">
                <a:latin typeface="Times New Roman" panose="02020603050405020304" pitchFamily="18" charset="0"/>
                <a:cs typeface="Times New Roman" panose="02020603050405020304" pitchFamily="18" charset="0"/>
              </a:rPr>
              <a:t>b_name</a:t>
            </a:r>
            <a:r>
              <a:rPr lang="en-US" sz="1600" dirty="0">
                <a:latin typeface="Times New Roman" panose="02020603050405020304" pitchFamily="18" charset="0"/>
                <a:cs typeface="Times New Roman" panose="02020603050405020304" pitchFamily="18" charset="0"/>
              </a:rPr>
              <a:t>)</a:t>
            </a:r>
          </a:p>
          <a:p>
            <a:pPr fontAlgn="base">
              <a:lnSpc>
                <a:spcPct val="110000"/>
              </a:lnSpc>
            </a:pPr>
            <a:r>
              <a:rPr lang="en-US" sz="1600" dirty="0">
                <a:latin typeface="Times New Roman" panose="02020603050405020304" pitchFamily="18" charset="0"/>
                <a:cs typeface="Times New Roman" panose="02020603050405020304" pitchFamily="18" charset="0"/>
              </a:rPr>
              <a:t>Branch (</a:t>
            </a:r>
            <a:r>
              <a:rPr lang="en-US" sz="1600" u="sng" dirty="0" err="1">
                <a:latin typeface="Times New Roman" panose="02020603050405020304" pitchFamily="18" charset="0"/>
                <a:cs typeface="Times New Roman" panose="02020603050405020304" pitchFamily="18" charset="0"/>
              </a:rPr>
              <a:t>b_name</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b_city</a:t>
            </a:r>
            <a:r>
              <a:rPr lang="en-US" sz="1600" dirty="0">
                <a:latin typeface="Times New Roman" panose="02020603050405020304" pitchFamily="18" charset="0"/>
                <a:cs typeface="Times New Roman" panose="02020603050405020304" pitchFamily="18" charset="0"/>
              </a:rPr>
              <a:t> , Assets)</a:t>
            </a:r>
          </a:p>
          <a:p>
            <a:pPr fontAlgn="base">
              <a:lnSpc>
                <a:spcPct val="110000"/>
              </a:lnSpc>
            </a:pPr>
            <a:r>
              <a:rPr lang="en-US" sz="1600" dirty="0">
                <a:latin typeface="Times New Roman" panose="02020603050405020304" pitchFamily="18" charset="0"/>
                <a:cs typeface="Times New Roman" panose="02020603050405020304" pitchFamily="18" charset="0"/>
              </a:rPr>
              <a:t>Loan (</a:t>
            </a:r>
            <a:r>
              <a:rPr lang="en-US" sz="1600" u="sng" dirty="0" err="1">
                <a:latin typeface="Times New Roman" panose="02020603050405020304" pitchFamily="18" charset="0"/>
                <a:cs typeface="Times New Roman" panose="02020603050405020304" pitchFamily="18" charset="0"/>
              </a:rPr>
              <a:t>L_no</a:t>
            </a:r>
            <a:r>
              <a:rPr lang="en-US" sz="1600" dirty="0">
                <a:latin typeface="Times New Roman" panose="02020603050405020304" pitchFamily="18" charset="0"/>
                <a:cs typeface="Times New Roman" panose="02020603050405020304" pitchFamily="18" charset="0"/>
              </a:rPr>
              <a:t> , Amt , </a:t>
            </a:r>
            <a:r>
              <a:rPr lang="en-US" sz="1600" u="sng" dirty="0" err="1">
                <a:latin typeface="Times New Roman" panose="02020603050405020304" pitchFamily="18" charset="0"/>
                <a:cs typeface="Times New Roman" panose="02020603050405020304" pitchFamily="18" charset="0"/>
              </a:rPr>
              <a:t>b_name</a:t>
            </a:r>
            <a:r>
              <a:rPr lang="en-US" sz="1600" dirty="0">
                <a:latin typeface="Times New Roman" panose="02020603050405020304" pitchFamily="18" charset="0"/>
                <a:cs typeface="Times New Roman" panose="02020603050405020304" pitchFamily="18" charset="0"/>
              </a:rPr>
              <a:t>)</a:t>
            </a:r>
          </a:p>
          <a:p>
            <a:pPr fontAlgn="base">
              <a:lnSpc>
                <a:spcPct val="110000"/>
              </a:lnSpc>
            </a:pPr>
            <a:r>
              <a:rPr lang="en-US" sz="1600" dirty="0">
                <a:latin typeface="Times New Roman" panose="02020603050405020304" pitchFamily="18" charset="0"/>
                <a:cs typeface="Times New Roman" panose="02020603050405020304" pitchFamily="18" charset="0"/>
              </a:rPr>
              <a:t>Borrower (</a:t>
            </a:r>
            <a:r>
              <a:rPr lang="en-US" sz="1600" u="sng" dirty="0" err="1">
                <a:latin typeface="Times New Roman" panose="02020603050405020304" pitchFamily="18" charset="0"/>
                <a:cs typeface="Times New Roman" panose="02020603050405020304" pitchFamily="18" charset="0"/>
              </a:rPr>
              <a:t>C_name</a:t>
            </a:r>
            <a:r>
              <a:rPr lang="en-US" sz="1600" dirty="0">
                <a:latin typeface="Times New Roman" panose="02020603050405020304" pitchFamily="18" charset="0"/>
                <a:cs typeface="Times New Roman" panose="02020603050405020304" pitchFamily="18" charset="0"/>
              </a:rPr>
              <a:t> , </a:t>
            </a:r>
            <a:r>
              <a:rPr lang="en-US" sz="1600" u="sng" dirty="0" err="1">
                <a:latin typeface="Times New Roman" panose="02020603050405020304" pitchFamily="18" charset="0"/>
                <a:cs typeface="Times New Roman" panose="02020603050405020304" pitchFamily="18" charset="0"/>
              </a:rPr>
              <a:t>L_no</a:t>
            </a:r>
            <a:r>
              <a:rPr lang="en-US" sz="1600" dirty="0">
                <a:latin typeface="Times New Roman" panose="02020603050405020304" pitchFamily="18" charset="0"/>
                <a:cs typeface="Times New Roman" panose="02020603050405020304" pitchFamily="18" charset="0"/>
              </a:rPr>
              <a:t>)</a:t>
            </a:r>
          </a:p>
          <a:p>
            <a:pPr fontAlgn="base">
              <a:lnSpc>
                <a:spcPct val="110000"/>
              </a:lnSpc>
            </a:pPr>
            <a:r>
              <a:rPr lang="en-US" sz="1600" dirty="0">
                <a:latin typeface="Times New Roman" panose="02020603050405020304" pitchFamily="18" charset="0"/>
                <a:cs typeface="Times New Roman" panose="02020603050405020304" pitchFamily="18" charset="0"/>
              </a:rPr>
              <a:t>Customer (</a:t>
            </a:r>
            <a:r>
              <a:rPr lang="en-US" sz="1600" u="sng" dirty="0" err="1">
                <a:latin typeface="Times New Roman" panose="02020603050405020304" pitchFamily="18" charset="0"/>
                <a:cs typeface="Times New Roman" panose="02020603050405020304" pitchFamily="18" charset="0"/>
              </a:rPr>
              <a:t>C_name</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C_street</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C_city</a:t>
            </a:r>
            <a:r>
              <a:rPr lang="en-US" sz="1600" dirty="0">
                <a:latin typeface="Times New Roman" panose="02020603050405020304" pitchFamily="18" charset="0"/>
                <a:cs typeface="Times New Roman" panose="02020603050405020304" pitchFamily="18" charset="0"/>
              </a:rPr>
              <a:t>)</a:t>
            </a:r>
          </a:p>
          <a:p>
            <a:pPr fontAlgn="base">
              <a:lnSpc>
                <a:spcPct val="110000"/>
              </a:lnSpc>
            </a:pPr>
            <a:r>
              <a:rPr lang="en-US" sz="1600" dirty="0">
                <a:latin typeface="Times New Roman" panose="02020603050405020304" pitchFamily="18" charset="0"/>
                <a:cs typeface="Times New Roman" panose="02020603050405020304" pitchFamily="18" charset="0"/>
              </a:rPr>
              <a:t>Depositor (</a:t>
            </a:r>
            <a:r>
              <a:rPr lang="en-US" sz="1600" u="sng" dirty="0" err="1">
                <a:latin typeface="Times New Roman" panose="02020603050405020304" pitchFamily="18" charset="0"/>
                <a:cs typeface="Times New Roman" panose="02020603050405020304" pitchFamily="18" charset="0"/>
              </a:rPr>
              <a:t>C_name</a:t>
            </a:r>
            <a:r>
              <a:rPr lang="en-US" sz="1600" dirty="0">
                <a:latin typeface="Times New Roman" panose="02020603050405020304" pitchFamily="18" charset="0"/>
                <a:cs typeface="Times New Roman" panose="02020603050405020304" pitchFamily="18" charset="0"/>
              </a:rPr>
              <a:t> , </a:t>
            </a:r>
            <a:r>
              <a:rPr lang="en-US" sz="1600" u="sng" dirty="0" err="1">
                <a:latin typeface="Times New Roman" panose="02020603050405020304" pitchFamily="18" charset="0"/>
                <a:cs typeface="Times New Roman" panose="02020603050405020304" pitchFamily="18" charset="0"/>
              </a:rPr>
              <a:t>Ac_no</a:t>
            </a:r>
            <a:r>
              <a:rPr lang="en-US" sz="1600" dirty="0">
                <a:latin typeface="Times New Roman" panose="02020603050405020304" pitchFamily="18" charset="0"/>
                <a:cs typeface="Times New Roman" panose="02020603050405020304" pitchFamily="18" charset="0"/>
              </a:rPr>
              <a:t>)</a:t>
            </a:r>
          </a:p>
          <a:p>
            <a:pPr marL="0" indent="0">
              <a:lnSpc>
                <a:spcPct val="110000"/>
              </a:lnSpc>
              <a:buNone/>
            </a:pPr>
            <a:endParaRPr lang="en-US" sz="1600" dirty="0"/>
          </a:p>
        </p:txBody>
      </p:sp>
    </p:spTree>
    <p:extLst>
      <p:ext uri="{BB962C8B-B14F-4D97-AF65-F5344CB8AC3E}">
        <p14:creationId xmlns:p14="http://schemas.microsoft.com/office/powerpoint/2010/main" val="13604036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298" name="Picture 2" descr="databases ">
            <a:extLst>
              <a:ext uri="{FF2B5EF4-FFF2-40B4-BE49-F238E27FC236}">
                <a16:creationId xmlns:a16="http://schemas.microsoft.com/office/drawing/2014/main" id="{5C85D514-529B-4A89-BEF7-6DE19F52A4E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0707" y="905582"/>
            <a:ext cx="6557897" cy="378718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47812D2-1938-44FB-B40E-484DF40825E4}"/>
              </a:ext>
            </a:extLst>
          </p:cNvPr>
          <p:cNvSpPr>
            <a:spLocks noGrp="1"/>
          </p:cNvSpPr>
          <p:nvPr>
            <p:ph sz="quarter" idx="13"/>
          </p:nvPr>
        </p:nvSpPr>
        <p:spPr>
          <a:xfrm>
            <a:off x="7559070" y="456105"/>
            <a:ext cx="4132689" cy="4686138"/>
          </a:xfrm>
        </p:spPr>
        <p:txBody>
          <a:bodyPr anchor="t">
            <a:normAutofit fontScale="92500"/>
          </a:bodyPr>
          <a:lstStyle/>
          <a:p>
            <a:pPr>
              <a:lnSpc>
                <a:spcPct val="110000"/>
              </a:lnSpc>
            </a:pPr>
            <a:r>
              <a:rPr lang="en-US" sz="1800" dirty="0">
                <a:latin typeface="Times New Roman" panose="02020603050405020304" pitchFamily="18" charset="0"/>
                <a:cs typeface="Times New Roman" panose="02020603050405020304" pitchFamily="18" charset="0"/>
              </a:rPr>
              <a:t>Company( </a:t>
            </a:r>
            <a:r>
              <a:rPr lang="en-US" sz="1800" u="sng" dirty="0" err="1">
                <a:latin typeface="Times New Roman" panose="02020603050405020304" pitchFamily="18" charset="0"/>
                <a:cs typeface="Times New Roman" panose="02020603050405020304" pitchFamily="18" charset="0"/>
              </a:rPr>
              <a:t>CompanyID</a:t>
            </a:r>
            <a:r>
              <a:rPr lang="en-US" sz="1800" dirty="0">
                <a:latin typeface="Times New Roman" panose="02020603050405020304" pitchFamily="18" charset="0"/>
                <a:cs typeface="Times New Roman" panose="02020603050405020304" pitchFamily="18" charset="0"/>
              </a:rPr>
              <a:t> , name , address )</a:t>
            </a:r>
          </a:p>
          <a:p>
            <a:pPr>
              <a:lnSpc>
                <a:spcPct val="110000"/>
              </a:lnSpc>
            </a:pPr>
            <a:r>
              <a:rPr lang="en-US" sz="1800" dirty="0">
                <a:latin typeface="Times New Roman" panose="02020603050405020304" pitchFamily="18" charset="0"/>
                <a:cs typeface="Times New Roman" panose="02020603050405020304" pitchFamily="18" charset="0"/>
              </a:rPr>
              <a:t>Staff( </a:t>
            </a:r>
            <a:r>
              <a:rPr lang="en-US" sz="1800" u="sng" dirty="0" err="1">
                <a:latin typeface="Times New Roman" panose="02020603050405020304" pitchFamily="18" charset="0"/>
                <a:cs typeface="Times New Roman" panose="02020603050405020304" pitchFamily="18" charset="0"/>
              </a:rPr>
              <a:t>StaffID</a:t>
            </a:r>
            <a:r>
              <a:rPr lang="en-US" sz="1800" dirty="0">
                <a:latin typeface="Times New Roman" panose="02020603050405020304" pitchFamily="18" charset="0"/>
                <a:cs typeface="Times New Roman" panose="02020603050405020304" pitchFamily="18" charset="0"/>
              </a:rPr>
              <a:t> , dob , address , </a:t>
            </a:r>
            <a:r>
              <a:rPr lang="en-US" sz="1800" b="1" i="1" dirty="0" err="1">
                <a:latin typeface="Times New Roman" panose="02020603050405020304" pitchFamily="18" charset="0"/>
                <a:cs typeface="Times New Roman" panose="02020603050405020304" pitchFamily="18" charset="0"/>
              </a:rPr>
              <a:t>WifeID</a:t>
            </a:r>
            <a:r>
              <a:rPr lang="en-US" sz="1800" dirty="0">
                <a:latin typeface="Times New Roman" panose="02020603050405020304" pitchFamily="18" charset="0"/>
                <a:cs typeface="Times New Roman" panose="02020603050405020304" pitchFamily="18" charset="0"/>
              </a:rPr>
              <a:t>)</a:t>
            </a:r>
          </a:p>
          <a:p>
            <a:pPr>
              <a:lnSpc>
                <a:spcPct val="110000"/>
              </a:lnSpc>
            </a:pPr>
            <a:r>
              <a:rPr lang="en-US" sz="1800" dirty="0">
                <a:latin typeface="Times New Roman" panose="02020603050405020304" pitchFamily="18" charset="0"/>
                <a:cs typeface="Times New Roman" panose="02020603050405020304" pitchFamily="18" charset="0"/>
              </a:rPr>
              <a:t>Child( </a:t>
            </a:r>
            <a:r>
              <a:rPr lang="en-US" sz="1800" u="sng" dirty="0" err="1">
                <a:latin typeface="Times New Roman" panose="02020603050405020304" pitchFamily="18" charset="0"/>
                <a:cs typeface="Times New Roman" panose="02020603050405020304" pitchFamily="18" charset="0"/>
              </a:rPr>
              <a:t>ChildID</a:t>
            </a:r>
            <a:r>
              <a:rPr lang="en-US" sz="1800" dirty="0">
                <a:latin typeface="Times New Roman" panose="02020603050405020304" pitchFamily="18" charset="0"/>
                <a:cs typeface="Times New Roman" panose="02020603050405020304" pitchFamily="18" charset="0"/>
              </a:rPr>
              <a:t> , name ,</a:t>
            </a:r>
            <a:r>
              <a:rPr lang="en-US" sz="1800" b="1" i="1" dirty="0">
                <a:latin typeface="Times New Roman" panose="02020603050405020304" pitchFamily="18" charset="0"/>
                <a:cs typeface="Times New Roman" panose="02020603050405020304" pitchFamily="18" charset="0"/>
              </a:rPr>
              <a:t> </a:t>
            </a:r>
            <a:r>
              <a:rPr lang="en-US" sz="1800" b="1" i="1" dirty="0" err="1">
                <a:latin typeface="Times New Roman" panose="02020603050405020304" pitchFamily="18" charset="0"/>
                <a:cs typeface="Times New Roman" panose="02020603050405020304" pitchFamily="18" charset="0"/>
              </a:rPr>
              <a:t>StaffID</a:t>
            </a:r>
            <a:r>
              <a:rPr lang="en-US" sz="1800" dirty="0">
                <a:latin typeface="Times New Roman" panose="02020603050405020304" pitchFamily="18" charset="0"/>
                <a:cs typeface="Times New Roman" panose="02020603050405020304" pitchFamily="18" charset="0"/>
              </a:rPr>
              <a:t> )</a:t>
            </a:r>
          </a:p>
          <a:p>
            <a:pPr>
              <a:lnSpc>
                <a:spcPct val="110000"/>
              </a:lnSpc>
            </a:pPr>
            <a:r>
              <a:rPr lang="en-US" sz="1800" dirty="0">
                <a:latin typeface="Times New Roman" panose="02020603050405020304" pitchFamily="18" charset="0"/>
                <a:cs typeface="Times New Roman" panose="02020603050405020304" pitchFamily="18" charset="0"/>
              </a:rPr>
              <a:t>Wife ( </a:t>
            </a:r>
            <a:r>
              <a:rPr lang="en-US" sz="1800" u="sng" dirty="0" err="1">
                <a:latin typeface="Times New Roman" panose="02020603050405020304" pitchFamily="18" charset="0"/>
                <a:cs typeface="Times New Roman" panose="02020603050405020304" pitchFamily="18" charset="0"/>
              </a:rPr>
              <a:t>WifeID</a:t>
            </a:r>
            <a:r>
              <a:rPr lang="en-US" sz="1800" dirty="0">
                <a:latin typeface="Times New Roman" panose="02020603050405020304" pitchFamily="18" charset="0"/>
                <a:cs typeface="Times New Roman" panose="02020603050405020304" pitchFamily="18" charset="0"/>
              </a:rPr>
              <a:t> , name )</a:t>
            </a:r>
          </a:p>
          <a:p>
            <a:pPr>
              <a:lnSpc>
                <a:spcPct val="110000"/>
              </a:lnSpc>
            </a:pPr>
            <a:r>
              <a:rPr lang="en-US" sz="1800" dirty="0">
                <a:latin typeface="Times New Roman" panose="02020603050405020304" pitchFamily="18" charset="0"/>
                <a:cs typeface="Times New Roman" panose="02020603050405020304" pitchFamily="18" charset="0"/>
              </a:rPr>
              <a:t>Phone(</a:t>
            </a:r>
            <a:r>
              <a:rPr lang="en-US" sz="1800" u="sng" dirty="0" err="1">
                <a:latin typeface="Times New Roman" panose="02020603050405020304" pitchFamily="18" charset="0"/>
                <a:cs typeface="Times New Roman" panose="02020603050405020304" pitchFamily="18" charset="0"/>
              </a:rPr>
              <a:t>PhoneID</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phoneNumber</a:t>
            </a:r>
            <a:r>
              <a:rPr lang="en-US" sz="1800" dirty="0">
                <a:latin typeface="Times New Roman" panose="02020603050405020304" pitchFamily="18" charset="0"/>
                <a:cs typeface="Times New Roman" panose="02020603050405020304" pitchFamily="18" charset="0"/>
              </a:rPr>
              <a:t> , </a:t>
            </a:r>
            <a:r>
              <a:rPr lang="en-US" sz="1800" b="1" i="1" dirty="0" err="1">
                <a:latin typeface="Times New Roman" panose="02020603050405020304" pitchFamily="18" charset="0"/>
                <a:cs typeface="Times New Roman" panose="02020603050405020304" pitchFamily="18" charset="0"/>
              </a:rPr>
              <a:t>StaffID</a:t>
            </a:r>
            <a:r>
              <a:rPr lang="en-US" sz="1800" dirty="0">
                <a:latin typeface="Times New Roman" panose="02020603050405020304" pitchFamily="18" charset="0"/>
                <a:cs typeface="Times New Roman" panose="02020603050405020304" pitchFamily="18" charset="0"/>
              </a:rPr>
              <a:t>)</a:t>
            </a:r>
          </a:p>
          <a:p>
            <a:pPr>
              <a:lnSpc>
                <a:spcPct val="110000"/>
              </a:lnSpc>
            </a:pPr>
            <a:r>
              <a:rPr lang="en-US" sz="1800" dirty="0">
                <a:latin typeface="Times New Roman" panose="02020603050405020304" pitchFamily="18" charset="0"/>
                <a:cs typeface="Times New Roman" panose="02020603050405020304" pitchFamily="18" charset="0"/>
              </a:rPr>
              <a:t>Task ( </a:t>
            </a:r>
            <a:r>
              <a:rPr lang="en-US" sz="1800" u="sng" dirty="0" err="1">
                <a:latin typeface="Times New Roman" panose="02020603050405020304" pitchFamily="18" charset="0"/>
                <a:cs typeface="Times New Roman" panose="02020603050405020304" pitchFamily="18" charset="0"/>
              </a:rPr>
              <a:t>TaskID</a:t>
            </a:r>
            <a:r>
              <a:rPr lang="en-US" sz="1800" dirty="0">
                <a:latin typeface="Times New Roman" panose="02020603050405020304" pitchFamily="18" charset="0"/>
                <a:cs typeface="Times New Roman" panose="02020603050405020304" pitchFamily="18" charset="0"/>
              </a:rPr>
              <a:t> , description)</a:t>
            </a:r>
          </a:p>
          <a:p>
            <a:pPr>
              <a:lnSpc>
                <a:spcPct val="110000"/>
              </a:lnSpc>
            </a:pPr>
            <a:r>
              <a:rPr lang="en-US" sz="1800" dirty="0">
                <a:latin typeface="Times New Roman" panose="02020603050405020304" pitchFamily="18" charset="0"/>
                <a:cs typeface="Times New Roman" panose="02020603050405020304" pitchFamily="18" charset="0"/>
              </a:rPr>
              <a:t>Work(</a:t>
            </a:r>
            <a:r>
              <a:rPr lang="en-US" sz="1800" u="sng" dirty="0" err="1">
                <a:latin typeface="Times New Roman" panose="02020603050405020304" pitchFamily="18" charset="0"/>
                <a:cs typeface="Times New Roman" panose="02020603050405020304" pitchFamily="18" charset="0"/>
              </a:rPr>
              <a:t>WorkID</a:t>
            </a:r>
            <a:r>
              <a:rPr lang="en-US" sz="1800" dirty="0">
                <a:latin typeface="Times New Roman" panose="02020603050405020304" pitchFamily="18" charset="0"/>
                <a:cs typeface="Times New Roman" panose="02020603050405020304" pitchFamily="18" charset="0"/>
              </a:rPr>
              <a:t> , </a:t>
            </a:r>
            <a:r>
              <a:rPr lang="en-US" sz="1800" b="1" i="1" dirty="0" err="1">
                <a:latin typeface="Times New Roman" panose="02020603050405020304" pitchFamily="18" charset="0"/>
                <a:cs typeface="Times New Roman" panose="02020603050405020304" pitchFamily="18" charset="0"/>
              </a:rPr>
              <a:t>CompanyID</a:t>
            </a:r>
            <a:r>
              <a:rPr lang="en-US" sz="1800" b="1" i="1" dirty="0">
                <a:latin typeface="Times New Roman" panose="02020603050405020304" pitchFamily="18" charset="0"/>
                <a:cs typeface="Times New Roman" panose="02020603050405020304" pitchFamily="18" charset="0"/>
              </a:rPr>
              <a:t> , </a:t>
            </a:r>
            <a:r>
              <a:rPr lang="en-US" sz="1800" b="1" i="1" dirty="0" err="1">
                <a:latin typeface="Times New Roman" panose="02020603050405020304" pitchFamily="18" charset="0"/>
                <a:cs typeface="Times New Roman" panose="02020603050405020304" pitchFamily="18" charset="0"/>
              </a:rPr>
              <a:t>StaffID</a:t>
            </a: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 since )</a:t>
            </a:r>
          </a:p>
          <a:p>
            <a:pPr>
              <a:lnSpc>
                <a:spcPct val="110000"/>
              </a:lnSpc>
            </a:pPr>
            <a:r>
              <a:rPr lang="en-US" sz="1800" dirty="0">
                <a:latin typeface="Times New Roman" panose="02020603050405020304" pitchFamily="18" charset="0"/>
                <a:cs typeface="Times New Roman" panose="02020603050405020304" pitchFamily="18" charset="0"/>
              </a:rPr>
              <a:t>Perform(</a:t>
            </a:r>
            <a:r>
              <a:rPr lang="en-US" sz="1800" u="sng" dirty="0" err="1">
                <a:latin typeface="Times New Roman" panose="02020603050405020304" pitchFamily="18" charset="0"/>
                <a:cs typeface="Times New Roman" panose="02020603050405020304" pitchFamily="18" charset="0"/>
              </a:rPr>
              <a:t>PerformID</a:t>
            </a:r>
            <a:r>
              <a:rPr lang="en-US" sz="1800" dirty="0">
                <a:latin typeface="Times New Roman" panose="02020603050405020304" pitchFamily="18" charset="0"/>
                <a:cs typeface="Times New Roman" panose="02020603050405020304" pitchFamily="18" charset="0"/>
              </a:rPr>
              <a:t> , </a:t>
            </a:r>
            <a:r>
              <a:rPr lang="en-US" sz="1800" b="1" i="1" dirty="0" err="1">
                <a:latin typeface="Times New Roman" panose="02020603050405020304" pitchFamily="18" charset="0"/>
                <a:cs typeface="Times New Roman" panose="02020603050405020304" pitchFamily="18" charset="0"/>
              </a:rPr>
              <a:t>StaffID</a:t>
            </a:r>
            <a:r>
              <a:rPr lang="en-US" sz="1800" b="1" i="1" dirty="0">
                <a:latin typeface="Times New Roman" panose="02020603050405020304" pitchFamily="18" charset="0"/>
                <a:cs typeface="Times New Roman" panose="02020603050405020304" pitchFamily="18" charset="0"/>
              </a:rPr>
              <a:t> , </a:t>
            </a:r>
            <a:r>
              <a:rPr lang="en-US" sz="1800" b="1" i="1" dirty="0" err="1">
                <a:latin typeface="Times New Roman" panose="02020603050405020304" pitchFamily="18" charset="0"/>
                <a:cs typeface="Times New Roman" panose="02020603050405020304" pitchFamily="18" charset="0"/>
              </a:rPr>
              <a:t>TaskID</a:t>
            </a: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162191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F770B4CD-535A-4FF2-B700-8C40F0031E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3" name="Group 72">
            <a:extLst>
              <a:ext uri="{FF2B5EF4-FFF2-40B4-BE49-F238E27FC236}">
                <a16:creationId xmlns:a16="http://schemas.microsoft.com/office/drawing/2014/main" id="{42AB5EEF-5DB7-47EA-BB55-DC7DAC8A6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74" name="Rectangle 73">
              <a:extLst>
                <a:ext uri="{FF2B5EF4-FFF2-40B4-BE49-F238E27FC236}">
                  <a16:creationId xmlns:a16="http://schemas.microsoft.com/office/drawing/2014/main" id="{2D031218-C353-46BE-8BA0-03B929089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75" name="Freeform 11">
              <a:extLst>
                <a:ext uri="{FF2B5EF4-FFF2-40B4-BE49-F238E27FC236}">
                  <a16:creationId xmlns:a16="http://schemas.microsoft.com/office/drawing/2014/main" id="{63018239-79C0-4159-AE08-A6113D9AD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76" name="Rectangle 75">
              <a:extLst>
                <a:ext uri="{FF2B5EF4-FFF2-40B4-BE49-F238E27FC236}">
                  <a16:creationId xmlns:a16="http://schemas.microsoft.com/office/drawing/2014/main" id="{A68094AE-62A3-4DD8-B617-758BE447B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78" name="Rectangle 77">
            <a:extLst>
              <a:ext uri="{FF2B5EF4-FFF2-40B4-BE49-F238E27FC236}">
                <a16:creationId xmlns:a16="http://schemas.microsoft.com/office/drawing/2014/main" id="{4ED2C424-5870-46BF-B77E-0C113783B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4B75501-2C4C-44D8-A541-FA33D7EF1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610" name="Picture 2">
            <a:extLst>
              <a:ext uri="{FF2B5EF4-FFF2-40B4-BE49-F238E27FC236}">
                <a16:creationId xmlns:a16="http://schemas.microsoft.com/office/drawing/2014/main" id="{DF9E6350-61E9-4F16-B630-E9E7492D5262}"/>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tretch>
            <a:fillRect/>
          </a:stretch>
        </p:blipFill>
        <p:spPr bwMode="auto">
          <a:xfrm>
            <a:off x="2058996" y="643467"/>
            <a:ext cx="8074008"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8973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3C231-2AA1-4924-B82B-F475F7CDA67D}"/>
              </a:ext>
            </a:extLst>
          </p:cNvPr>
          <p:cNvSpPr>
            <a:spLocks noGrp="1"/>
          </p:cNvSpPr>
          <p:nvPr>
            <p:ph type="title"/>
          </p:nvPr>
        </p:nvSpPr>
        <p:spPr>
          <a:xfrm>
            <a:off x="0" y="0"/>
            <a:ext cx="10396882" cy="1151965"/>
          </a:xfrm>
        </p:spPr>
        <p:txBody>
          <a:bodyPr/>
          <a:lstStyle/>
          <a:p>
            <a:r>
              <a:rPr lang="en-US" dirty="0"/>
              <a:t>solution</a:t>
            </a:r>
          </a:p>
        </p:txBody>
      </p:sp>
      <p:sp>
        <p:nvSpPr>
          <p:cNvPr id="3" name="Content Placeholder 2">
            <a:extLst>
              <a:ext uri="{FF2B5EF4-FFF2-40B4-BE49-F238E27FC236}">
                <a16:creationId xmlns:a16="http://schemas.microsoft.com/office/drawing/2014/main" id="{15CE6B3A-B5A6-4889-9096-9182CCBF2770}"/>
              </a:ext>
            </a:extLst>
          </p:cNvPr>
          <p:cNvSpPr>
            <a:spLocks noGrp="1"/>
          </p:cNvSpPr>
          <p:nvPr>
            <p:ph sz="quarter" idx="13"/>
          </p:nvPr>
        </p:nvSpPr>
        <p:spPr>
          <a:xfrm>
            <a:off x="0" y="942536"/>
            <a:ext cx="11080507" cy="4432050"/>
          </a:xfrm>
        </p:spPr>
        <p:txBody>
          <a:bodyPr>
            <a:normAutofit/>
          </a:bodyPr>
          <a:lstStyle/>
          <a:p>
            <a:r>
              <a:rPr lang="en-US" dirty="0">
                <a:latin typeface="Times New Roman" panose="02020603050405020304" pitchFamily="18" charset="0"/>
                <a:cs typeface="Times New Roman" panose="02020603050405020304" pitchFamily="18" charset="0"/>
              </a:rPr>
              <a:t>Driver(</a:t>
            </a:r>
            <a:r>
              <a:rPr lang="en-US" u="sng" dirty="0">
                <a:latin typeface="Times New Roman" panose="02020603050405020304" pitchFamily="18" charset="0"/>
                <a:cs typeface="Times New Roman" panose="02020603050405020304" pitchFamily="18" charset="0"/>
              </a:rPr>
              <a:t>ID</a:t>
            </a:r>
            <a:r>
              <a:rPr lang="en-US" dirty="0">
                <a:latin typeface="Times New Roman" panose="02020603050405020304" pitchFamily="18" charset="0"/>
                <a:cs typeface="Times New Roman" panose="02020603050405020304" pitchFamily="18" charset="0"/>
              </a:rPr>
              <a:t>, Name, </a:t>
            </a:r>
            <a:r>
              <a:rPr lang="en-US" dirty="0" err="1">
                <a:latin typeface="Times New Roman" panose="02020603050405020304" pitchFamily="18" charset="0"/>
                <a:cs typeface="Times New Roman" panose="02020603050405020304" pitchFamily="18" charset="0"/>
              </a:rPr>
              <a:t>PhoneNo</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Truck(</a:t>
            </a:r>
            <a:r>
              <a:rPr lang="en-US" u="sng" dirty="0" err="1">
                <a:latin typeface="Times New Roman" panose="02020603050405020304" pitchFamily="18" charset="0"/>
                <a:cs typeface="Times New Roman" panose="02020603050405020304" pitchFamily="18" charset="0"/>
              </a:rPr>
              <a:t>LicNo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maxVol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maxWt</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Trip(</a:t>
            </a:r>
            <a:r>
              <a:rPr lang="en-US" u="sng" dirty="0" err="1">
                <a:latin typeface="Times New Roman" panose="02020603050405020304" pitchFamily="18" charset="0"/>
                <a:cs typeface="Times New Roman" panose="02020603050405020304" pitchFamily="18" charset="0"/>
              </a:rPr>
              <a:t>tripNo</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Shipment(</a:t>
            </a:r>
            <a:r>
              <a:rPr lang="en-US" u="sng" dirty="0" err="1">
                <a:latin typeface="Times New Roman" panose="02020603050405020304" pitchFamily="18" charset="0"/>
                <a:cs typeface="Times New Roman" panose="02020603050405020304" pitchFamily="18" charset="0"/>
              </a:rPr>
              <a:t>ShipNo</a:t>
            </a:r>
            <a:r>
              <a:rPr lang="en-US" dirty="0">
                <a:latin typeface="Times New Roman" panose="02020603050405020304" pitchFamily="18" charset="0"/>
                <a:cs typeface="Times New Roman" panose="02020603050405020304" pitchFamily="18" charset="0"/>
              </a:rPr>
              <a:t>, Vol, Weight, </a:t>
            </a:r>
            <a:r>
              <a:rPr lang="en-US" dirty="0" err="1">
                <a:latin typeface="Times New Roman" panose="02020603050405020304" pitchFamily="18" charset="0"/>
                <a:cs typeface="Times New Roman" panose="02020603050405020304" pitchFamily="18" charset="0"/>
              </a:rPr>
              <a:t>tripNo</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Journey(</a:t>
            </a:r>
            <a:r>
              <a:rPr lang="en-US" u="sng" dirty="0">
                <a:latin typeface="Times New Roman" panose="02020603050405020304" pitchFamily="18" charset="0"/>
                <a:cs typeface="Times New Roman" panose="02020603050405020304" pitchFamily="18" charset="0"/>
              </a:rPr>
              <a:t>ID, </a:t>
            </a:r>
            <a:r>
              <a:rPr lang="en-US" u="sng" dirty="0" err="1">
                <a:latin typeface="Times New Roman" panose="02020603050405020304" pitchFamily="18" charset="0"/>
                <a:cs typeface="Times New Roman" panose="02020603050405020304" pitchFamily="18" charset="0"/>
              </a:rPr>
              <a:t>LicNo</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tripNo</a:t>
            </a:r>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SBetween</a:t>
            </a:r>
            <a:r>
              <a:rPr lang="en-US" dirty="0">
                <a:latin typeface="Times New Roman" panose="02020603050405020304" pitchFamily="18" charset="0"/>
                <a:cs typeface="Times New Roman" panose="02020603050405020304" pitchFamily="18" charset="0"/>
              </a:rPr>
              <a:t>(</a:t>
            </a:r>
            <a:r>
              <a:rPr lang="en-US" u="sng" dirty="0" err="1">
                <a:latin typeface="Times New Roman" panose="02020603050405020304" pitchFamily="18" charset="0"/>
                <a:cs typeface="Times New Roman" panose="02020603050405020304" pitchFamily="18" charset="0"/>
              </a:rPr>
              <a:t>ShipNo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From_Address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Pickup_time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To_Address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Dropoff_time</a:t>
            </a:r>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StopPoint</a:t>
            </a:r>
            <a:r>
              <a:rPr lang="en-US" dirty="0">
                <a:latin typeface="Times New Roman" panose="02020603050405020304" pitchFamily="18" charset="0"/>
                <a:cs typeface="Times New Roman" panose="02020603050405020304" pitchFamily="18" charset="0"/>
              </a:rPr>
              <a:t>(Address)</a:t>
            </a:r>
          </a:p>
          <a:p>
            <a:r>
              <a:rPr lang="en-US" dirty="0">
                <a:latin typeface="Times New Roman" panose="02020603050405020304" pitchFamily="18" charset="0"/>
                <a:cs typeface="Times New Roman" panose="02020603050405020304" pitchFamily="18" charset="0"/>
              </a:rPr>
              <a:t>Warehouse(</a:t>
            </a:r>
            <a:r>
              <a:rPr lang="en-US" u="sng" dirty="0">
                <a:latin typeface="Times New Roman" panose="02020603050405020304" pitchFamily="18" charset="0"/>
                <a:cs typeface="Times New Roman" panose="02020603050405020304" pitchFamily="18" charset="0"/>
              </a:rPr>
              <a:t>Address</a:t>
            </a:r>
            <a:r>
              <a:rPr lang="en-US" dirty="0">
                <a:latin typeface="Times New Roman" panose="02020603050405020304" pitchFamily="18" charset="0"/>
                <a:cs typeface="Times New Roman" panose="02020603050405020304" pitchFamily="18" charset="0"/>
              </a:rPr>
              <a:t>, port) </a:t>
            </a:r>
          </a:p>
          <a:p>
            <a:r>
              <a:rPr lang="en-US" dirty="0" err="1">
                <a:latin typeface="Times New Roman" panose="02020603050405020304" pitchFamily="18" charset="0"/>
                <a:cs typeface="Times New Roman" panose="02020603050405020304" pitchFamily="18" charset="0"/>
              </a:rPr>
              <a:t>shopNpay</a:t>
            </a:r>
            <a:r>
              <a:rPr lang="en-US" dirty="0">
                <a:latin typeface="Times New Roman" panose="02020603050405020304" pitchFamily="18" charset="0"/>
                <a:cs typeface="Times New Roman" panose="02020603050405020304" pitchFamily="18" charset="0"/>
              </a:rPr>
              <a:t>(</a:t>
            </a:r>
            <a:r>
              <a:rPr lang="en-US" u="sng" dirty="0">
                <a:latin typeface="Times New Roman" panose="02020603050405020304" pitchFamily="18" charset="0"/>
                <a:cs typeface="Times New Roman" panose="02020603050405020304" pitchFamily="18" charset="0"/>
              </a:rPr>
              <a:t>Address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openHrs</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7312291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F770B4CD-535A-4FF2-B700-8C40F0031E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3" name="Group 72">
            <a:extLst>
              <a:ext uri="{FF2B5EF4-FFF2-40B4-BE49-F238E27FC236}">
                <a16:creationId xmlns:a16="http://schemas.microsoft.com/office/drawing/2014/main" id="{42AB5EEF-5DB7-47EA-BB55-DC7DAC8A6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74" name="Rectangle 73">
              <a:extLst>
                <a:ext uri="{FF2B5EF4-FFF2-40B4-BE49-F238E27FC236}">
                  <a16:creationId xmlns:a16="http://schemas.microsoft.com/office/drawing/2014/main" id="{2D031218-C353-46BE-8BA0-03B929089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75" name="Freeform 11">
              <a:extLst>
                <a:ext uri="{FF2B5EF4-FFF2-40B4-BE49-F238E27FC236}">
                  <a16:creationId xmlns:a16="http://schemas.microsoft.com/office/drawing/2014/main" id="{63018239-79C0-4159-AE08-A6113D9AD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76" name="Rectangle 75">
              <a:extLst>
                <a:ext uri="{FF2B5EF4-FFF2-40B4-BE49-F238E27FC236}">
                  <a16:creationId xmlns:a16="http://schemas.microsoft.com/office/drawing/2014/main" id="{A68094AE-62A3-4DD8-B617-758BE447B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78" name="Rectangle 77">
            <a:extLst>
              <a:ext uri="{FF2B5EF4-FFF2-40B4-BE49-F238E27FC236}">
                <a16:creationId xmlns:a16="http://schemas.microsoft.com/office/drawing/2014/main" id="{4ED2C424-5870-46BF-B77E-0C113783B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4B75501-2C4C-44D8-A541-FA33D7EF1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658" name="Picture 2">
            <a:extLst>
              <a:ext uri="{FF2B5EF4-FFF2-40B4-BE49-F238E27FC236}">
                <a16:creationId xmlns:a16="http://schemas.microsoft.com/office/drawing/2014/main" id="{4910E830-A074-4FB6-A1B9-AF19FD8CBAB9}"/>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tretch>
            <a:fillRect/>
          </a:stretch>
        </p:blipFill>
        <p:spPr bwMode="auto">
          <a:xfrm>
            <a:off x="2430825" y="643467"/>
            <a:ext cx="7330350"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7006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73"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75"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77"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79"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81"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83" name="Picture 82">
            <a:extLst>
              <a:ext uri="{FF2B5EF4-FFF2-40B4-BE49-F238E27FC236}">
                <a16:creationId xmlns:a16="http://schemas.microsoft.com/office/drawing/2014/main" id="{47458151-6535-4712-9D31-5BFEBD2205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85" name="Rectangle 84">
            <a:extLst>
              <a:ext uri="{FF2B5EF4-FFF2-40B4-BE49-F238E27FC236}">
                <a16:creationId xmlns:a16="http://schemas.microsoft.com/office/drawing/2014/main" id="{28F956D1-3AF5-47E1-BF12-D331E34A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4632997" cy="6858000"/>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5">
            <a:extLst>
              <a:ext uri="{FF2B5EF4-FFF2-40B4-BE49-F238E27FC236}">
                <a16:creationId xmlns:a16="http://schemas.microsoft.com/office/drawing/2014/main" id="{4A5A7DD1-718C-42BE-9B90-4D960E22E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6" y="0"/>
            <a:ext cx="4293205" cy="6576643"/>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a:extLst>
              <a:ext uri="{FF2B5EF4-FFF2-40B4-BE49-F238E27FC236}">
                <a16:creationId xmlns:a16="http://schemas.microsoft.com/office/drawing/2014/main" id="{72DD778D-F4A6-4BBF-AF7F-D25C115E42D6}"/>
              </a:ext>
            </a:extLst>
          </p:cNvPr>
          <p:cNvSpPr>
            <a:spLocks noGrp="1"/>
          </p:cNvSpPr>
          <p:nvPr>
            <p:ph type="title"/>
          </p:nvPr>
        </p:nvSpPr>
        <p:spPr>
          <a:xfrm>
            <a:off x="446663" y="1304458"/>
            <a:ext cx="3326650" cy="2901781"/>
          </a:xfrm>
        </p:spPr>
        <p:txBody>
          <a:bodyPr vert="horz" lIns="91440" tIns="45720" rIns="91440" bIns="45720" rtlCol="0" anchor="b">
            <a:normAutofit/>
          </a:bodyPr>
          <a:lstStyle/>
          <a:p>
            <a:pPr algn="r"/>
            <a:r>
              <a:rPr lang="en-US" sz="6100"/>
              <a:t>solution</a:t>
            </a:r>
          </a:p>
        </p:txBody>
      </p:sp>
      <p:sp>
        <p:nvSpPr>
          <p:cNvPr id="89" name="Rectangle 88">
            <a:extLst>
              <a:ext uri="{FF2B5EF4-FFF2-40B4-BE49-F238E27FC236}">
                <a16:creationId xmlns:a16="http://schemas.microsoft.com/office/drawing/2014/main" id="{9DE02FF1-20BC-4306-B0FB-AE6D71D73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48871"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91" name="Rectangle 90">
            <a:extLst>
              <a:ext uri="{FF2B5EF4-FFF2-40B4-BE49-F238E27FC236}">
                <a16:creationId xmlns:a16="http://schemas.microsoft.com/office/drawing/2014/main" id="{89A8C427-1B47-42B2-9206-1F34BE757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4250216"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93" name="Rectangle 92">
            <a:extLst>
              <a:ext uri="{FF2B5EF4-FFF2-40B4-BE49-F238E27FC236}">
                <a16:creationId xmlns:a16="http://schemas.microsoft.com/office/drawing/2014/main" id="{C9864909-0F48-48BD-B525-B293738D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1883" y="450792"/>
            <a:ext cx="6636823" cy="5950008"/>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682" name="Picture 2">
            <a:extLst>
              <a:ext uri="{FF2B5EF4-FFF2-40B4-BE49-F238E27FC236}">
                <a16:creationId xmlns:a16="http://schemas.microsoft.com/office/drawing/2014/main" id="{CCE23F2F-C484-408A-BEC5-DDB968077673}"/>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tretch>
            <a:fillRect/>
          </a:stretch>
        </p:blipFill>
        <p:spPr bwMode="auto">
          <a:xfrm>
            <a:off x="5321367" y="1689593"/>
            <a:ext cx="6174771" cy="347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499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D4ECF-FD28-4366-81DB-3D58ADF95AF6}"/>
              </a:ext>
            </a:extLst>
          </p:cNvPr>
          <p:cNvSpPr>
            <a:spLocks noGrp="1"/>
          </p:cNvSpPr>
          <p:nvPr>
            <p:ph type="title"/>
          </p:nvPr>
        </p:nvSpPr>
        <p:spPr>
          <a:xfrm>
            <a:off x="137161" y="1"/>
            <a:ext cx="10396882" cy="1012874"/>
          </a:xfrm>
        </p:spPr>
        <p:txBody>
          <a:bodyPr/>
          <a:lstStyle/>
          <a:p>
            <a:r>
              <a:rPr lang="en-US" dirty="0"/>
              <a:t>DBMS-ARCHITECTURE-3-TIER</a:t>
            </a:r>
          </a:p>
        </p:txBody>
      </p:sp>
      <p:sp>
        <p:nvSpPr>
          <p:cNvPr id="3" name="Content Placeholder 2">
            <a:extLst>
              <a:ext uri="{FF2B5EF4-FFF2-40B4-BE49-F238E27FC236}">
                <a16:creationId xmlns:a16="http://schemas.microsoft.com/office/drawing/2014/main" id="{2232B0BA-D999-4311-9425-E64EFE0E1888}"/>
              </a:ext>
            </a:extLst>
          </p:cNvPr>
          <p:cNvSpPr>
            <a:spLocks noGrp="1"/>
          </p:cNvSpPr>
          <p:nvPr>
            <p:ph sz="quarter" idx="13"/>
          </p:nvPr>
        </p:nvSpPr>
        <p:spPr>
          <a:xfrm>
            <a:off x="0" y="1252024"/>
            <a:ext cx="11704320" cy="4122561"/>
          </a:xfrm>
        </p:spPr>
        <p:txBody>
          <a:bodyPr>
            <a:normAutofit fontScale="70000" lnSpcReduction="20000"/>
          </a:bodyPr>
          <a:lstStyle/>
          <a:p>
            <a:pPr algn="just"/>
            <a:r>
              <a:rPr lang="en-US" b="1" dirty="0">
                <a:latin typeface="Times New Roman" panose="02020603050405020304" pitchFamily="18" charset="0"/>
                <a:cs typeface="Times New Roman" panose="02020603050405020304" pitchFamily="18" charset="0"/>
              </a:rPr>
              <a:t>Presentation layer / User layer</a:t>
            </a:r>
            <a:r>
              <a:rPr lang="en-US" dirty="0">
                <a:latin typeface="Times New Roman" panose="02020603050405020304" pitchFamily="18" charset="0"/>
                <a:cs typeface="Times New Roman" panose="02020603050405020304" pitchFamily="18" charset="0"/>
              </a:rPr>
              <a:t> is the layer where user uses the database. He does not have any knowledge about underlying database. He simply interacts with the database as though he has all data in front of him. You can imagine this layer as a registration form where you will be inputting your details.  Did you ever guessed, after pressing ‘submit’ button where the data goes? No right? You just know that your details are saved. This is the presentation layer where all the details from the user are taken, sent to the next layer for processing.</a:t>
            </a:r>
          </a:p>
          <a:p>
            <a:pPr algn="just"/>
            <a:r>
              <a:rPr lang="en-US" b="1" dirty="0">
                <a:latin typeface="Times New Roman" panose="02020603050405020304" pitchFamily="18" charset="0"/>
                <a:cs typeface="Times New Roman" panose="02020603050405020304" pitchFamily="18" charset="0"/>
              </a:rPr>
              <a:t>Application layer</a:t>
            </a:r>
            <a:r>
              <a:rPr lang="en-US" dirty="0">
                <a:latin typeface="Times New Roman" panose="02020603050405020304" pitchFamily="18" charset="0"/>
                <a:cs typeface="Times New Roman" panose="02020603050405020304" pitchFamily="18" charset="0"/>
              </a:rPr>
              <a:t> is the underlying program which is responsible for saving the details that you have entered, and retrieving your details to show up in the page. This layer has all the business logics like validation, calculations and manipulations of data, and then sends the requests to database to get the actual data. If this layer sees that the request is invalid, it sends back the message to presentation layer.  It will not hit the database layer at all.</a:t>
            </a:r>
          </a:p>
          <a:p>
            <a:pPr algn="just"/>
            <a:r>
              <a:rPr lang="en-US" b="1" dirty="0">
                <a:latin typeface="Times New Roman" panose="02020603050405020304" pitchFamily="18" charset="0"/>
                <a:cs typeface="Times New Roman" panose="02020603050405020304" pitchFamily="18" charset="0"/>
              </a:rPr>
              <a:t>Data layer or Database layer</a:t>
            </a:r>
            <a:r>
              <a:rPr lang="en-US" dirty="0">
                <a:latin typeface="Times New Roman" panose="02020603050405020304" pitchFamily="18" charset="0"/>
                <a:cs typeface="Times New Roman" panose="02020603050405020304" pitchFamily="18" charset="0"/>
              </a:rPr>
              <a:t> is the layer where actual database resides. In this layer, all the tables, their mappings and the actual data present. When you save you details from the front end, it will be inserted into the respective tables in the database layer, by using the programs in the application layer. When you want to view your details in the web browser, a request is sent to database layer by application layer. The database layer fires queries and gets the data. These data are then transferred to the browser (presentation layer) by the programs in the application layer.</a:t>
            </a:r>
          </a:p>
        </p:txBody>
      </p:sp>
    </p:spTree>
    <p:extLst>
      <p:ext uri="{BB962C8B-B14F-4D97-AF65-F5344CB8AC3E}">
        <p14:creationId xmlns:p14="http://schemas.microsoft.com/office/powerpoint/2010/main" val="5687503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C290F-2388-468F-A8C8-4EA592F8DC61}"/>
              </a:ext>
            </a:extLst>
          </p:cNvPr>
          <p:cNvSpPr>
            <a:spLocks noGrp="1"/>
          </p:cNvSpPr>
          <p:nvPr>
            <p:ph type="title"/>
          </p:nvPr>
        </p:nvSpPr>
        <p:spPr>
          <a:xfrm>
            <a:off x="685801" y="685800"/>
            <a:ext cx="10396882" cy="188843"/>
          </a:xfrm>
        </p:spPr>
        <p:txBody>
          <a:bodyPr>
            <a:normAutofit fontScale="90000"/>
          </a:bodyPr>
          <a:lstStyle/>
          <a:p>
            <a:r>
              <a:rPr lang="en-US" b="1" u="sng" dirty="0"/>
              <a:t>Functional Dependency-</a:t>
            </a:r>
            <a:br>
              <a:rPr lang="en-US" b="1" dirty="0"/>
            </a:br>
            <a:endParaRPr lang="en-US" dirty="0"/>
          </a:p>
        </p:txBody>
      </p:sp>
      <p:sp>
        <p:nvSpPr>
          <p:cNvPr id="3" name="Content Placeholder 2">
            <a:extLst>
              <a:ext uri="{FF2B5EF4-FFF2-40B4-BE49-F238E27FC236}">
                <a16:creationId xmlns:a16="http://schemas.microsoft.com/office/drawing/2014/main" id="{55F89CE4-CDCF-4221-9879-DA3196EA64A6}"/>
              </a:ext>
            </a:extLst>
          </p:cNvPr>
          <p:cNvSpPr>
            <a:spLocks noGrp="1"/>
          </p:cNvSpPr>
          <p:nvPr>
            <p:ph sz="quarter" idx="13"/>
          </p:nvPr>
        </p:nvSpPr>
        <p:spPr>
          <a:xfrm>
            <a:off x="0" y="874643"/>
            <a:ext cx="11741426" cy="4499943"/>
          </a:xfrm>
        </p:spPr>
        <p:txBody>
          <a:bodyPr>
            <a:normAutofit fontScale="62500" lnSpcReduction="20000"/>
          </a:bodyPr>
          <a:lstStyle/>
          <a:p>
            <a:r>
              <a:rPr lang="en-US" dirty="0">
                <a:latin typeface="Times New Roman" panose="02020603050405020304" pitchFamily="18" charset="0"/>
                <a:cs typeface="Times New Roman" panose="02020603050405020304" pitchFamily="18" charset="0"/>
              </a:rPr>
              <a:t>relationship between attributes of a table dependent on each other</a:t>
            </a:r>
          </a:p>
          <a:p>
            <a:r>
              <a:rPr lang="en-US" dirty="0">
                <a:latin typeface="Times New Roman" panose="02020603050405020304" pitchFamily="18" charset="0"/>
                <a:cs typeface="Times New Roman" panose="02020603050405020304" pitchFamily="18" charset="0"/>
              </a:rPr>
              <a:t>Introduced by E. F. Codd, it helps in preventing data redundancy and gets to know about bad designs.</a:t>
            </a:r>
          </a:p>
          <a:p>
            <a:r>
              <a:rPr lang="en-US" b="1" dirty="0">
                <a:latin typeface="Times New Roman" panose="02020603050405020304" pitchFamily="18" charset="0"/>
                <a:cs typeface="Times New Roman" panose="02020603050405020304" pitchFamily="18" charset="0"/>
              </a:rPr>
              <a:t>Functional dependency is a relationship that exists when one attribute uniquely determines another attribute.</a:t>
            </a:r>
          </a:p>
          <a:p>
            <a:r>
              <a:rPr lang="en-US" dirty="0">
                <a:latin typeface="Times New Roman" panose="02020603050405020304" pitchFamily="18" charset="0"/>
                <a:cs typeface="Times New Roman" panose="02020603050405020304" pitchFamily="18" charset="0"/>
              </a:rPr>
              <a:t>If R is a relation with attributes X and Y, a functional dependency between the attributes is represented as X-&gt;Y, which specifies Y is functionally dependent on X. Here X is a determinant set and Y is a dependent attribute. Each value of X is associated with precisely one Y value.</a:t>
            </a:r>
          </a:p>
          <a:p>
            <a:r>
              <a:rPr lang="en-US" b="1" dirty="0">
                <a:latin typeface="Times New Roman" panose="02020603050405020304" pitchFamily="18" charset="0"/>
                <a:cs typeface="Times New Roman" panose="02020603050405020304" pitchFamily="18" charset="0"/>
              </a:rPr>
              <a:t>Each value of X is associated with precisely one Y value.</a:t>
            </a:r>
          </a:p>
          <a:p>
            <a:r>
              <a:rPr lang="en-US" dirty="0">
                <a:latin typeface="Times New Roman" panose="02020603050405020304" pitchFamily="18" charset="0"/>
                <a:cs typeface="Times New Roman" panose="02020603050405020304" pitchFamily="18" charset="0"/>
              </a:rPr>
              <a:t>Assume we have an employee table with attributes: </a:t>
            </a:r>
            <a:r>
              <a:rPr lang="en-US" dirty="0" err="1">
                <a:latin typeface="Times New Roman" panose="02020603050405020304" pitchFamily="18" charset="0"/>
                <a:cs typeface="Times New Roman" panose="02020603050405020304" pitchFamily="18" charset="0"/>
              </a:rPr>
              <a:t>Emp_Id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Emp_Name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Emp_Address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Here </a:t>
            </a:r>
            <a:r>
              <a:rPr lang="en-US" dirty="0" err="1">
                <a:latin typeface="Times New Roman" panose="02020603050405020304" pitchFamily="18" charset="0"/>
                <a:cs typeface="Times New Roman" panose="02020603050405020304" pitchFamily="18" charset="0"/>
              </a:rPr>
              <a:t>Emp_Id</a:t>
            </a:r>
            <a:r>
              <a:rPr lang="en-US" dirty="0">
                <a:latin typeface="Times New Roman" panose="02020603050405020304" pitchFamily="18" charset="0"/>
                <a:cs typeface="Times New Roman" panose="02020603050405020304" pitchFamily="18" charset="0"/>
              </a:rPr>
              <a:t> attribute can uniquely identify the </a:t>
            </a:r>
            <a:r>
              <a:rPr lang="en-US" dirty="0" err="1">
                <a:latin typeface="Times New Roman" panose="02020603050405020304" pitchFamily="18" charset="0"/>
                <a:cs typeface="Times New Roman" panose="02020603050405020304" pitchFamily="18" charset="0"/>
              </a:rPr>
              <a:t>Emp_Name</a:t>
            </a:r>
            <a:r>
              <a:rPr lang="en-US" dirty="0">
                <a:latin typeface="Times New Roman" panose="02020603050405020304" pitchFamily="18" charset="0"/>
                <a:cs typeface="Times New Roman" panose="02020603050405020304" pitchFamily="18" charset="0"/>
              </a:rPr>
              <a:t> attribute of employee table because if we know the </a:t>
            </a:r>
            <a:r>
              <a:rPr lang="en-US" dirty="0" err="1">
                <a:latin typeface="Times New Roman" panose="02020603050405020304" pitchFamily="18" charset="0"/>
                <a:cs typeface="Times New Roman" panose="02020603050405020304" pitchFamily="18" charset="0"/>
              </a:rPr>
              <a:t>Emp_Id</a:t>
            </a:r>
            <a:r>
              <a:rPr lang="en-US" dirty="0">
                <a:latin typeface="Times New Roman" panose="02020603050405020304" pitchFamily="18" charset="0"/>
                <a:cs typeface="Times New Roman" panose="02020603050405020304" pitchFamily="18" charset="0"/>
              </a:rPr>
              <a:t>, we can tell that employee name associated with it.</a:t>
            </a:r>
          </a:p>
          <a:p>
            <a:r>
              <a:rPr lang="en-US" dirty="0">
                <a:latin typeface="Times New Roman" panose="02020603050405020304" pitchFamily="18" charset="0"/>
                <a:cs typeface="Times New Roman" panose="02020603050405020304" pitchFamily="18" charset="0"/>
              </a:rPr>
              <a:t>Functional dependency can be written as:</a:t>
            </a:r>
          </a:p>
          <a:p>
            <a:r>
              <a:rPr lang="en-US" dirty="0" err="1">
                <a:latin typeface="Times New Roman" panose="02020603050405020304" pitchFamily="18" charset="0"/>
                <a:cs typeface="Times New Roman" panose="02020603050405020304" pitchFamily="18" charset="0"/>
              </a:rPr>
              <a:t>Emp_Id</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Emp_Name</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We can say that </a:t>
            </a:r>
            <a:r>
              <a:rPr lang="en-US" dirty="0" err="1">
                <a:latin typeface="Times New Roman" panose="02020603050405020304" pitchFamily="18" charset="0"/>
                <a:cs typeface="Times New Roman" panose="02020603050405020304" pitchFamily="18" charset="0"/>
              </a:rPr>
              <a:t>Emp_Name</a:t>
            </a:r>
            <a:r>
              <a:rPr lang="en-US" dirty="0">
                <a:latin typeface="Times New Roman" panose="02020603050405020304" pitchFamily="18" charset="0"/>
                <a:cs typeface="Times New Roman" panose="02020603050405020304" pitchFamily="18" charset="0"/>
              </a:rPr>
              <a:t> is functionally dependent on </a:t>
            </a:r>
            <a:r>
              <a:rPr lang="en-US" dirty="0" err="1">
                <a:latin typeface="Times New Roman" panose="02020603050405020304" pitchFamily="18" charset="0"/>
                <a:cs typeface="Times New Roman" panose="02020603050405020304" pitchFamily="18" charset="0"/>
              </a:rPr>
              <a:t>Emp_Id</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EmpId</a:t>
            </a:r>
            <a:r>
              <a:rPr lang="en-US" dirty="0">
                <a:latin typeface="Times New Roman" panose="02020603050405020304" pitchFamily="18" charset="0"/>
                <a:cs typeface="Times New Roman" panose="02020603050405020304" pitchFamily="18" charset="0"/>
              </a:rPr>
              <a:t> identifies the employee specifically, but </a:t>
            </a:r>
            <a:r>
              <a:rPr lang="en-US" dirty="0" err="1">
                <a:latin typeface="Times New Roman" panose="02020603050405020304" pitchFamily="18" charset="0"/>
                <a:cs typeface="Times New Roman" panose="02020603050405020304" pitchFamily="18" charset="0"/>
              </a:rPr>
              <a:t>EmpName</a:t>
            </a:r>
            <a:r>
              <a:rPr lang="en-US" dirty="0">
                <a:latin typeface="Times New Roman" panose="02020603050405020304" pitchFamily="18" charset="0"/>
                <a:cs typeface="Times New Roman" panose="02020603050405020304" pitchFamily="18" charset="0"/>
              </a:rPr>
              <a:t> cannot distinguish the </a:t>
            </a:r>
            <a:r>
              <a:rPr lang="en-US" dirty="0" err="1">
                <a:latin typeface="Times New Roman" panose="02020603050405020304" pitchFamily="18" charset="0"/>
                <a:cs typeface="Times New Roman" panose="02020603050405020304" pitchFamily="18" charset="0"/>
              </a:rPr>
              <a:t>EmpId</a:t>
            </a:r>
            <a:r>
              <a:rPr lang="en-US" dirty="0">
                <a:latin typeface="Times New Roman" panose="02020603050405020304" pitchFamily="18" charset="0"/>
                <a:cs typeface="Times New Roman" panose="02020603050405020304" pitchFamily="18" charset="0"/>
              </a:rPr>
              <a:t> because more than one employee could have the same name.</a:t>
            </a:r>
          </a:p>
          <a:p>
            <a:pPr marL="0" indent="0">
              <a:buNone/>
            </a:pPr>
            <a:endParaRPr lang="en-US"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63818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706F3A9A-8622-4F3B-92F1-A6D5C615A50A}"/>
              </a:ext>
            </a:extLst>
          </p:cNvPr>
          <p:cNvSpPr>
            <a:spLocks noGrp="1"/>
          </p:cNvSpPr>
          <p:nvPr>
            <p:ph type="title"/>
          </p:nvPr>
        </p:nvSpPr>
        <p:spPr/>
        <p:txBody>
          <a:bodyPr/>
          <a:lstStyle/>
          <a:p>
            <a:r>
              <a:rPr lang="en-GB" altLang="en-US"/>
              <a:t>Functional Dependence - 1</a:t>
            </a:r>
          </a:p>
        </p:txBody>
      </p:sp>
      <p:sp>
        <p:nvSpPr>
          <p:cNvPr id="11267" name="Content Placeholder 2">
            <a:extLst>
              <a:ext uri="{FF2B5EF4-FFF2-40B4-BE49-F238E27FC236}">
                <a16:creationId xmlns:a16="http://schemas.microsoft.com/office/drawing/2014/main" id="{631BA6F0-9921-432B-B8D6-BB55FFD810B5}"/>
              </a:ext>
            </a:extLst>
          </p:cNvPr>
          <p:cNvSpPr>
            <a:spLocks noGrp="1"/>
          </p:cNvSpPr>
          <p:nvPr>
            <p:ph idx="1"/>
          </p:nvPr>
        </p:nvSpPr>
        <p:spPr>
          <a:xfrm>
            <a:off x="1631951" y="1701800"/>
            <a:ext cx="8856663" cy="4319588"/>
          </a:xfrm>
        </p:spPr>
        <p:txBody>
          <a:bodyPr>
            <a:normAutofit/>
          </a:bodyPr>
          <a:lstStyle/>
          <a:p>
            <a:pPr lvl="1"/>
            <a:r>
              <a:rPr lang="en-GB" altLang="en-US" sz="2800" dirty="0">
                <a:latin typeface="Times New Roman" panose="02020603050405020304" pitchFamily="18" charset="0"/>
                <a:cs typeface="Times New Roman" panose="02020603050405020304" pitchFamily="18" charset="0"/>
              </a:rPr>
              <a:t>A </a:t>
            </a:r>
            <a:r>
              <a:rPr lang="en-GB" altLang="en-US" sz="2800" dirty="0">
                <a:latin typeface="Times New Roman" panose="02020603050405020304" pitchFamily="18" charset="0"/>
                <a:cs typeface="Times New Roman" panose="02020603050405020304" pitchFamily="18" charset="0"/>
                <a:sym typeface="Wingdings" panose="05000000000000000000" pitchFamily="2" charset="2"/>
              </a:rPr>
              <a:t></a:t>
            </a:r>
            <a:r>
              <a:rPr lang="en-GB" altLang="en-US" sz="2800" dirty="0">
                <a:latin typeface="Times New Roman" panose="02020603050405020304" pitchFamily="18" charset="0"/>
                <a:cs typeface="Times New Roman" panose="02020603050405020304" pitchFamily="18" charset="0"/>
              </a:rPr>
              <a:t> B </a:t>
            </a:r>
          </a:p>
          <a:p>
            <a:pPr lvl="1"/>
            <a:endParaRPr lang="en-GB" altLang="en-US" sz="2800" dirty="0">
              <a:latin typeface="Times New Roman" panose="02020603050405020304" pitchFamily="18" charset="0"/>
              <a:cs typeface="Times New Roman" panose="02020603050405020304" pitchFamily="18" charset="0"/>
            </a:endParaRPr>
          </a:p>
          <a:p>
            <a:pPr lvl="1"/>
            <a:r>
              <a:rPr lang="en-GB" altLang="en-US" sz="2800" dirty="0">
                <a:latin typeface="Times New Roman" panose="02020603050405020304" pitchFamily="18" charset="0"/>
                <a:cs typeface="Times New Roman" panose="02020603050405020304" pitchFamily="18" charset="0"/>
              </a:rPr>
              <a:t>This is the notation</a:t>
            </a:r>
          </a:p>
          <a:p>
            <a:pPr lvl="1"/>
            <a:endParaRPr lang="en-GB" altLang="en-US" sz="2800" dirty="0">
              <a:latin typeface="Times New Roman" panose="02020603050405020304" pitchFamily="18" charset="0"/>
              <a:cs typeface="Times New Roman" panose="02020603050405020304" pitchFamily="18" charset="0"/>
            </a:endParaRPr>
          </a:p>
          <a:p>
            <a:pPr lvl="1"/>
            <a:r>
              <a:rPr lang="en-GB" altLang="en-US" sz="2800" dirty="0">
                <a:latin typeface="Times New Roman" panose="02020603050405020304" pitchFamily="18" charset="0"/>
                <a:cs typeface="Times New Roman" panose="02020603050405020304" pitchFamily="18" charset="0"/>
              </a:rPr>
              <a:t>If we know the value of A then we will know the value of B</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FF1C-6636-4B02-89DF-F88F0B14AC4D}"/>
              </a:ext>
            </a:extLst>
          </p:cNvPr>
          <p:cNvSpPr>
            <a:spLocks noGrp="1"/>
          </p:cNvSpPr>
          <p:nvPr>
            <p:ph type="title"/>
          </p:nvPr>
        </p:nvSpPr>
        <p:spPr>
          <a:xfrm>
            <a:off x="0" y="0"/>
            <a:ext cx="10396882" cy="1151965"/>
          </a:xfrm>
        </p:spPr>
        <p:txBody>
          <a:bodyPr/>
          <a:lstStyle/>
          <a:p>
            <a:r>
              <a:rPr lang="en-US" dirty="0" err="1"/>
              <a:t>fd</a:t>
            </a:r>
            <a:endParaRPr lang="en-US" dirty="0"/>
          </a:p>
        </p:txBody>
      </p:sp>
      <p:sp>
        <p:nvSpPr>
          <p:cNvPr id="3" name="Content Placeholder 2">
            <a:extLst>
              <a:ext uri="{FF2B5EF4-FFF2-40B4-BE49-F238E27FC236}">
                <a16:creationId xmlns:a16="http://schemas.microsoft.com/office/drawing/2014/main" id="{11A7F054-EB1F-4DD7-ABEB-38484A23686B}"/>
              </a:ext>
            </a:extLst>
          </p:cNvPr>
          <p:cNvSpPr>
            <a:spLocks noGrp="1"/>
          </p:cNvSpPr>
          <p:nvPr>
            <p:ph idx="1"/>
          </p:nvPr>
        </p:nvSpPr>
        <p:spPr>
          <a:xfrm>
            <a:off x="0" y="834888"/>
            <a:ext cx="11082683" cy="4539698"/>
          </a:xfrm>
        </p:spPr>
        <p:txBody>
          <a:bodyPr>
            <a:normAutofit/>
          </a:bodyPr>
          <a:lstStyle/>
          <a:p>
            <a:r>
              <a:rPr lang="en-US" dirty="0">
                <a:latin typeface="Times New Roman" panose="02020603050405020304" pitchFamily="18" charset="0"/>
                <a:cs typeface="Times New Roman" panose="02020603050405020304" pitchFamily="18" charset="0"/>
              </a:rPr>
              <a:t>Within a relation, if it is said that  ‘a determines b’ then this means if you know the value of a , then you will know the value of b. so a functionally determines b. or b is functionally dependent on a. note that reverse is not true. </a:t>
            </a:r>
          </a:p>
          <a:p>
            <a:r>
              <a:rPr lang="en-US" dirty="0" err="1">
                <a:latin typeface="Times New Roman" panose="02020603050405020304" pitchFamily="18" charset="0"/>
                <a:cs typeface="Times New Roman" panose="02020603050405020304" pitchFamily="18" charset="0"/>
              </a:rPr>
              <a:t>Representions</a:t>
            </a:r>
            <a:r>
              <a:rPr lang="en-US" dirty="0">
                <a:latin typeface="Times New Roman" panose="02020603050405020304" pitchFamily="18" charset="0"/>
                <a:cs typeface="Times New Roman" panose="02020603050405020304" pitchFamily="18" charset="0"/>
              </a:rPr>
              <a:t> :a-&gt;b</a:t>
            </a:r>
          </a:p>
          <a:p>
            <a:r>
              <a:rPr lang="en-US" dirty="0">
                <a:latin typeface="Times New Roman" panose="02020603050405020304" pitchFamily="18" charset="0"/>
                <a:cs typeface="Times New Roman" panose="02020603050405020304" pitchFamily="18" charset="0"/>
              </a:rPr>
              <a:t>Examples: </a:t>
            </a:r>
            <a:r>
              <a:rPr lang="en-US" dirty="0" err="1">
                <a:latin typeface="Times New Roman" panose="02020603050405020304" pitchFamily="18" charset="0"/>
                <a:cs typeface="Times New Roman" panose="02020603050405020304" pitchFamily="18" charset="0"/>
              </a:rPr>
              <a:t>studentid</a:t>
            </a:r>
            <a:r>
              <a:rPr lang="en-US" dirty="0">
                <a:latin typeface="Times New Roman" panose="02020603050405020304" pitchFamily="18" charset="0"/>
                <a:cs typeface="Times New Roman" panose="02020603050405020304" pitchFamily="18" charset="0"/>
              </a:rPr>
              <a:t>-&gt;</a:t>
            </a:r>
            <a:r>
              <a:rPr lang="en-US" dirty="0" err="1">
                <a:latin typeface="Times New Roman" panose="02020603050405020304" pitchFamily="18" charset="0"/>
                <a:cs typeface="Times New Roman" panose="02020603050405020304" pitchFamily="18" charset="0"/>
              </a:rPr>
              <a:t>studentname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If you know the </a:t>
            </a:r>
            <a:r>
              <a:rPr lang="en-US" dirty="0" err="1">
                <a:latin typeface="Times New Roman" panose="02020603050405020304" pitchFamily="18" charset="0"/>
                <a:cs typeface="Times New Roman" panose="02020603050405020304" pitchFamily="18" charset="0"/>
              </a:rPr>
              <a:t>studentid</a:t>
            </a:r>
            <a:r>
              <a:rPr lang="en-US" dirty="0">
                <a:latin typeface="Times New Roman" panose="02020603050405020304" pitchFamily="18" charset="0"/>
                <a:cs typeface="Times New Roman" panose="02020603050405020304" pitchFamily="18" charset="0"/>
              </a:rPr>
              <a:t>, then you will know the </a:t>
            </a:r>
            <a:r>
              <a:rPr lang="en-US" dirty="0" err="1">
                <a:latin typeface="Times New Roman" panose="02020603050405020304" pitchFamily="18" charset="0"/>
                <a:cs typeface="Times New Roman" panose="02020603050405020304" pitchFamily="18" charset="0"/>
              </a:rPr>
              <a:t>studentname</a:t>
            </a:r>
            <a:r>
              <a:rPr lang="en-US" dirty="0">
                <a:latin typeface="Times New Roman" panose="02020603050405020304" pitchFamily="18" charset="0"/>
                <a:cs typeface="Times New Roman" panose="02020603050405020304" pitchFamily="18" charset="0"/>
              </a:rPr>
              <a:t>. But the  reverse is not true, because we might have students who have the same name.</a:t>
            </a:r>
          </a:p>
        </p:txBody>
      </p:sp>
    </p:spTree>
    <p:extLst>
      <p:ext uri="{BB962C8B-B14F-4D97-AF65-F5344CB8AC3E}">
        <p14:creationId xmlns:p14="http://schemas.microsoft.com/office/powerpoint/2010/main" val="407957153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85637C5C-6DD2-4A32-89EA-6E779A02C149}"/>
              </a:ext>
            </a:extLst>
          </p:cNvPr>
          <p:cNvSpPr>
            <a:spLocks noGrp="1"/>
          </p:cNvSpPr>
          <p:nvPr>
            <p:ph type="title"/>
          </p:nvPr>
        </p:nvSpPr>
        <p:spPr/>
        <p:txBody>
          <a:bodyPr/>
          <a:lstStyle/>
          <a:p>
            <a:pPr eaLnBrk="1" hangingPunct="1"/>
            <a:r>
              <a:rPr lang="en-GB" altLang="en-US"/>
              <a:t>Functional Dependence - 2</a:t>
            </a:r>
          </a:p>
        </p:txBody>
      </p:sp>
      <p:sp>
        <p:nvSpPr>
          <p:cNvPr id="12291" name="Content Placeholder 2">
            <a:extLst>
              <a:ext uri="{FF2B5EF4-FFF2-40B4-BE49-F238E27FC236}">
                <a16:creationId xmlns:a16="http://schemas.microsoft.com/office/drawing/2014/main" id="{1C03E73F-580F-4947-B52C-1519F5F8C779}"/>
              </a:ext>
            </a:extLst>
          </p:cNvPr>
          <p:cNvSpPr>
            <a:spLocks noGrp="1"/>
          </p:cNvSpPr>
          <p:nvPr>
            <p:ph idx="1"/>
          </p:nvPr>
        </p:nvSpPr>
        <p:spPr/>
        <p:txBody>
          <a:bodyPr/>
          <a:lstStyle/>
          <a:p>
            <a:pPr lvl="1" eaLnBrk="1" hangingPunct="1"/>
            <a:r>
              <a:rPr lang="en-GB" altLang="en-US" dirty="0" err="1"/>
              <a:t>StudentID</a:t>
            </a:r>
            <a:r>
              <a:rPr lang="en-GB" altLang="en-US" dirty="0"/>
              <a:t> </a:t>
            </a:r>
            <a:r>
              <a:rPr lang="en-GB" altLang="en-US" dirty="0">
                <a:sym typeface="Wingdings" panose="05000000000000000000" pitchFamily="2" charset="2"/>
              </a:rPr>
              <a:t></a:t>
            </a:r>
            <a:r>
              <a:rPr lang="en-GB" altLang="en-US" dirty="0"/>
              <a:t> </a:t>
            </a:r>
            <a:r>
              <a:rPr lang="en-GB" altLang="en-US" dirty="0" err="1"/>
              <a:t>StudentName</a:t>
            </a:r>
            <a:endParaRPr lang="en-GB" altLang="en-US" dirty="0"/>
          </a:p>
          <a:p>
            <a:pPr eaLnBrk="1" hangingPunct="1"/>
            <a:endParaRPr lang="en-GB" altLang="en-US" dirty="0"/>
          </a:p>
          <a:p>
            <a:pPr eaLnBrk="1" hangingPunct="1"/>
            <a:endParaRPr lang="en-GB" altLang="en-US" dirty="0"/>
          </a:p>
        </p:txBody>
      </p:sp>
      <p:graphicFrame>
        <p:nvGraphicFramePr>
          <p:cNvPr id="4" name="Table 3">
            <a:extLst>
              <a:ext uri="{FF2B5EF4-FFF2-40B4-BE49-F238E27FC236}">
                <a16:creationId xmlns:a16="http://schemas.microsoft.com/office/drawing/2014/main" id="{3A1D124D-4CD7-4E33-AFEC-474CF216AE28}"/>
              </a:ext>
            </a:extLst>
          </p:cNvPr>
          <p:cNvGraphicFramePr>
            <a:graphicFrameLocks noGrp="1"/>
          </p:cNvGraphicFramePr>
          <p:nvPr>
            <p:extLst>
              <p:ext uri="{D42A27DB-BD31-4B8C-83A1-F6EECF244321}">
                <p14:modId xmlns:p14="http://schemas.microsoft.com/office/powerpoint/2010/main" val="304733455"/>
              </p:ext>
            </p:extLst>
          </p:nvPr>
        </p:nvGraphicFramePr>
        <p:xfrm>
          <a:off x="4986683" y="2928730"/>
          <a:ext cx="6096000" cy="197506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727848">
                  <a:extLst>
                    <a:ext uri="{9D8B030D-6E8A-4147-A177-3AD203B41FA5}">
                      <a16:colId xmlns:a16="http://schemas.microsoft.com/office/drawing/2014/main" val="20001"/>
                    </a:ext>
                  </a:extLst>
                </a:gridCol>
              </a:tblGrid>
              <a:tr h="491444">
                <a:tc>
                  <a:txBody>
                    <a:bodyPr/>
                    <a:lstStyle/>
                    <a:p>
                      <a:r>
                        <a:rPr lang="en-GB" sz="1800" dirty="0" err="1">
                          <a:highlight>
                            <a:srgbClr val="000080"/>
                          </a:highlight>
                        </a:rPr>
                        <a:t>StudentID</a:t>
                      </a:r>
                      <a:endParaRPr lang="en-GB" sz="1800" dirty="0">
                        <a:highlight>
                          <a:srgbClr val="000080"/>
                        </a:highlight>
                      </a:endParaRPr>
                    </a:p>
                  </a:txBody>
                  <a:tcPr marT="45728" marB="45728"/>
                </a:tc>
                <a:tc>
                  <a:txBody>
                    <a:bodyPr/>
                    <a:lstStyle/>
                    <a:p>
                      <a:r>
                        <a:rPr lang="en-GB" sz="1800" dirty="0" err="1">
                          <a:highlight>
                            <a:srgbClr val="000080"/>
                          </a:highlight>
                        </a:rPr>
                        <a:t>StudentName</a:t>
                      </a:r>
                      <a:endParaRPr lang="en-GB" sz="1800" dirty="0">
                        <a:highlight>
                          <a:srgbClr val="000080"/>
                        </a:highlight>
                      </a:endParaRPr>
                    </a:p>
                  </a:txBody>
                  <a:tcPr marT="45728" marB="45728"/>
                </a:tc>
                <a:extLst>
                  <a:ext uri="{0D108BD9-81ED-4DB2-BD59-A6C34878D82A}">
                    <a16:rowId xmlns:a16="http://schemas.microsoft.com/office/drawing/2014/main" val="10000"/>
                  </a:ext>
                </a:extLst>
              </a:tr>
              <a:tr h="370904">
                <a:tc>
                  <a:txBody>
                    <a:bodyPr/>
                    <a:lstStyle/>
                    <a:p>
                      <a:r>
                        <a:rPr lang="en-GB" sz="1800" dirty="0">
                          <a:solidFill>
                            <a:schemeClr val="bg2"/>
                          </a:solidFill>
                          <a:highlight>
                            <a:srgbClr val="000080"/>
                          </a:highlight>
                        </a:rPr>
                        <a:t>23</a:t>
                      </a:r>
                    </a:p>
                  </a:txBody>
                  <a:tcPr marT="45728" marB="45728"/>
                </a:tc>
                <a:tc>
                  <a:txBody>
                    <a:bodyPr/>
                    <a:lstStyle/>
                    <a:p>
                      <a:r>
                        <a:rPr lang="en-GB" sz="1800" dirty="0">
                          <a:solidFill>
                            <a:schemeClr val="bg2"/>
                          </a:solidFill>
                          <a:highlight>
                            <a:srgbClr val="000080"/>
                          </a:highlight>
                        </a:rPr>
                        <a:t>Singh</a:t>
                      </a:r>
                    </a:p>
                  </a:txBody>
                  <a:tcPr marT="45728" marB="45728"/>
                </a:tc>
                <a:extLst>
                  <a:ext uri="{0D108BD9-81ED-4DB2-BD59-A6C34878D82A}">
                    <a16:rowId xmlns:a16="http://schemas.microsoft.com/office/drawing/2014/main" val="10001"/>
                  </a:ext>
                </a:extLst>
              </a:tr>
              <a:tr h="370904">
                <a:tc>
                  <a:txBody>
                    <a:bodyPr/>
                    <a:lstStyle/>
                    <a:p>
                      <a:r>
                        <a:rPr lang="en-GB" sz="1800" dirty="0">
                          <a:solidFill>
                            <a:schemeClr val="bg2"/>
                          </a:solidFill>
                          <a:highlight>
                            <a:srgbClr val="000080"/>
                          </a:highlight>
                        </a:rPr>
                        <a:t>34</a:t>
                      </a:r>
                    </a:p>
                  </a:txBody>
                  <a:tcPr marT="45728" marB="45728"/>
                </a:tc>
                <a:tc>
                  <a:txBody>
                    <a:bodyPr/>
                    <a:lstStyle/>
                    <a:p>
                      <a:r>
                        <a:rPr lang="en-GB" sz="1800" dirty="0">
                          <a:solidFill>
                            <a:schemeClr val="bg2"/>
                          </a:solidFill>
                          <a:highlight>
                            <a:srgbClr val="000080"/>
                          </a:highlight>
                        </a:rPr>
                        <a:t>Smith</a:t>
                      </a:r>
                    </a:p>
                  </a:txBody>
                  <a:tcPr marT="45728" marB="45728"/>
                </a:tc>
                <a:extLst>
                  <a:ext uri="{0D108BD9-81ED-4DB2-BD59-A6C34878D82A}">
                    <a16:rowId xmlns:a16="http://schemas.microsoft.com/office/drawing/2014/main" val="10002"/>
                  </a:ext>
                </a:extLst>
              </a:tr>
              <a:tr h="370904">
                <a:tc>
                  <a:txBody>
                    <a:bodyPr/>
                    <a:lstStyle/>
                    <a:p>
                      <a:r>
                        <a:rPr lang="en-GB" sz="1800" dirty="0">
                          <a:solidFill>
                            <a:schemeClr val="bg2"/>
                          </a:solidFill>
                          <a:highlight>
                            <a:srgbClr val="000080"/>
                          </a:highlight>
                        </a:rPr>
                        <a:t>56</a:t>
                      </a:r>
                    </a:p>
                  </a:txBody>
                  <a:tcPr marT="45728" marB="45728"/>
                </a:tc>
                <a:tc>
                  <a:txBody>
                    <a:bodyPr/>
                    <a:lstStyle/>
                    <a:p>
                      <a:r>
                        <a:rPr lang="en-GB" sz="1800" dirty="0">
                          <a:solidFill>
                            <a:schemeClr val="bg2"/>
                          </a:solidFill>
                          <a:highlight>
                            <a:srgbClr val="000080"/>
                          </a:highlight>
                        </a:rPr>
                        <a:t>Smith</a:t>
                      </a:r>
                    </a:p>
                  </a:txBody>
                  <a:tcPr marT="45728" marB="45728"/>
                </a:tc>
                <a:extLst>
                  <a:ext uri="{0D108BD9-81ED-4DB2-BD59-A6C34878D82A}">
                    <a16:rowId xmlns:a16="http://schemas.microsoft.com/office/drawing/2014/main" val="10003"/>
                  </a:ext>
                </a:extLst>
              </a:tr>
              <a:tr h="370904">
                <a:tc>
                  <a:txBody>
                    <a:bodyPr/>
                    <a:lstStyle/>
                    <a:p>
                      <a:r>
                        <a:rPr lang="en-GB" sz="1800" dirty="0">
                          <a:solidFill>
                            <a:schemeClr val="bg2"/>
                          </a:solidFill>
                          <a:highlight>
                            <a:srgbClr val="000080"/>
                          </a:highlight>
                        </a:rPr>
                        <a:t>76</a:t>
                      </a:r>
                    </a:p>
                  </a:txBody>
                  <a:tcPr marT="45728" marB="45728"/>
                </a:tc>
                <a:tc>
                  <a:txBody>
                    <a:bodyPr/>
                    <a:lstStyle/>
                    <a:p>
                      <a:r>
                        <a:rPr lang="en-GB" sz="1800" dirty="0">
                          <a:solidFill>
                            <a:schemeClr val="bg2"/>
                          </a:solidFill>
                          <a:highlight>
                            <a:srgbClr val="000080"/>
                          </a:highlight>
                        </a:rPr>
                        <a:t>Singh</a:t>
                      </a:r>
                    </a:p>
                  </a:txBody>
                  <a:tcPr marT="45728" marB="45728"/>
                </a:tc>
                <a:extLst>
                  <a:ext uri="{0D108BD9-81ED-4DB2-BD59-A6C34878D82A}">
                    <a16:rowId xmlns:a16="http://schemas.microsoft.com/office/drawing/2014/main" val="10004"/>
                  </a:ext>
                </a:extLst>
              </a:tr>
            </a:tbl>
          </a:graphicData>
        </a:graphic>
      </p:graphicFrame>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9864-D57F-43CF-815C-9A5C446FED4D}"/>
              </a:ext>
            </a:extLst>
          </p:cNvPr>
          <p:cNvSpPr>
            <a:spLocks noGrp="1"/>
          </p:cNvSpPr>
          <p:nvPr>
            <p:ph type="title"/>
          </p:nvPr>
        </p:nvSpPr>
        <p:spPr>
          <a:xfrm>
            <a:off x="8009812" y="685800"/>
            <a:ext cx="3072869" cy="1151965"/>
          </a:xfrm>
        </p:spPr>
        <p:txBody>
          <a:bodyPr>
            <a:normAutofit/>
          </a:bodyPr>
          <a:lstStyle/>
          <a:p>
            <a:r>
              <a:rPr lang="en-US" sz="4400"/>
              <a:t>Fd example</a:t>
            </a:r>
          </a:p>
        </p:txBody>
      </p:sp>
      <p:sp>
        <p:nvSpPr>
          <p:cNvPr id="9" name="Rectangle 8">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his table describes the example of functional dependency in dbms.">
            <a:extLst>
              <a:ext uri="{FF2B5EF4-FFF2-40B4-BE49-F238E27FC236}">
                <a16:creationId xmlns:a16="http://schemas.microsoft.com/office/drawing/2014/main" id="{149C64E7-6463-422B-82A4-1503C0D5C8A1}"/>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430745" y="689358"/>
            <a:ext cx="5197821" cy="4219634"/>
          </a:xfrm>
          <a:prstGeom prst="rect">
            <a:avLst/>
          </a:prstGeom>
          <a:noFill/>
        </p:spPr>
      </p:pic>
      <p:sp>
        <p:nvSpPr>
          <p:cNvPr id="3" name="Content Placeholder 2">
            <a:extLst>
              <a:ext uri="{FF2B5EF4-FFF2-40B4-BE49-F238E27FC236}">
                <a16:creationId xmlns:a16="http://schemas.microsoft.com/office/drawing/2014/main" id="{730B4BCD-6847-4D15-BC4B-12C7C8C47F71}"/>
              </a:ext>
            </a:extLst>
          </p:cNvPr>
          <p:cNvSpPr>
            <a:spLocks noGrp="1"/>
          </p:cNvSpPr>
          <p:nvPr>
            <p:ph sz="quarter" idx="13"/>
          </p:nvPr>
        </p:nvSpPr>
        <p:spPr>
          <a:xfrm>
            <a:off x="8006592" y="2071048"/>
            <a:ext cx="3076090" cy="3072290"/>
          </a:xfrm>
        </p:spPr>
        <p:txBody>
          <a:bodyPr anchor="t">
            <a:normAutofit/>
          </a:bodyPr>
          <a:lstStyle/>
          <a:p>
            <a:r>
              <a:rPr lang="en-US" sz="1800" b="1">
                <a:latin typeface="Times New Roman" panose="02020603050405020304" pitchFamily="18" charset="0"/>
                <a:cs typeface="Times New Roman" panose="02020603050405020304" pitchFamily="18" charset="0"/>
              </a:rPr>
              <a:t>FD1 : Roll_No  -&gt;Name</a:t>
            </a:r>
            <a:endParaRPr lang="en-US" sz="1800">
              <a:latin typeface="Times New Roman" panose="02020603050405020304" pitchFamily="18" charset="0"/>
              <a:cs typeface="Times New Roman" panose="02020603050405020304" pitchFamily="18" charset="0"/>
            </a:endParaRPr>
          </a:p>
          <a:p>
            <a:r>
              <a:rPr lang="en-US" sz="1800" b="1">
                <a:latin typeface="Times New Roman" panose="02020603050405020304" pitchFamily="18" charset="0"/>
                <a:cs typeface="Times New Roman" panose="02020603050405020304" pitchFamily="18" charset="0"/>
              </a:rPr>
              <a:t>FD2 : Roll_No  -&gt;Marks</a:t>
            </a:r>
            <a:endParaRPr lang="en-US" sz="1800">
              <a:latin typeface="Times New Roman" panose="02020603050405020304" pitchFamily="18" charset="0"/>
              <a:cs typeface="Times New Roman" panose="02020603050405020304" pitchFamily="18" charset="0"/>
            </a:endParaRPr>
          </a:p>
          <a:p>
            <a:endParaRPr lang="en-US" sz="1800"/>
          </a:p>
        </p:txBody>
      </p:sp>
    </p:spTree>
    <p:extLst>
      <p:ext uri="{BB962C8B-B14F-4D97-AF65-F5344CB8AC3E}">
        <p14:creationId xmlns:p14="http://schemas.microsoft.com/office/powerpoint/2010/main" val="397166911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1"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3"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7"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9"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9EB9FA3F-CAB0-4533-9364-224CEC6FF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21973A-123F-4BDB-B394-82F4A895BCA3}"/>
              </a:ext>
            </a:extLst>
          </p:cNvPr>
          <p:cNvSpPr>
            <a:spLocks noGrp="1"/>
          </p:cNvSpPr>
          <p:nvPr>
            <p:ph type="title"/>
          </p:nvPr>
        </p:nvSpPr>
        <p:spPr>
          <a:xfrm>
            <a:off x="691547" y="4519749"/>
            <a:ext cx="10805790" cy="1270279"/>
          </a:xfrm>
        </p:spPr>
        <p:txBody>
          <a:bodyPr vert="horz" lIns="91440" tIns="45720" rIns="91440" bIns="45720" rtlCol="0" anchor="b">
            <a:normAutofit/>
          </a:bodyPr>
          <a:lstStyle/>
          <a:p>
            <a:pPr algn="ctr"/>
            <a:r>
              <a:rPr lang="en-US" sz="6600" dirty="0"/>
              <a:t>FD</a:t>
            </a:r>
          </a:p>
        </p:txBody>
      </p:sp>
      <p:sp>
        <p:nvSpPr>
          <p:cNvPr id="23" name="5-Point Star 31">
            <a:extLst>
              <a:ext uri="{FF2B5EF4-FFF2-40B4-BE49-F238E27FC236}">
                <a16:creationId xmlns:a16="http://schemas.microsoft.com/office/drawing/2014/main" id="{42B0C1BF-5CB1-40DA-9A22-5452B5469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03408" y="6388943"/>
            <a:ext cx="373049" cy="373049"/>
          </a:xfrm>
          <a:prstGeom prst="star5">
            <a:avLst>
              <a:gd name="adj" fmla="val 26693"/>
              <a:gd name="hf" fmla="val 105146"/>
              <a:gd name="vf" fmla="val 110557"/>
            </a:avLst>
          </a:prstGeom>
          <a:solidFill>
            <a:schemeClr val="tx1">
              <a:lumMod val="65000"/>
              <a:lumOff val="35000"/>
              <a:alpha val="40000"/>
            </a:schemeClr>
          </a:solidFill>
          <a:ln>
            <a:noFill/>
          </a:ln>
        </p:spPr>
        <p:style>
          <a:lnRef idx="1">
            <a:schemeClr val="accent1"/>
          </a:lnRef>
          <a:fillRef idx="3">
            <a:schemeClr val="accent1"/>
          </a:fillRef>
          <a:effectRef idx="2">
            <a:schemeClr val="accent1"/>
          </a:effectRef>
          <a:fontRef idx="minor">
            <a:schemeClr val="lt1"/>
          </a:fontRef>
        </p:style>
      </p:sp>
      <p:graphicFrame>
        <p:nvGraphicFramePr>
          <p:cNvPr id="4" name="Content Placeholder 3">
            <a:extLst>
              <a:ext uri="{FF2B5EF4-FFF2-40B4-BE49-F238E27FC236}">
                <a16:creationId xmlns:a16="http://schemas.microsoft.com/office/drawing/2014/main" id="{F61E6449-11FB-4F5D-8C9F-65FDE19B4301}"/>
              </a:ext>
            </a:extLst>
          </p:cNvPr>
          <p:cNvGraphicFramePr>
            <a:graphicFrameLocks noGrp="1"/>
          </p:cNvGraphicFramePr>
          <p:nvPr>
            <p:ph sz="quarter" idx="13"/>
            <p:extLst>
              <p:ext uri="{D42A27DB-BD31-4B8C-83A1-F6EECF244321}">
                <p14:modId xmlns:p14="http://schemas.microsoft.com/office/powerpoint/2010/main" val="3983178772"/>
              </p:ext>
            </p:extLst>
          </p:nvPr>
        </p:nvGraphicFramePr>
        <p:xfrm>
          <a:off x="1966491" y="691546"/>
          <a:ext cx="8255906" cy="3514699"/>
        </p:xfrm>
        <a:graphic>
          <a:graphicData uri="http://schemas.openxmlformats.org/drawingml/2006/table">
            <a:tbl>
              <a:tblPr firstRow="1" firstCol="1" bandRow="1"/>
              <a:tblGrid>
                <a:gridCol w="768305">
                  <a:extLst>
                    <a:ext uri="{9D8B030D-6E8A-4147-A177-3AD203B41FA5}">
                      <a16:colId xmlns:a16="http://schemas.microsoft.com/office/drawing/2014/main" val="2447498476"/>
                    </a:ext>
                  </a:extLst>
                </a:gridCol>
                <a:gridCol w="839664">
                  <a:extLst>
                    <a:ext uri="{9D8B030D-6E8A-4147-A177-3AD203B41FA5}">
                      <a16:colId xmlns:a16="http://schemas.microsoft.com/office/drawing/2014/main" val="1605698861"/>
                    </a:ext>
                  </a:extLst>
                </a:gridCol>
                <a:gridCol w="839664">
                  <a:extLst>
                    <a:ext uri="{9D8B030D-6E8A-4147-A177-3AD203B41FA5}">
                      <a16:colId xmlns:a16="http://schemas.microsoft.com/office/drawing/2014/main" val="2573812857"/>
                    </a:ext>
                  </a:extLst>
                </a:gridCol>
                <a:gridCol w="744518">
                  <a:extLst>
                    <a:ext uri="{9D8B030D-6E8A-4147-A177-3AD203B41FA5}">
                      <a16:colId xmlns:a16="http://schemas.microsoft.com/office/drawing/2014/main" val="27045803"/>
                    </a:ext>
                  </a:extLst>
                </a:gridCol>
                <a:gridCol w="825789">
                  <a:extLst>
                    <a:ext uri="{9D8B030D-6E8A-4147-A177-3AD203B41FA5}">
                      <a16:colId xmlns:a16="http://schemas.microsoft.com/office/drawing/2014/main" val="3650141881"/>
                    </a:ext>
                  </a:extLst>
                </a:gridCol>
                <a:gridCol w="589906">
                  <a:extLst>
                    <a:ext uri="{9D8B030D-6E8A-4147-A177-3AD203B41FA5}">
                      <a16:colId xmlns:a16="http://schemas.microsoft.com/office/drawing/2014/main" val="1953378848"/>
                    </a:ext>
                  </a:extLst>
                </a:gridCol>
                <a:gridCol w="839664">
                  <a:extLst>
                    <a:ext uri="{9D8B030D-6E8A-4147-A177-3AD203B41FA5}">
                      <a16:colId xmlns:a16="http://schemas.microsoft.com/office/drawing/2014/main" val="666013766"/>
                    </a:ext>
                  </a:extLst>
                </a:gridCol>
                <a:gridCol w="770287">
                  <a:extLst>
                    <a:ext uri="{9D8B030D-6E8A-4147-A177-3AD203B41FA5}">
                      <a16:colId xmlns:a16="http://schemas.microsoft.com/office/drawing/2014/main" val="4202910070"/>
                    </a:ext>
                  </a:extLst>
                </a:gridCol>
                <a:gridCol w="1020046">
                  <a:extLst>
                    <a:ext uri="{9D8B030D-6E8A-4147-A177-3AD203B41FA5}">
                      <a16:colId xmlns:a16="http://schemas.microsoft.com/office/drawing/2014/main" val="1240502199"/>
                    </a:ext>
                  </a:extLst>
                </a:gridCol>
                <a:gridCol w="1018063">
                  <a:extLst>
                    <a:ext uri="{9D8B030D-6E8A-4147-A177-3AD203B41FA5}">
                      <a16:colId xmlns:a16="http://schemas.microsoft.com/office/drawing/2014/main" val="198225679"/>
                    </a:ext>
                  </a:extLst>
                </a:gridCol>
              </a:tblGrid>
              <a:tr h="261176">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Regno</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Name</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DOB</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Phone</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Gender</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CID</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CName</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Ins_ID</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Ins_Name</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Ins_Office</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9734942"/>
                  </a:ext>
                </a:extLst>
              </a:tr>
              <a:tr h="464789">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14M01</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Kumar</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12-Jan-1996</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12345</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M</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C1</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DBMS</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I1</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Kesav</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G123</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8041025"/>
                  </a:ext>
                </a:extLst>
              </a:tr>
              <a:tr h="464789">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14M05</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Mary</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10-Jun-1995</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12367</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F</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C1</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DBMS</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I1</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Kesav</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G123</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4070034"/>
                  </a:ext>
                </a:extLst>
              </a:tr>
              <a:tr h="464789">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14M07</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Ram</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10-May-1996</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12898</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M</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C1</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DBMS</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I2</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Ragav</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G127</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915332"/>
                  </a:ext>
                </a:extLst>
              </a:tr>
              <a:tr h="464789">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14M01</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Kumar</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12-Jan-1996</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12345</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M</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C3</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DS</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I5</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Mani</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G125</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1492668"/>
                  </a:ext>
                </a:extLst>
              </a:tr>
              <a:tr h="464789">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14B01</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Revathi</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10-Dec-1995</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23456</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F</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C3</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DS</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I5</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Mani</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G125</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7366937"/>
                  </a:ext>
                </a:extLst>
              </a:tr>
              <a:tr h="464789">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14M09</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Steve</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23-Oct-1995</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34567</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M</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C4</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OS</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I5</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Mani</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G125</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642572"/>
                  </a:ext>
                </a:extLst>
              </a:tr>
              <a:tr h="464789">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14B03</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Ramya</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20-Jul-1996</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23456</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F</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C4</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OS</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I5</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Mani</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t">
                        <a:lnSpc>
                          <a:spcPct val="107000"/>
                        </a:lnSpc>
                        <a:spcBef>
                          <a:spcPts val="0"/>
                        </a:spcBef>
                        <a:spcAft>
                          <a:spcPts val="600"/>
                        </a:spcAft>
                      </a:pPr>
                      <a:r>
                        <a:rPr lang="en-US" sz="1200" b="0" i="0" u="none" strike="noStrike">
                          <a:effectLst/>
                          <a:latin typeface="Book Antiqua" panose="02040602050305030304" pitchFamily="18" charset="0"/>
                          <a:ea typeface="Times New Roman" panose="02020603050405020304" pitchFamily="18" charset="0"/>
                          <a:cs typeface="Times New Roman" panose="02020603050405020304" pitchFamily="18" charset="0"/>
                        </a:rPr>
                        <a:t>G125</a:t>
                      </a:r>
                      <a:endParaRPr lang="en-US" sz="2200" b="0" i="0" u="none" strike="noStrike">
                        <a:effectLst/>
                        <a:latin typeface="Arial" panose="020B0604020202020204" pitchFamily="34" charset="0"/>
                      </a:endParaRPr>
                    </a:p>
                  </a:txBody>
                  <a:tcPr marL="85631" marR="85631" marT="118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1646783"/>
                  </a:ext>
                </a:extLst>
              </a:tr>
            </a:tbl>
          </a:graphicData>
        </a:graphic>
      </p:graphicFrame>
      <p:sp>
        <p:nvSpPr>
          <p:cNvPr id="5" name="TextBox 4">
            <a:extLst>
              <a:ext uri="{FF2B5EF4-FFF2-40B4-BE49-F238E27FC236}">
                <a16:creationId xmlns:a16="http://schemas.microsoft.com/office/drawing/2014/main" id="{0FC527F0-4B49-412C-8101-117870882588}"/>
              </a:ext>
            </a:extLst>
          </p:cNvPr>
          <p:cNvSpPr txBox="1"/>
          <p:nvPr/>
        </p:nvSpPr>
        <p:spPr>
          <a:xfrm>
            <a:off x="309489" y="4811151"/>
            <a:ext cx="4951828" cy="230832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Regno → Name, DOB, Phone, Gender</a:t>
            </a:r>
          </a:p>
          <a:p>
            <a:r>
              <a:rPr lang="en-US" dirty="0">
                <a:latin typeface="Times New Roman" panose="02020603050405020304" pitchFamily="18" charset="0"/>
                <a:cs typeface="Times New Roman" panose="02020603050405020304" pitchFamily="18" charset="0"/>
              </a:rPr>
              <a:t>CID → </a:t>
            </a:r>
            <a:r>
              <a:rPr lang="en-US" dirty="0" err="1">
                <a:latin typeface="Times New Roman" panose="02020603050405020304" pitchFamily="18" charset="0"/>
                <a:cs typeface="Times New Roman" panose="02020603050405020304" pitchFamily="18" charset="0"/>
              </a:rPr>
              <a:t>CName</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CName</a:t>
            </a:r>
            <a:r>
              <a:rPr lang="en-US" dirty="0">
                <a:latin typeface="Times New Roman" panose="02020603050405020304" pitchFamily="18" charset="0"/>
                <a:cs typeface="Times New Roman" panose="02020603050405020304" pitchFamily="18" charset="0"/>
              </a:rPr>
              <a:t> → CID</a:t>
            </a:r>
          </a:p>
          <a:p>
            <a:r>
              <a:rPr lang="en-US" dirty="0" err="1">
                <a:latin typeface="Times New Roman" panose="02020603050405020304" pitchFamily="18" charset="0"/>
                <a:cs typeface="Times New Roman" panose="02020603050405020304" pitchFamily="18" charset="0"/>
              </a:rPr>
              <a:t>Ins_ID</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Ins_Name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Ins_Office</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Regno,CID</a:t>
            </a:r>
            <a:r>
              <a:rPr lang="en-US" dirty="0">
                <a:latin typeface="Times New Roman" panose="02020603050405020304" pitchFamily="18" charset="0"/>
                <a:cs typeface="Times New Roman" panose="02020603050405020304" pitchFamily="18" charset="0"/>
              </a:rPr>
              <a:t> → Name, DOB, Phone, Gender, </a:t>
            </a:r>
            <a:r>
              <a:rPr lang="en-US" dirty="0" err="1">
                <a:latin typeface="Times New Roman" panose="02020603050405020304" pitchFamily="18" charset="0"/>
                <a:cs typeface="Times New Roman" panose="02020603050405020304" pitchFamily="18" charset="0"/>
              </a:rPr>
              <a:t>CName</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81FE7B5-979B-4815-A19C-78FBD4782814}"/>
              </a:ext>
            </a:extLst>
          </p:cNvPr>
          <p:cNvSpPr txBox="1"/>
          <p:nvPr/>
        </p:nvSpPr>
        <p:spPr>
          <a:xfrm>
            <a:off x="7958103" y="4939874"/>
            <a:ext cx="3921292" cy="923330"/>
          </a:xfrm>
          <a:prstGeom prst="rect">
            <a:avLst/>
          </a:prstGeom>
          <a:noFill/>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Phone → Regno</a:t>
            </a:r>
          </a:p>
          <a:p>
            <a:r>
              <a:rPr lang="en-US" dirty="0">
                <a:solidFill>
                  <a:srgbClr val="FF0000"/>
                </a:solidFill>
                <a:latin typeface="Times New Roman" panose="02020603050405020304" pitchFamily="18" charset="0"/>
                <a:cs typeface="Times New Roman" panose="02020603050405020304" pitchFamily="18" charset="0"/>
              </a:rPr>
              <a:t>CID → </a:t>
            </a:r>
            <a:r>
              <a:rPr lang="en-US" dirty="0" err="1">
                <a:solidFill>
                  <a:srgbClr val="FF0000"/>
                </a:solidFill>
                <a:latin typeface="Times New Roman" panose="02020603050405020304" pitchFamily="18" charset="0"/>
                <a:cs typeface="Times New Roman" panose="02020603050405020304" pitchFamily="18" charset="0"/>
              </a:rPr>
              <a:t>Ins_ID</a:t>
            </a:r>
            <a:endParaRPr lang="en-US" dirty="0">
              <a:solidFill>
                <a:srgbClr val="FF0000"/>
              </a:solidFill>
              <a:latin typeface="Times New Roman" panose="02020603050405020304" pitchFamily="18" charset="0"/>
              <a:cs typeface="Times New Roman" panose="02020603050405020304" pitchFamily="18" charset="0"/>
            </a:endParaRPr>
          </a:p>
          <a:p>
            <a:endParaRPr 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634109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09AB-532B-4982-8915-3254F1E36E5C}"/>
              </a:ext>
            </a:extLst>
          </p:cNvPr>
          <p:cNvSpPr>
            <a:spLocks noGrp="1"/>
          </p:cNvSpPr>
          <p:nvPr>
            <p:ph type="title"/>
          </p:nvPr>
        </p:nvSpPr>
        <p:spPr>
          <a:xfrm>
            <a:off x="10703112" y="140677"/>
            <a:ext cx="818329" cy="1125588"/>
          </a:xfrm>
        </p:spPr>
        <p:txBody>
          <a:bodyPr>
            <a:normAutofit/>
          </a:bodyPr>
          <a:lstStyle/>
          <a:p>
            <a:r>
              <a:rPr lang="en-US" sz="4400" dirty="0"/>
              <a:t>FD</a:t>
            </a:r>
          </a:p>
        </p:txBody>
      </p:sp>
      <p:sp>
        <p:nvSpPr>
          <p:cNvPr id="77828" name="Rectangle 70">
            <a:extLst>
              <a:ext uri="{FF2B5EF4-FFF2-40B4-BE49-F238E27FC236}">
                <a16:creationId xmlns:a16="http://schemas.microsoft.com/office/drawing/2014/main" id="{0276CF47-78D1-45D4-B8A5-05DD68D9F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5589425"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826" name="Picture 2">
            <a:extLst>
              <a:ext uri="{FF2B5EF4-FFF2-40B4-BE49-F238E27FC236}">
                <a16:creationId xmlns:a16="http://schemas.microsoft.com/office/drawing/2014/main" id="{20CD2092-DCF1-42AC-972D-B3586CE109C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0708" y="2103353"/>
            <a:ext cx="5099864" cy="139164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EC94D07-1467-455C-87F6-8B9B03FBB924}"/>
              </a:ext>
            </a:extLst>
          </p:cNvPr>
          <p:cNvSpPr>
            <a:spLocks noGrp="1"/>
          </p:cNvSpPr>
          <p:nvPr>
            <p:ph sz="quarter" idx="13"/>
          </p:nvPr>
        </p:nvSpPr>
        <p:spPr>
          <a:xfrm>
            <a:off x="6340133" y="457200"/>
            <a:ext cx="5181308" cy="4686138"/>
          </a:xfrm>
        </p:spPr>
        <p:txBody>
          <a:bodyPr anchor="t">
            <a:normAutofit fontScale="85000" lnSpcReduction="10000"/>
          </a:bodyPr>
          <a:lstStyle/>
          <a:p>
            <a:pPr>
              <a:lnSpc>
                <a:spcPct val="110000"/>
              </a:lnSpc>
            </a:pPr>
            <a:r>
              <a:rPr lang="en-US" sz="1400" b="1" u="sng" dirty="0">
                <a:latin typeface="Times New Roman" panose="02020603050405020304" pitchFamily="18" charset="0"/>
                <a:cs typeface="Times New Roman" panose="02020603050405020304" pitchFamily="18" charset="0"/>
              </a:rPr>
              <a:t>Trivial Functional Dependencies-</a:t>
            </a:r>
            <a:endParaRPr lang="en-US" sz="1400" b="1" dirty="0">
              <a:latin typeface="Times New Roman" panose="02020603050405020304" pitchFamily="18" charset="0"/>
              <a:cs typeface="Times New Roman" panose="02020603050405020304" pitchFamily="18" charset="0"/>
            </a:endParaRPr>
          </a:p>
          <a:p>
            <a:pPr>
              <a:lnSpc>
                <a:spcPct val="110000"/>
              </a:lnSpc>
            </a:pPr>
            <a:r>
              <a:rPr lang="en-US" sz="1400" dirty="0">
                <a:latin typeface="Times New Roman" panose="02020603050405020304" pitchFamily="18" charset="0"/>
                <a:cs typeface="Times New Roman" panose="02020603050405020304" pitchFamily="18" charset="0"/>
              </a:rPr>
              <a:t>A functional dependency X → Y is said to be trivial if and only if Y ⊆ X.</a:t>
            </a:r>
          </a:p>
          <a:p>
            <a:pPr fontAlgn="base">
              <a:lnSpc>
                <a:spcPct val="110000"/>
              </a:lnSpc>
            </a:pPr>
            <a:r>
              <a:rPr lang="en-US" sz="1400" dirty="0">
                <a:latin typeface="Times New Roman" panose="02020603050405020304" pitchFamily="18" charset="0"/>
                <a:cs typeface="Times New Roman" panose="02020603050405020304" pitchFamily="18" charset="0"/>
              </a:rPr>
              <a:t>The examples of trivial functional dependencies are-</a:t>
            </a:r>
          </a:p>
          <a:p>
            <a:pPr fontAlgn="base">
              <a:lnSpc>
                <a:spcPct val="110000"/>
              </a:lnSpc>
            </a:pPr>
            <a:r>
              <a:rPr lang="en-US" sz="1400" dirty="0">
                <a:latin typeface="Times New Roman" panose="02020603050405020304" pitchFamily="18" charset="0"/>
                <a:cs typeface="Times New Roman" panose="02020603050405020304" pitchFamily="18" charset="0"/>
              </a:rPr>
              <a:t>AB → A</a:t>
            </a:r>
          </a:p>
          <a:p>
            <a:pPr fontAlgn="base">
              <a:lnSpc>
                <a:spcPct val="110000"/>
              </a:lnSpc>
            </a:pPr>
            <a:r>
              <a:rPr lang="en-US" sz="1400" dirty="0">
                <a:latin typeface="Times New Roman" panose="02020603050405020304" pitchFamily="18" charset="0"/>
                <a:cs typeface="Times New Roman" panose="02020603050405020304" pitchFamily="18" charset="0"/>
              </a:rPr>
              <a:t>AB → B</a:t>
            </a:r>
          </a:p>
          <a:p>
            <a:pPr fontAlgn="base">
              <a:lnSpc>
                <a:spcPct val="110000"/>
              </a:lnSpc>
            </a:pPr>
            <a:r>
              <a:rPr lang="en-US" sz="1400" dirty="0">
                <a:latin typeface="Times New Roman" panose="02020603050405020304" pitchFamily="18" charset="0"/>
                <a:cs typeface="Times New Roman" panose="02020603050405020304" pitchFamily="18" charset="0"/>
              </a:rPr>
              <a:t>AB → AB</a:t>
            </a:r>
          </a:p>
          <a:p>
            <a:pPr fontAlgn="base">
              <a:lnSpc>
                <a:spcPct val="110000"/>
              </a:lnSpc>
            </a:pPr>
            <a:r>
              <a:rPr lang="en-US" sz="1400" b="1" u="sng" dirty="0">
                <a:latin typeface="Times New Roman" panose="02020603050405020304" pitchFamily="18" charset="0"/>
                <a:cs typeface="Times New Roman" panose="02020603050405020304" pitchFamily="18" charset="0"/>
              </a:rPr>
              <a:t>Non-Trivial Functional Dependencies</a:t>
            </a:r>
            <a:endParaRPr lang="en-US" sz="1400" b="1" dirty="0">
              <a:latin typeface="Times New Roman" panose="02020603050405020304" pitchFamily="18" charset="0"/>
              <a:cs typeface="Times New Roman" panose="02020603050405020304" pitchFamily="18" charset="0"/>
            </a:endParaRPr>
          </a:p>
          <a:p>
            <a:pPr fontAlgn="base">
              <a:lnSpc>
                <a:spcPct val="110000"/>
              </a:lnSpc>
            </a:pPr>
            <a:r>
              <a:rPr lang="en-US" sz="1400" dirty="0">
                <a:latin typeface="Times New Roman" panose="02020603050405020304" pitchFamily="18" charset="0"/>
                <a:cs typeface="Times New Roman" panose="02020603050405020304" pitchFamily="18" charset="0"/>
              </a:rPr>
              <a:t>A functional dependency X → Y is said to be non-trivial if and only if Y ⊄ X.</a:t>
            </a:r>
          </a:p>
          <a:p>
            <a:pPr fontAlgn="base">
              <a:lnSpc>
                <a:spcPct val="110000"/>
              </a:lnSpc>
            </a:pPr>
            <a:r>
              <a:rPr lang="en-US" sz="1400" dirty="0">
                <a:latin typeface="Times New Roman" panose="02020603050405020304" pitchFamily="18" charset="0"/>
                <a:cs typeface="Times New Roman" panose="02020603050405020304" pitchFamily="18" charset="0"/>
              </a:rPr>
              <a:t>The examples of non-trivial functional dependencies are-</a:t>
            </a:r>
          </a:p>
          <a:p>
            <a:pPr fontAlgn="base">
              <a:lnSpc>
                <a:spcPct val="110000"/>
              </a:lnSpc>
            </a:pPr>
            <a:r>
              <a:rPr lang="en-US" sz="1400" dirty="0">
                <a:latin typeface="Times New Roman" panose="02020603050405020304" pitchFamily="18" charset="0"/>
                <a:cs typeface="Times New Roman" panose="02020603050405020304" pitchFamily="18" charset="0"/>
              </a:rPr>
              <a:t>AB → BC</a:t>
            </a:r>
          </a:p>
          <a:p>
            <a:pPr fontAlgn="base">
              <a:lnSpc>
                <a:spcPct val="110000"/>
              </a:lnSpc>
            </a:pPr>
            <a:r>
              <a:rPr lang="en-US" sz="1400" dirty="0">
                <a:latin typeface="Times New Roman" panose="02020603050405020304" pitchFamily="18" charset="0"/>
                <a:cs typeface="Times New Roman" panose="02020603050405020304" pitchFamily="18" charset="0"/>
              </a:rPr>
              <a:t>AB → CD</a:t>
            </a:r>
          </a:p>
          <a:p>
            <a:pPr fontAlgn="base">
              <a:lnSpc>
                <a:spcPct val="110000"/>
              </a:lnSpc>
            </a:pPr>
            <a:r>
              <a:rPr lang="en-US" dirty="0">
                <a:latin typeface="Times New Roman" panose="02020603050405020304" pitchFamily="18" charset="0"/>
                <a:cs typeface="Times New Roman" panose="02020603050405020304" pitchFamily="18" charset="0"/>
              </a:rPr>
              <a:t>When A intersection B is NULL, then A → B is called as complete non-trivial.</a:t>
            </a:r>
          </a:p>
          <a:p>
            <a:pPr fontAlgn="base">
              <a:lnSpc>
                <a:spcPct val="110000"/>
              </a:lnSpc>
            </a:pPr>
            <a:endParaRPr lang="en-US" sz="1400" dirty="0">
              <a:latin typeface="Times New Roman" panose="02020603050405020304" pitchFamily="18" charset="0"/>
              <a:cs typeface="Times New Roman" panose="02020603050405020304" pitchFamily="18" charset="0"/>
            </a:endParaRPr>
          </a:p>
          <a:p>
            <a:pPr fontAlgn="base">
              <a:lnSpc>
                <a:spcPct val="110000"/>
              </a:lnSpc>
            </a:pPr>
            <a:endParaRPr lang="en-US" sz="1400" dirty="0">
              <a:latin typeface="Times New Roman" panose="02020603050405020304" pitchFamily="18" charset="0"/>
              <a:cs typeface="Times New Roman" panose="02020603050405020304" pitchFamily="18" charset="0"/>
            </a:endParaRPr>
          </a:p>
          <a:p>
            <a:pPr fontAlgn="base">
              <a:lnSpc>
                <a:spcPct val="110000"/>
              </a:lnSpc>
            </a:pPr>
            <a:endParaRPr lang="en-US" sz="1400" dirty="0">
              <a:latin typeface="Times New Roman" panose="02020603050405020304" pitchFamily="18" charset="0"/>
              <a:cs typeface="Times New Roman" panose="02020603050405020304" pitchFamily="18" charset="0"/>
            </a:endParaRPr>
          </a:p>
          <a:p>
            <a:pPr>
              <a:lnSpc>
                <a:spcPct val="110000"/>
              </a:lnSpc>
            </a:pP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80096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59F6D-2D37-44B6-948D-DA896DA53E7F}"/>
              </a:ext>
            </a:extLst>
          </p:cNvPr>
          <p:cNvSpPr>
            <a:spLocks noGrp="1"/>
          </p:cNvSpPr>
          <p:nvPr>
            <p:ph type="title"/>
          </p:nvPr>
        </p:nvSpPr>
        <p:spPr>
          <a:xfrm>
            <a:off x="129210" y="182218"/>
            <a:ext cx="10396882" cy="798443"/>
          </a:xfrm>
        </p:spPr>
        <p:txBody>
          <a:bodyPr>
            <a:normAutofit fontScale="90000"/>
          </a:bodyPr>
          <a:lstStyle/>
          <a:p>
            <a:r>
              <a:rPr lang="en-US" sz="3600" dirty="0"/>
              <a:t>Inference Rule (IR)</a:t>
            </a:r>
            <a:br>
              <a:rPr lang="en-US" dirty="0"/>
            </a:br>
            <a:endParaRPr lang="en-US" dirty="0"/>
          </a:p>
        </p:txBody>
      </p:sp>
      <p:sp>
        <p:nvSpPr>
          <p:cNvPr id="3" name="Content Placeholder 2">
            <a:extLst>
              <a:ext uri="{FF2B5EF4-FFF2-40B4-BE49-F238E27FC236}">
                <a16:creationId xmlns:a16="http://schemas.microsoft.com/office/drawing/2014/main" id="{9F84136C-D194-4A8F-B96A-B7117D5DD8D5}"/>
              </a:ext>
            </a:extLst>
          </p:cNvPr>
          <p:cNvSpPr>
            <a:spLocks noGrp="1"/>
          </p:cNvSpPr>
          <p:nvPr>
            <p:ph sz="quarter" idx="13"/>
          </p:nvPr>
        </p:nvSpPr>
        <p:spPr>
          <a:xfrm>
            <a:off x="0" y="596348"/>
            <a:ext cx="11701670" cy="5035826"/>
          </a:xfrm>
        </p:spPr>
        <p:txBody>
          <a:bodyPr>
            <a:normAutofit fontScale="77500" lnSpcReduction="20000"/>
          </a:bodyPr>
          <a:lstStyle/>
          <a:p>
            <a:r>
              <a:rPr lang="en-US" dirty="0">
                <a:latin typeface="Times New Roman" panose="02020603050405020304" pitchFamily="18" charset="0"/>
                <a:cs typeface="Times New Roman" panose="02020603050405020304" pitchFamily="18" charset="0"/>
              </a:rPr>
              <a:t>The Armstrong's axioms are the basic inference rule.</a:t>
            </a:r>
          </a:p>
          <a:p>
            <a:r>
              <a:rPr lang="en-US" dirty="0">
                <a:latin typeface="Times New Roman" panose="02020603050405020304" pitchFamily="18" charset="0"/>
                <a:cs typeface="Times New Roman" panose="02020603050405020304" pitchFamily="18" charset="0"/>
              </a:rPr>
              <a:t>Using the inference rule, we can derive additional functional dependency from the initial set.</a:t>
            </a:r>
          </a:p>
          <a:p>
            <a:r>
              <a:rPr lang="en-US" dirty="0">
                <a:latin typeface="Times New Roman" panose="02020603050405020304" pitchFamily="18" charset="0"/>
                <a:cs typeface="Times New Roman" panose="02020603050405020304" pitchFamily="18" charset="0"/>
              </a:rPr>
              <a:t>1. Reflexive Rule (IR</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a:t>
            </a:r>
          </a:p>
          <a:p>
            <a:pPr lvl="1"/>
            <a:r>
              <a:rPr lang="en-US" dirty="0">
                <a:latin typeface="Times New Roman" panose="02020603050405020304" pitchFamily="18" charset="0"/>
                <a:cs typeface="Times New Roman" panose="02020603050405020304" pitchFamily="18" charset="0"/>
              </a:rPr>
              <a:t>If X ⊇ Y then X  →    Y  </a:t>
            </a:r>
          </a:p>
          <a:p>
            <a:r>
              <a:rPr lang="en-US" dirty="0">
                <a:latin typeface="Times New Roman" panose="02020603050405020304" pitchFamily="18" charset="0"/>
                <a:cs typeface="Times New Roman" panose="02020603050405020304" pitchFamily="18" charset="0"/>
              </a:rPr>
              <a:t>2. Augmentation Rule (IR</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a:t>
            </a:r>
          </a:p>
          <a:p>
            <a:pPr lvl="1"/>
            <a:r>
              <a:rPr lang="en-US" dirty="0">
                <a:latin typeface="Times New Roman" panose="02020603050405020304" pitchFamily="18" charset="0"/>
                <a:cs typeface="Times New Roman" panose="02020603050405020304" pitchFamily="18" charset="0"/>
              </a:rPr>
              <a:t>If X    →  Y then XZ   →   YZ   </a:t>
            </a:r>
          </a:p>
          <a:p>
            <a:r>
              <a:rPr lang="en-US" dirty="0">
                <a:latin typeface="Times New Roman" panose="02020603050405020304" pitchFamily="18" charset="0"/>
                <a:cs typeface="Times New Roman" panose="02020603050405020304" pitchFamily="18" charset="0"/>
              </a:rPr>
              <a:t>3. Transitive Rule (IR</a:t>
            </a:r>
            <a:r>
              <a:rPr lang="en-US" baseline="-25000" dirty="0">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a:t>
            </a:r>
          </a:p>
          <a:p>
            <a:pPr lvl="1"/>
            <a:r>
              <a:rPr lang="en-US" dirty="0">
                <a:latin typeface="Times New Roman" panose="02020603050405020304" pitchFamily="18" charset="0"/>
                <a:cs typeface="Times New Roman" panose="02020603050405020304" pitchFamily="18" charset="0"/>
              </a:rPr>
              <a:t>If X   →   Y and Y  →  Z then X  →   Z    </a:t>
            </a:r>
          </a:p>
          <a:p>
            <a:r>
              <a:rPr lang="en-US" dirty="0">
                <a:latin typeface="Times New Roman" panose="02020603050405020304" pitchFamily="18" charset="0"/>
                <a:cs typeface="Times New Roman" panose="02020603050405020304" pitchFamily="18" charset="0"/>
              </a:rPr>
              <a:t>4. Union Rule (IR</a:t>
            </a:r>
            <a:r>
              <a:rPr lang="en-US" baseline="-25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a:t>
            </a:r>
          </a:p>
          <a:p>
            <a:pPr lvl="1"/>
            <a:r>
              <a:rPr lang="en-US" dirty="0">
                <a:latin typeface="Times New Roman" panose="02020603050405020304" pitchFamily="18" charset="0"/>
                <a:cs typeface="Times New Roman" panose="02020603050405020304" pitchFamily="18" charset="0"/>
              </a:rPr>
              <a:t>If X    →  Y and X   →  Z then X  →    YZ     </a:t>
            </a:r>
          </a:p>
          <a:p>
            <a:r>
              <a:rPr lang="en-US" dirty="0">
                <a:latin typeface="Times New Roman" panose="02020603050405020304" pitchFamily="18" charset="0"/>
                <a:cs typeface="Times New Roman" panose="02020603050405020304" pitchFamily="18" charset="0"/>
              </a:rPr>
              <a:t>5. Decomposition Rule (IR</a:t>
            </a:r>
            <a:r>
              <a:rPr lang="en-US" baseline="-25000" dirty="0">
                <a:latin typeface="Times New Roman" panose="02020603050405020304" pitchFamily="18" charset="0"/>
                <a:cs typeface="Times New Roman" panose="02020603050405020304" pitchFamily="18" charset="0"/>
              </a:rPr>
              <a:t>5</a:t>
            </a:r>
            <a:r>
              <a:rPr lang="en-US" dirty="0">
                <a:latin typeface="Times New Roman" panose="02020603050405020304" pitchFamily="18" charset="0"/>
                <a:cs typeface="Times New Roman" panose="02020603050405020304" pitchFamily="18" charset="0"/>
              </a:rPr>
              <a:t>)</a:t>
            </a:r>
          </a:p>
          <a:p>
            <a:pPr lvl="1"/>
            <a:r>
              <a:rPr lang="en-US" dirty="0">
                <a:latin typeface="Times New Roman" panose="02020603050405020304" pitchFamily="18" charset="0"/>
                <a:cs typeface="Times New Roman" panose="02020603050405020304" pitchFamily="18" charset="0"/>
              </a:rPr>
              <a:t>If X   →   YZ then X   →   Y and X  →    Z   </a:t>
            </a:r>
          </a:p>
          <a:p>
            <a:r>
              <a:rPr lang="pt-BR" dirty="0">
                <a:latin typeface="Times New Roman" panose="02020603050405020304" pitchFamily="18" charset="0"/>
                <a:cs typeface="Times New Roman" panose="02020603050405020304" pitchFamily="18" charset="0"/>
              </a:rPr>
              <a:t>6. Pseudo transitive Rule (IR</a:t>
            </a:r>
            <a:r>
              <a:rPr lang="pt-BR" baseline="-25000" dirty="0">
                <a:latin typeface="Times New Roman" panose="02020603050405020304" pitchFamily="18" charset="0"/>
                <a:cs typeface="Times New Roman" panose="02020603050405020304" pitchFamily="18" charset="0"/>
              </a:rPr>
              <a:t>6</a:t>
            </a:r>
            <a:r>
              <a:rPr lang="pt-BR" dirty="0">
                <a:latin typeface="Times New Roman" panose="02020603050405020304" pitchFamily="18" charset="0"/>
                <a:cs typeface="Times New Roman" panose="02020603050405020304" pitchFamily="18" charset="0"/>
              </a:rPr>
              <a:t>)</a:t>
            </a:r>
          </a:p>
          <a:p>
            <a:pPr lvl="1"/>
            <a:r>
              <a:rPr lang="en-US" dirty="0">
                <a:latin typeface="Times New Roman" panose="02020603050405020304" pitchFamily="18" charset="0"/>
                <a:cs typeface="Times New Roman" panose="02020603050405020304" pitchFamily="18" charset="0"/>
              </a:rPr>
              <a:t>If X   →   Y and YZ   →   W then XZ   →   W   </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432251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2DD75-F60B-48B3-8222-DBE2EC784082}"/>
              </a:ext>
            </a:extLst>
          </p:cNvPr>
          <p:cNvSpPr>
            <a:spLocks noGrp="1"/>
          </p:cNvSpPr>
          <p:nvPr>
            <p:ph type="title"/>
          </p:nvPr>
        </p:nvSpPr>
        <p:spPr>
          <a:xfrm>
            <a:off x="0" y="0"/>
            <a:ext cx="10396882" cy="1151965"/>
          </a:xfrm>
        </p:spPr>
        <p:txBody>
          <a:bodyPr/>
          <a:lstStyle/>
          <a:p>
            <a:r>
              <a:rPr lang="en-US" dirty="0"/>
              <a:t>ATTRIBUTE CLOSURE</a:t>
            </a:r>
          </a:p>
        </p:txBody>
      </p:sp>
      <p:sp>
        <p:nvSpPr>
          <p:cNvPr id="3" name="Content Placeholder 2">
            <a:extLst>
              <a:ext uri="{FF2B5EF4-FFF2-40B4-BE49-F238E27FC236}">
                <a16:creationId xmlns:a16="http://schemas.microsoft.com/office/drawing/2014/main" id="{DEB395AC-1299-4223-A234-29955E2B7F10}"/>
              </a:ext>
            </a:extLst>
          </p:cNvPr>
          <p:cNvSpPr>
            <a:spLocks noGrp="1"/>
          </p:cNvSpPr>
          <p:nvPr>
            <p:ph sz="quarter" idx="13"/>
          </p:nvPr>
        </p:nvSpPr>
        <p:spPr>
          <a:xfrm>
            <a:off x="172278" y="1151966"/>
            <a:ext cx="11502887" cy="4222620"/>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The set of attributes that are functionally dependent on the attribute A is called Attribute Closure of A and it can be represented as A</a:t>
            </a:r>
            <a:r>
              <a:rPr lang="en-US" baseline="30000"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The set of all those attributes which can be functionally determined from an attribute set is called as a closure of that attribute set.</a:t>
            </a:r>
          </a:p>
          <a:p>
            <a:pPr lvl="0"/>
            <a:r>
              <a:rPr lang="en-US" dirty="0">
                <a:latin typeface="Times New Roman" panose="02020603050405020304" pitchFamily="18" charset="0"/>
                <a:cs typeface="Times New Roman" panose="02020603050405020304" pitchFamily="18" charset="0"/>
              </a:rPr>
              <a:t>Given a set F of FDs, and a set X of attributes, the closure set of X (</a:t>
            </a:r>
            <a:r>
              <a:rPr lang="en-US" dirty="0" err="1">
                <a:latin typeface="Times New Roman" panose="02020603050405020304" pitchFamily="18" charset="0"/>
                <a:cs typeface="Times New Roman" panose="02020603050405020304" pitchFamily="18" charset="0"/>
              </a:rPr>
              <a:t>w.r.t</a:t>
            </a:r>
            <a:r>
              <a:rPr lang="en-US" dirty="0">
                <a:latin typeface="Times New Roman" panose="02020603050405020304" pitchFamily="18" charset="0"/>
                <a:cs typeface="Times New Roman" panose="02020603050405020304" pitchFamily="18" charset="0"/>
              </a:rPr>
              <a:t> F), denoted X+ , is the set of all attributes that can be inferred to be functionally </a:t>
            </a:r>
            <a:r>
              <a:rPr lang="en-US" dirty="0" err="1">
                <a:latin typeface="Times New Roman" panose="02020603050405020304" pitchFamily="18" charset="0"/>
                <a:cs typeface="Times New Roman" panose="02020603050405020304" pitchFamily="18" charset="0"/>
              </a:rPr>
              <a:t>dependant</a:t>
            </a:r>
            <a:r>
              <a:rPr lang="en-US" dirty="0">
                <a:latin typeface="Times New Roman" panose="02020603050405020304" pitchFamily="18" charset="0"/>
                <a:cs typeface="Times New Roman" panose="02020603050405020304" pitchFamily="18" charset="0"/>
              </a:rPr>
              <a:t> on X. Surely X is a subset of X+ . </a:t>
            </a:r>
          </a:p>
          <a:p>
            <a:r>
              <a:rPr lang="en-US" dirty="0">
                <a:latin typeface="Times New Roman" panose="02020603050405020304" pitchFamily="18" charset="0"/>
                <a:cs typeface="Times New Roman" panose="02020603050405020304" pitchFamily="18" charset="0"/>
              </a:rPr>
              <a:t>For example, if F={ </a:t>
            </a:r>
            <a:r>
              <a:rPr lang="en-US" dirty="0" err="1">
                <a:latin typeface="Times New Roman" panose="02020603050405020304" pitchFamily="18" charset="0"/>
                <a:cs typeface="Times New Roman" panose="02020603050405020304" pitchFamily="18" charset="0"/>
              </a:rPr>
              <a:t>a</a:t>
            </a:r>
            <a:r>
              <a:rPr lang="en-US" dirty="0" err="1">
                <a:latin typeface="Times New Roman" panose="02020603050405020304" pitchFamily="18" charset="0"/>
                <a:cs typeface="Times New Roman" panose="02020603050405020304" pitchFamily="18" charset="0"/>
                <a:sym typeface="Wingdings" panose="05000000000000000000" pitchFamily="2" charset="2"/>
              </a:rPr>
              <a:t></a:t>
            </a:r>
            <a:r>
              <a:rPr lang="en-US" dirty="0" err="1">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t>
            </a:r>
            <a:r>
              <a:rPr lang="en-US" dirty="0" err="1">
                <a:latin typeface="Times New Roman" panose="02020603050405020304" pitchFamily="18" charset="0"/>
                <a:cs typeface="Times New Roman" panose="02020603050405020304" pitchFamily="18" charset="0"/>
                <a:sym typeface="Wingdings" panose="05000000000000000000" pitchFamily="2" charset="2"/>
              </a:rPr>
              <a:t></a:t>
            </a:r>
            <a:r>
              <a:rPr lang="en-US" dirty="0" err="1">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 }, then {a}+ ={</a:t>
            </a:r>
            <a:r>
              <a:rPr lang="en-US" dirty="0" err="1">
                <a:latin typeface="Times New Roman" panose="02020603050405020304" pitchFamily="18" charset="0"/>
                <a:cs typeface="Times New Roman" panose="02020603050405020304" pitchFamily="18" charset="0"/>
              </a:rPr>
              <a:t>a,b,c</a:t>
            </a:r>
            <a:r>
              <a:rPr lang="en-US" dirty="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To find the closure set X+, we can use the simple steps below:</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1) Initially X+=X</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2) For each FD in F, if the LHS is in X+, add the RHS to X+</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3) Repeat until no change to X+ is possible</a:t>
            </a:r>
            <a:endParaRPr lang="en-US"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745705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75EDD1-559D-4B07-B0BE-78C7969E4210}"/>
              </a:ext>
            </a:extLst>
          </p:cNvPr>
          <p:cNvSpPr>
            <a:spLocks noGrp="1"/>
          </p:cNvSpPr>
          <p:nvPr>
            <p:ph sz="quarter" idx="13"/>
          </p:nvPr>
        </p:nvSpPr>
        <p:spPr>
          <a:xfrm>
            <a:off x="0" y="92766"/>
            <a:ext cx="11661913" cy="5281820"/>
          </a:xfrm>
        </p:spPr>
        <p:txBody>
          <a:bodyPr>
            <a:normAutofit fontScale="85000" lnSpcReduction="20000"/>
          </a:bodyPr>
          <a:lstStyle/>
          <a:p>
            <a:pPr marL="0" indent="0" fontAlgn="base">
              <a:buNone/>
            </a:pPr>
            <a:r>
              <a:rPr lang="en-US" dirty="0">
                <a:latin typeface="Times New Roman" panose="02020603050405020304" pitchFamily="18" charset="0"/>
                <a:cs typeface="Times New Roman" panose="02020603050405020304" pitchFamily="18" charset="0"/>
              </a:rPr>
              <a:t>Consider a relation R ( A , B , C , D , E , F , G ) with the functional dependencies-</a:t>
            </a:r>
          </a:p>
          <a:p>
            <a:pPr marL="0" indent="0" fontAlgn="base">
              <a:buNone/>
            </a:pPr>
            <a:r>
              <a:rPr lang="en-US" dirty="0">
                <a:latin typeface="Times New Roman" panose="02020603050405020304" pitchFamily="18" charset="0"/>
                <a:cs typeface="Times New Roman" panose="02020603050405020304" pitchFamily="18" charset="0"/>
              </a:rPr>
              <a:t>A → BC</a:t>
            </a:r>
          </a:p>
          <a:p>
            <a:pPr marL="0" indent="0" fontAlgn="base">
              <a:buNone/>
            </a:pPr>
            <a:r>
              <a:rPr lang="en-US" dirty="0">
                <a:latin typeface="Times New Roman" panose="02020603050405020304" pitchFamily="18" charset="0"/>
                <a:cs typeface="Times New Roman" panose="02020603050405020304" pitchFamily="18" charset="0"/>
              </a:rPr>
              <a:t>BC → DE</a:t>
            </a:r>
          </a:p>
          <a:p>
            <a:pPr marL="0" indent="0" fontAlgn="base">
              <a:buNone/>
            </a:pPr>
            <a:r>
              <a:rPr lang="en-US" dirty="0">
                <a:latin typeface="Times New Roman" panose="02020603050405020304" pitchFamily="18" charset="0"/>
                <a:cs typeface="Times New Roman" panose="02020603050405020304" pitchFamily="18" charset="0"/>
              </a:rPr>
              <a:t>D → F</a:t>
            </a:r>
          </a:p>
          <a:p>
            <a:pPr marL="0" indent="0" fontAlgn="base">
              <a:buNone/>
            </a:pPr>
            <a:r>
              <a:rPr lang="en-US" dirty="0">
                <a:latin typeface="Times New Roman" panose="02020603050405020304" pitchFamily="18" charset="0"/>
                <a:cs typeface="Times New Roman" panose="02020603050405020304" pitchFamily="18" charset="0"/>
              </a:rPr>
              <a:t>CF → G</a:t>
            </a:r>
          </a:p>
          <a:p>
            <a:pPr marL="0" indent="0" fontAlgn="base">
              <a:buNone/>
            </a:pPr>
            <a:r>
              <a:rPr lang="en-US" b="1" u="sng" dirty="0">
                <a:latin typeface="Times New Roman" panose="02020603050405020304" pitchFamily="18" charset="0"/>
                <a:cs typeface="Times New Roman" panose="02020603050405020304" pitchFamily="18" charset="0"/>
              </a:rPr>
              <a:t>Closure of attribute A-</a:t>
            </a:r>
            <a:endParaRPr lang="en-US" dirty="0">
              <a:latin typeface="Times New Roman" panose="02020603050405020304" pitchFamily="18" charset="0"/>
              <a:cs typeface="Times New Roman" panose="02020603050405020304" pitchFamily="18" charset="0"/>
            </a:endParaRPr>
          </a:p>
          <a:p>
            <a:pPr marL="0" indent="0" fontAlgn="base">
              <a:buNone/>
            </a:pPr>
            <a:r>
              <a:rPr lang="en-US" dirty="0">
                <a:latin typeface="Times New Roman" panose="02020603050405020304" pitchFamily="18" charset="0"/>
                <a:cs typeface="Times New Roman" panose="02020603050405020304" pitchFamily="18" charset="0"/>
              </a:rPr>
              <a:t>A</a:t>
            </a:r>
            <a:r>
              <a:rPr lang="en-US" baseline="30000"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 { A }</a:t>
            </a:r>
          </a:p>
          <a:p>
            <a:pPr marL="0" indent="0" fontAlgn="base">
              <a:buNone/>
            </a:pPr>
            <a:r>
              <a:rPr lang="en-US" dirty="0">
                <a:latin typeface="Times New Roman" panose="02020603050405020304" pitchFamily="18" charset="0"/>
                <a:cs typeface="Times New Roman" panose="02020603050405020304" pitchFamily="18" charset="0"/>
              </a:rPr>
              <a:t>= { A , B , C }                          ( Using A → BC )</a:t>
            </a:r>
          </a:p>
          <a:p>
            <a:pPr marL="0" indent="0" fontAlgn="base">
              <a:buNone/>
            </a:pPr>
            <a:r>
              <a:rPr lang="en-US" dirty="0">
                <a:latin typeface="Times New Roman" panose="02020603050405020304" pitchFamily="18" charset="0"/>
                <a:cs typeface="Times New Roman" panose="02020603050405020304" pitchFamily="18" charset="0"/>
              </a:rPr>
              <a:t>= { A , B , C , D , E }               ( Using BC → DE )</a:t>
            </a:r>
          </a:p>
          <a:p>
            <a:pPr marL="0" indent="0" fontAlgn="base">
              <a:buNone/>
            </a:pPr>
            <a:r>
              <a:rPr lang="en-US" dirty="0">
                <a:latin typeface="Times New Roman" panose="02020603050405020304" pitchFamily="18" charset="0"/>
                <a:cs typeface="Times New Roman" panose="02020603050405020304" pitchFamily="18" charset="0"/>
              </a:rPr>
              <a:t>= { A , B , C , D , E , F }          ( Using D → F )</a:t>
            </a:r>
          </a:p>
          <a:p>
            <a:pPr marL="0" indent="0" fontAlgn="base">
              <a:buNone/>
            </a:pPr>
            <a:r>
              <a:rPr lang="en-US" dirty="0">
                <a:latin typeface="Times New Roman" panose="02020603050405020304" pitchFamily="18" charset="0"/>
                <a:cs typeface="Times New Roman" panose="02020603050405020304" pitchFamily="18" charset="0"/>
              </a:rPr>
              <a:t>= { A , B , C , D , E , F , G }    ( Using CF → G )</a:t>
            </a:r>
          </a:p>
          <a:p>
            <a:pPr marL="0" indent="0" fontAlgn="base">
              <a:buNone/>
            </a:pPr>
            <a:r>
              <a:rPr lang="en-US" dirty="0">
                <a:latin typeface="Times New Roman" panose="02020603050405020304" pitchFamily="18" charset="0"/>
                <a:cs typeface="Times New Roman" panose="02020603050405020304" pitchFamily="18" charset="0"/>
              </a:rPr>
              <a:t>Thus,</a:t>
            </a:r>
          </a:p>
          <a:p>
            <a:pPr marL="0" indent="0" fontAlgn="base">
              <a:buNone/>
            </a:pPr>
            <a:r>
              <a:rPr lang="en-US" b="1" dirty="0">
                <a:latin typeface="Times New Roman" panose="02020603050405020304" pitchFamily="18" charset="0"/>
                <a:cs typeface="Times New Roman" panose="02020603050405020304" pitchFamily="18" charset="0"/>
              </a:rPr>
              <a:t>A</a:t>
            </a:r>
            <a:r>
              <a:rPr lang="en-US" b="1" baseline="30000"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 { A , B , C , D , E , F , G }</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5327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2052" name="Picture 70">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053"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2054"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055"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056"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057"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2058" name="Picture 82">
            <a:extLst>
              <a:ext uri="{FF2B5EF4-FFF2-40B4-BE49-F238E27FC236}">
                <a16:creationId xmlns:a16="http://schemas.microsoft.com/office/drawing/2014/main" id="{47458151-6535-4712-9D31-5BFEBD2205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059" name="Rectangle 84">
            <a:extLst>
              <a:ext uri="{FF2B5EF4-FFF2-40B4-BE49-F238E27FC236}">
                <a16:creationId xmlns:a16="http://schemas.microsoft.com/office/drawing/2014/main" id="{28F956D1-3AF5-47E1-BF12-D331E34A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4632997" cy="6858000"/>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Freeform 5">
            <a:extLst>
              <a:ext uri="{FF2B5EF4-FFF2-40B4-BE49-F238E27FC236}">
                <a16:creationId xmlns:a16="http://schemas.microsoft.com/office/drawing/2014/main" id="{4A5A7DD1-718C-42BE-9B90-4D960E22E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6" y="0"/>
            <a:ext cx="4293205" cy="6576643"/>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a:extLst>
              <a:ext uri="{FF2B5EF4-FFF2-40B4-BE49-F238E27FC236}">
                <a16:creationId xmlns:a16="http://schemas.microsoft.com/office/drawing/2014/main" id="{D43E9453-1B35-4AD4-897F-0C8E9CDBD036}"/>
              </a:ext>
            </a:extLst>
          </p:cNvPr>
          <p:cNvSpPr>
            <a:spLocks noGrp="1"/>
          </p:cNvSpPr>
          <p:nvPr>
            <p:ph type="title"/>
          </p:nvPr>
        </p:nvSpPr>
        <p:spPr>
          <a:xfrm>
            <a:off x="446663" y="1304458"/>
            <a:ext cx="3326650" cy="2901781"/>
          </a:xfrm>
        </p:spPr>
        <p:txBody>
          <a:bodyPr vert="horz" lIns="91440" tIns="45720" rIns="91440" bIns="45720" rtlCol="0" anchor="b">
            <a:normAutofit/>
          </a:bodyPr>
          <a:lstStyle/>
          <a:p>
            <a:pPr algn="r"/>
            <a:r>
              <a:rPr lang="en-US" sz="4100"/>
              <a:t>ANSI SPARC-3-TIER ARCHITECTURE</a:t>
            </a:r>
          </a:p>
        </p:txBody>
      </p:sp>
      <p:sp>
        <p:nvSpPr>
          <p:cNvPr id="2061" name="Rectangle 88">
            <a:extLst>
              <a:ext uri="{FF2B5EF4-FFF2-40B4-BE49-F238E27FC236}">
                <a16:creationId xmlns:a16="http://schemas.microsoft.com/office/drawing/2014/main" id="{9DE02FF1-20BC-4306-B0FB-AE6D71D73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48871"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062" name="Rectangle 90">
            <a:extLst>
              <a:ext uri="{FF2B5EF4-FFF2-40B4-BE49-F238E27FC236}">
                <a16:creationId xmlns:a16="http://schemas.microsoft.com/office/drawing/2014/main" id="{89A8C427-1B47-42B2-9206-1F34BE757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4250216"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063" name="Rectangle 92">
            <a:extLst>
              <a:ext uri="{FF2B5EF4-FFF2-40B4-BE49-F238E27FC236}">
                <a16:creationId xmlns:a16="http://schemas.microsoft.com/office/drawing/2014/main" id="{C9864909-0F48-48BD-B525-B293738D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1883" y="450792"/>
            <a:ext cx="6636823" cy="5950008"/>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729B4FD0-FC05-4A96-B874-EB26F5A6775C}"/>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tretch>
            <a:fillRect/>
          </a:stretch>
        </p:blipFill>
        <p:spPr bwMode="auto">
          <a:xfrm>
            <a:off x="5211968" y="684680"/>
            <a:ext cx="6281338" cy="548265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B5E006D3-F783-4321-9143-34C941F9C4C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64368" y="837080"/>
            <a:ext cx="6281338" cy="548265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166E2096-C4AB-41F5-901E-2040F24EA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867" y="1338375"/>
            <a:ext cx="3164242" cy="421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21465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004C4C-FD7A-4E88-882A-57D70A8A3863}"/>
              </a:ext>
            </a:extLst>
          </p:cNvPr>
          <p:cNvSpPr>
            <a:spLocks noGrp="1"/>
          </p:cNvSpPr>
          <p:nvPr>
            <p:ph sz="quarter" idx="13"/>
          </p:nvPr>
        </p:nvSpPr>
        <p:spPr>
          <a:xfrm>
            <a:off x="119270" y="238539"/>
            <a:ext cx="10961237" cy="5136047"/>
          </a:xfrm>
        </p:spPr>
        <p:txBody>
          <a:bodyPr>
            <a:normAutofit fontScale="85000" lnSpcReduction="10000"/>
          </a:bodyPr>
          <a:lstStyle/>
          <a:p>
            <a:r>
              <a:rPr lang="en-US" b="1" dirty="0">
                <a:latin typeface="Times New Roman" panose="02020603050405020304" pitchFamily="18" charset="0"/>
                <a:cs typeface="Times New Roman" panose="02020603050405020304" pitchFamily="18" charset="0"/>
              </a:rPr>
              <a:t>D</a:t>
            </a:r>
            <a:r>
              <a:rPr lang="en-US" b="1" baseline="30000"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 { D , F }</a:t>
            </a:r>
          </a:p>
          <a:p>
            <a:pPr marL="0" indent="0" fontAlgn="base">
              <a:buNone/>
            </a:pPr>
            <a:r>
              <a:rPr lang="en-US" b="1" u="sng" dirty="0">
                <a:latin typeface="Times New Roman" panose="02020603050405020304" pitchFamily="18" charset="0"/>
                <a:cs typeface="Times New Roman" panose="02020603050405020304" pitchFamily="18" charset="0"/>
              </a:rPr>
              <a:t>Closure of attribute set {B, C}-</a:t>
            </a:r>
            <a:endParaRPr lang="en-US" dirty="0">
              <a:latin typeface="Times New Roman" panose="02020603050405020304" pitchFamily="18" charset="0"/>
              <a:cs typeface="Times New Roman" panose="02020603050405020304" pitchFamily="18" charset="0"/>
            </a:endParaRPr>
          </a:p>
          <a:p>
            <a:pPr marL="0" indent="0" fontAlgn="base">
              <a:buNone/>
            </a:pPr>
            <a:r>
              <a:rPr lang="en-US" dirty="0">
                <a:latin typeface="Times New Roman" panose="02020603050405020304" pitchFamily="18" charset="0"/>
                <a:cs typeface="Times New Roman" panose="02020603050405020304" pitchFamily="18" charset="0"/>
              </a:rPr>
              <a:t>{ B , C }</a:t>
            </a:r>
            <a:r>
              <a:rPr lang="en-US" baseline="30000"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 B , C }</a:t>
            </a:r>
          </a:p>
          <a:p>
            <a:pPr marL="0" indent="0" fontAlgn="base">
              <a:buNone/>
            </a:pPr>
            <a:r>
              <a:rPr lang="en-US" dirty="0">
                <a:latin typeface="Times New Roman" panose="02020603050405020304" pitchFamily="18" charset="0"/>
                <a:cs typeface="Times New Roman" panose="02020603050405020304" pitchFamily="18" charset="0"/>
              </a:rPr>
              <a:t>= { B , C , D , E }               ( Using BC → DE )</a:t>
            </a:r>
          </a:p>
          <a:p>
            <a:pPr marL="0" indent="0" fontAlgn="base">
              <a:buNone/>
            </a:pPr>
            <a:r>
              <a:rPr lang="en-US" dirty="0">
                <a:latin typeface="Times New Roman" panose="02020603050405020304" pitchFamily="18" charset="0"/>
                <a:cs typeface="Times New Roman" panose="02020603050405020304" pitchFamily="18" charset="0"/>
              </a:rPr>
              <a:t>= { B , C , D , E , F }          ( Using D → F )</a:t>
            </a:r>
          </a:p>
          <a:p>
            <a:pPr marL="0" indent="0" fontAlgn="base">
              <a:buNone/>
            </a:pPr>
            <a:r>
              <a:rPr lang="en-US" dirty="0">
                <a:latin typeface="Times New Roman" panose="02020603050405020304" pitchFamily="18" charset="0"/>
                <a:cs typeface="Times New Roman" panose="02020603050405020304" pitchFamily="18" charset="0"/>
              </a:rPr>
              <a:t>= { B , C , D , E , F , G }    ( Using CF → G )</a:t>
            </a:r>
          </a:p>
          <a:p>
            <a:pPr marL="0" indent="0" fontAlgn="base">
              <a:buNone/>
            </a:pPr>
            <a:r>
              <a:rPr lang="en-US" dirty="0">
                <a:latin typeface="Times New Roman" panose="02020603050405020304" pitchFamily="18" charset="0"/>
                <a:cs typeface="Times New Roman" panose="02020603050405020304" pitchFamily="18" charset="0"/>
              </a:rPr>
              <a:t>Thus,</a:t>
            </a:r>
          </a:p>
          <a:p>
            <a:pPr marL="0" indent="0" fontAlgn="base">
              <a:buNone/>
            </a:pPr>
            <a:r>
              <a:rPr lang="en-US" b="1" dirty="0">
                <a:latin typeface="Times New Roman" panose="02020603050405020304" pitchFamily="18" charset="0"/>
                <a:cs typeface="Times New Roman" panose="02020603050405020304" pitchFamily="18" charset="0"/>
              </a:rPr>
              <a:t>{ B , C }</a:t>
            </a:r>
            <a:r>
              <a:rPr lang="en-US" b="1" baseline="30000"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 { B , C , D , E , F , G }</a:t>
            </a:r>
          </a:p>
          <a:p>
            <a:pPr marL="0" indent="0" fontAlgn="base">
              <a:buNone/>
            </a:pPr>
            <a:r>
              <a:rPr lang="en-US" dirty="0">
                <a:latin typeface="Times New Roman" panose="02020603050405020304" pitchFamily="18" charset="0"/>
                <a:cs typeface="Times New Roman" panose="02020603050405020304" pitchFamily="18" charset="0"/>
              </a:rPr>
              <a:t>If the closure result of an attribute set contains all the attributes of the relation, then that attribute set is called as a super key of that relation.</a:t>
            </a:r>
          </a:p>
          <a:p>
            <a:pPr marL="0" indent="0" fontAlgn="base">
              <a:buNone/>
            </a:pPr>
            <a:r>
              <a:rPr lang="en-US" dirty="0">
                <a:latin typeface="Times New Roman" panose="02020603050405020304" pitchFamily="18" charset="0"/>
                <a:cs typeface="Times New Roman" panose="02020603050405020304" pitchFamily="18" charset="0"/>
              </a:rPr>
              <a:t>If there exists no subset of an attribute set whose closure contains all the attributes of the relation, then that attribute set is called as a candidate key of that relation.</a:t>
            </a:r>
          </a:p>
          <a:p>
            <a:pPr marL="0" indent="0" fontAlgn="base">
              <a:buNone/>
            </a:pPr>
            <a:r>
              <a:rPr lang="en-US" dirty="0">
                <a:latin typeface="Times New Roman" panose="02020603050405020304" pitchFamily="18" charset="0"/>
                <a:cs typeface="Times New Roman" panose="02020603050405020304" pitchFamily="18" charset="0"/>
              </a:rPr>
              <a:t>A is also a SUPER/candidate key for that relation.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739080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7B24D4-DA07-41B5-A9C5-B2E577EEDA42}"/>
              </a:ext>
            </a:extLst>
          </p:cNvPr>
          <p:cNvSpPr>
            <a:spLocks noGrp="1"/>
          </p:cNvSpPr>
          <p:nvPr>
            <p:ph sz="quarter" idx="13"/>
          </p:nvPr>
        </p:nvSpPr>
        <p:spPr>
          <a:xfrm>
            <a:off x="92765" y="119270"/>
            <a:ext cx="11436625" cy="5255315"/>
          </a:xfrm>
        </p:spPr>
        <p:txBody>
          <a:bodyPr>
            <a:normAutofit fontScale="85000" lnSpcReduction="20000"/>
          </a:bodyPr>
          <a:lstStyle/>
          <a:p>
            <a:pPr fontAlgn="base"/>
            <a:r>
              <a:rPr lang="en-US" b="1" u="sng" dirty="0">
                <a:latin typeface="Times New Roman" panose="02020603050405020304" pitchFamily="18" charset="0"/>
                <a:cs typeface="Times New Roman" panose="02020603050405020304" pitchFamily="18" charset="0"/>
              </a:rPr>
              <a:t>Problem-</a:t>
            </a:r>
            <a:endParaRPr lang="en-US" dirty="0">
              <a:latin typeface="Times New Roman" panose="02020603050405020304" pitchFamily="18" charset="0"/>
              <a:cs typeface="Times New Roman" panose="02020603050405020304" pitchFamily="18" charset="0"/>
            </a:endParaRPr>
          </a:p>
          <a:p>
            <a:pPr fontAlgn="base"/>
            <a:r>
              <a:rPr lang="en-US" dirty="0">
                <a:latin typeface="Times New Roman" panose="02020603050405020304" pitchFamily="18" charset="0"/>
                <a:cs typeface="Times New Roman" panose="02020603050405020304" pitchFamily="18" charset="0"/>
              </a:rPr>
              <a:t>Consider the given functional dependencies-</a:t>
            </a:r>
          </a:p>
          <a:p>
            <a:pPr fontAlgn="base"/>
            <a:r>
              <a:rPr lang="en-US" dirty="0">
                <a:latin typeface="Times New Roman" panose="02020603050405020304" pitchFamily="18" charset="0"/>
                <a:cs typeface="Times New Roman" panose="02020603050405020304" pitchFamily="18" charset="0"/>
              </a:rPr>
              <a:t>AB → CD</a:t>
            </a:r>
          </a:p>
          <a:p>
            <a:pPr fontAlgn="base"/>
            <a:r>
              <a:rPr lang="en-US" dirty="0">
                <a:latin typeface="Times New Roman" panose="02020603050405020304" pitchFamily="18" charset="0"/>
                <a:cs typeface="Times New Roman" panose="02020603050405020304" pitchFamily="18" charset="0"/>
              </a:rPr>
              <a:t>AF → D</a:t>
            </a:r>
          </a:p>
          <a:p>
            <a:pPr fontAlgn="base"/>
            <a:r>
              <a:rPr lang="en-US" dirty="0">
                <a:latin typeface="Times New Roman" panose="02020603050405020304" pitchFamily="18" charset="0"/>
                <a:cs typeface="Times New Roman" panose="02020603050405020304" pitchFamily="18" charset="0"/>
              </a:rPr>
              <a:t>DE → F</a:t>
            </a:r>
          </a:p>
          <a:p>
            <a:pPr fontAlgn="base"/>
            <a:r>
              <a:rPr lang="en-US" dirty="0">
                <a:latin typeface="Times New Roman" panose="02020603050405020304" pitchFamily="18" charset="0"/>
                <a:cs typeface="Times New Roman" panose="02020603050405020304" pitchFamily="18" charset="0"/>
              </a:rPr>
              <a:t>C → G</a:t>
            </a:r>
          </a:p>
          <a:p>
            <a:pPr fontAlgn="base"/>
            <a:r>
              <a:rPr lang="en-US" dirty="0">
                <a:latin typeface="Times New Roman" panose="02020603050405020304" pitchFamily="18" charset="0"/>
                <a:cs typeface="Times New Roman" panose="02020603050405020304" pitchFamily="18" charset="0"/>
              </a:rPr>
              <a:t>F → E</a:t>
            </a:r>
          </a:p>
          <a:p>
            <a:pPr fontAlgn="base"/>
            <a:r>
              <a:rPr lang="en-US" dirty="0">
                <a:latin typeface="Times New Roman" panose="02020603050405020304" pitchFamily="18" charset="0"/>
                <a:cs typeface="Times New Roman" panose="02020603050405020304" pitchFamily="18" charset="0"/>
              </a:rPr>
              <a:t>G → A</a:t>
            </a:r>
          </a:p>
          <a:p>
            <a:pPr fontAlgn="base"/>
            <a:r>
              <a:rPr lang="en-US" dirty="0">
                <a:latin typeface="Times New Roman" panose="02020603050405020304" pitchFamily="18" charset="0"/>
                <a:cs typeface="Times New Roman" panose="02020603050405020304" pitchFamily="18" charset="0"/>
              </a:rPr>
              <a:t>Which of the following options is false?</a:t>
            </a:r>
          </a:p>
          <a:p>
            <a:pPr fontAlgn="base"/>
            <a:r>
              <a:rPr lang="en-US" dirty="0">
                <a:latin typeface="Times New Roman" panose="02020603050405020304" pitchFamily="18" charset="0"/>
                <a:cs typeface="Times New Roman" panose="02020603050405020304" pitchFamily="18" charset="0"/>
              </a:rPr>
              <a:t>(A) { CF }</a:t>
            </a:r>
            <a:r>
              <a:rPr lang="en-US" baseline="30000"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 { A , C , D , E , F , G }</a:t>
            </a:r>
          </a:p>
          <a:p>
            <a:pPr fontAlgn="base"/>
            <a:r>
              <a:rPr lang="en-US" dirty="0">
                <a:latin typeface="Times New Roman" panose="02020603050405020304" pitchFamily="18" charset="0"/>
                <a:cs typeface="Times New Roman" panose="02020603050405020304" pitchFamily="18" charset="0"/>
              </a:rPr>
              <a:t>(B) { BG }</a:t>
            </a:r>
            <a:r>
              <a:rPr lang="en-US" baseline="30000"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 { A , B , C , D , G }</a:t>
            </a:r>
          </a:p>
          <a:p>
            <a:pPr fontAlgn="base"/>
            <a:r>
              <a:rPr lang="en-US" dirty="0">
                <a:latin typeface="Times New Roman" panose="02020603050405020304" pitchFamily="18" charset="0"/>
                <a:cs typeface="Times New Roman" panose="02020603050405020304" pitchFamily="18" charset="0"/>
              </a:rPr>
              <a:t>(</a:t>
            </a:r>
            <a:r>
              <a:rPr lang="en-US" dirty="0">
                <a:highlight>
                  <a:srgbClr val="00FF00"/>
                </a:highlight>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 { AF }</a:t>
            </a:r>
            <a:r>
              <a:rPr lang="en-US" baseline="30000"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 { A , C , D , E , F , G }</a:t>
            </a:r>
          </a:p>
          <a:p>
            <a:pPr fontAlgn="base"/>
            <a:r>
              <a:rPr lang="en-US" dirty="0">
                <a:latin typeface="Times New Roman" panose="02020603050405020304" pitchFamily="18" charset="0"/>
                <a:cs typeface="Times New Roman" panose="02020603050405020304" pitchFamily="18" charset="0"/>
              </a:rPr>
              <a:t>(</a:t>
            </a:r>
            <a:r>
              <a:rPr lang="en-US" dirty="0">
                <a:highlight>
                  <a:srgbClr val="00FF00"/>
                </a:highlight>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 { AB }</a:t>
            </a:r>
            <a:r>
              <a:rPr lang="en-US" baseline="30000"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 { A , C , D , F ,G }</a:t>
            </a:r>
          </a:p>
          <a:p>
            <a:pPr marL="0" indent="0" fontAlgn="base">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9E81FA2-2E11-4B7F-B75C-47FA56B3BDC5}"/>
              </a:ext>
            </a:extLst>
          </p:cNvPr>
          <p:cNvSpPr txBox="1"/>
          <p:nvPr/>
        </p:nvSpPr>
        <p:spPr>
          <a:xfrm>
            <a:off x="6096000" y="212035"/>
            <a:ext cx="5088834" cy="1754326"/>
          </a:xfrm>
          <a:prstGeom prst="rect">
            <a:avLst/>
          </a:prstGeom>
          <a:noFill/>
        </p:spPr>
        <p:txBody>
          <a:bodyPr wrap="square" rtlCol="0">
            <a:spAutoFit/>
          </a:bodyPr>
          <a:lstStyle/>
          <a:p>
            <a:pPr fontAlgn="base"/>
            <a:r>
              <a:rPr lang="en-US" dirty="0">
                <a:latin typeface="Times New Roman" panose="02020603050405020304" pitchFamily="18" charset="0"/>
                <a:cs typeface="Times New Roman" panose="02020603050405020304" pitchFamily="18" charset="0"/>
              </a:rPr>
              <a:t>{ CF }</a:t>
            </a:r>
            <a:r>
              <a:rPr lang="en-US" baseline="30000"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 { C , F }</a:t>
            </a:r>
          </a:p>
          <a:p>
            <a:pPr fontAlgn="base"/>
            <a:r>
              <a:rPr lang="en-US" dirty="0">
                <a:latin typeface="Times New Roman" panose="02020603050405020304" pitchFamily="18" charset="0"/>
                <a:cs typeface="Times New Roman" panose="02020603050405020304" pitchFamily="18" charset="0"/>
              </a:rPr>
              <a:t>      = { C , F , G }                     ( Using C → G )</a:t>
            </a:r>
          </a:p>
          <a:p>
            <a:pPr fontAlgn="base"/>
            <a:r>
              <a:rPr lang="en-US" dirty="0">
                <a:latin typeface="Times New Roman" panose="02020603050405020304" pitchFamily="18" charset="0"/>
                <a:cs typeface="Times New Roman" panose="02020603050405020304" pitchFamily="18" charset="0"/>
              </a:rPr>
              <a:t>      = { C , E , F , G }               ( Using F → E )</a:t>
            </a:r>
          </a:p>
          <a:p>
            <a:pPr fontAlgn="base"/>
            <a:r>
              <a:rPr lang="en-US" dirty="0">
                <a:latin typeface="Times New Roman" panose="02020603050405020304" pitchFamily="18" charset="0"/>
                <a:cs typeface="Times New Roman" panose="02020603050405020304" pitchFamily="18" charset="0"/>
              </a:rPr>
              <a:t>      = { A , C , E , E , F }          ( Using G → A )</a:t>
            </a:r>
          </a:p>
          <a:p>
            <a:pPr fontAlgn="base"/>
            <a:r>
              <a:rPr lang="en-US" dirty="0">
                <a:latin typeface="Times New Roman" panose="02020603050405020304" pitchFamily="18" charset="0"/>
                <a:cs typeface="Times New Roman" panose="02020603050405020304" pitchFamily="18" charset="0"/>
              </a:rPr>
              <a:t>      = { A , C , D , E , F , G }    ( Using AF → D )</a:t>
            </a:r>
          </a:p>
          <a:p>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2592A2C-086C-4CB6-B9AC-620CCC4EA701}"/>
              </a:ext>
            </a:extLst>
          </p:cNvPr>
          <p:cNvSpPr txBox="1"/>
          <p:nvPr/>
        </p:nvSpPr>
        <p:spPr>
          <a:xfrm>
            <a:off x="6440556" y="1828800"/>
            <a:ext cx="5088834" cy="1200329"/>
          </a:xfrm>
          <a:prstGeom prst="rect">
            <a:avLst/>
          </a:prstGeom>
          <a:noFill/>
        </p:spPr>
        <p:txBody>
          <a:bodyPr wrap="square" rtlCol="0">
            <a:spAutoFit/>
          </a:bodyPr>
          <a:lstStyle/>
          <a:p>
            <a:pPr fontAlgn="base"/>
            <a:r>
              <a:rPr lang="en-US" dirty="0">
                <a:latin typeface="Times New Roman" panose="02020603050405020304" pitchFamily="18" charset="0"/>
                <a:cs typeface="Times New Roman" panose="02020603050405020304" pitchFamily="18" charset="0"/>
              </a:rPr>
              <a:t>{ BG }</a:t>
            </a:r>
            <a:r>
              <a:rPr lang="en-US" baseline="30000"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 { B , G }</a:t>
            </a:r>
          </a:p>
          <a:p>
            <a:pPr fontAlgn="base"/>
            <a:r>
              <a:rPr lang="en-US" dirty="0">
                <a:latin typeface="Times New Roman" panose="02020603050405020304" pitchFamily="18" charset="0"/>
                <a:cs typeface="Times New Roman" panose="02020603050405020304" pitchFamily="18" charset="0"/>
              </a:rPr>
              <a:t>      = { A , B , G }                   ( Using G → A )</a:t>
            </a:r>
          </a:p>
          <a:p>
            <a:pPr fontAlgn="base"/>
            <a:r>
              <a:rPr lang="en-US" dirty="0">
                <a:latin typeface="Times New Roman" panose="02020603050405020304" pitchFamily="18" charset="0"/>
                <a:cs typeface="Times New Roman" panose="02020603050405020304" pitchFamily="18" charset="0"/>
              </a:rPr>
              <a:t>      = { A , B , C , D , G }        ( Using AB → CD )</a:t>
            </a:r>
          </a:p>
          <a:p>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2C9BDEF-8664-4DEC-B8A2-968902896411}"/>
              </a:ext>
            </a:extLst>
          </p:cNvPr>
          <p:cNvSpPr txBox="1"/>
          <p:nvPr/>
        </p:nvSpPr>
        <p:spPr>
          <a:xfrm>
            <a:off x="6573078" y="3029129"/>
            <a:ext cx="4956312" cy="1200329"/>
          </a:xfrm>
          <a:prstGeom prst="rect">
            <a:avLst/>
          </a:prstGeom>
          <a:noFill/>
        </p:spPr>
        <p:txBody>
          <a:bodyPr wrap="square" rtlCol="0">
            <a:spAutoFit/>
          </a:bodyPr>
          <a:lstStyle/>
          <a:p>
            <a:pPr fontAlgn="base"/>
            <a:r>
              <a:rPr lang="en-US" dirty="0">
                <a:latin typeface="Times New Roman" panose="02020603050405020304" pitchFamily="18" charset="0"/>
                <a:cs typeface="Times New Roman" panose="02020603050405020304" pitchFamily="18" charset="0"/>
              </a:rPr>
              <a:t>{ AF }</a:t>
            </a:r>
            <a:r>
              <a:rPr lang="en-US" baseline="30000"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 { A , F }</a:t>
            </a:r>
          </a:p>
          <a:p>
            <a:pPr fontAlgn="base"/>
            <a:r>
              <a:rPr lang="en-US" dirty="0">
                <a:latin typeface="Times New Roman" panose="02020603050405020304" pitchFamily="18" charset="0"/>
                <a:cs typeface="Times New Roman" panose="02020603050405020304" pitchFamily="18" charset="0"/>
              </a:rPr>
              <a:t>      = { A , D , F }               ( Using AF → D )</a:t>
            </a:r>
          </a:p>
          <a:p>
            <a:pPr fontAlgn="base"/>
            <a:r>
              <a:rPr lang="en-US" dirty="0">
                <a:latin typeface="Times New Roman" panose="02020603050405020304" pitchFamily="18" charset="0"/>
                <a:cs typeface="Times New Roman" panose="02020603050405020304" pitchFamily="18" charset="0"/>
              </a:rPr>
              <a:t>      = { A , D , E , F }          ( Using F → E )</a:t>
            </a:r>
          </a:p>
          <a:p>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074AA72-C1A4-43B1-A3C9-35CA8EFDB54A}"/>
              </a:ext>
            </a:extLst>
          </p:cNvPr>
          <p:cNvSpPr txBox="1"/>
          <p:nvPr/>
        </p:nvSpPr>
        <p:spPr>
          <a:xfrm>
            <a:off x="6785113" y="4229458"/>
            <a:ext cx="4876799" cy="1200329"/>
          </a:xfrm>
          <a:prstGeom prst="rect">
            <a:avLst/>
          </a:prstGeom>
          <a:noFill/>
        </p:spPr>
        <p:txBody>
          <a:bodyPr wrap="square" rtlCol="0">
            <a:spAutoFit/>
          </a:bodyPr>
          <a:lstStyle/>
          <a:p>
            <a:pPr fontAlgn="base"/>
            <a:r>
              <a:rPr lang="en-US" dirty="0">
                <a:latin typeface="Times New Roman" panose="02020603050405020304" pitchFamily="18" charset="0"/>
                <a:cs typeface="Times New Roman" panose="02020603050405020304" pitchFamily="18" charset="0"/>
              </a:rPr>
              <a:t>{ AB }</a:t>
            </a:r>
            <a:r>
              <a:rPr lang="en-US" baseline="30000"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 { A , B }</a:t>
            </a:r>
          </a:p>
          <a:p>
            <a:pPr fontAlgn="base"/>
            <a:r>
              <a:rPr lang="en-US" dirty="0">
                <a:latin typeface="Times New Roman" panose="02020603050405020304" pitchFamily="18" charset="0"/>
                <a:cs typeface="Times New Roman" panose="02020603050405020304" pitchFamily="18" charset="0"/>
              </a:rPr>
              <a:t>      = { A , B , C , D }            ( Using AB → CD )</a:t>
            </a:r>
          </a:p>
          <a:p>
            <a:pPr fontAlgn="base"/>
            <a:r>
              <a:rPr lang="en-US" dirty="0">
                <a:latin typeface="Times New Roman" panose="02020603050405020304" pitchFamily="18" charset="0"/>
                <a:cs typeface="Times New Roman" panose="02020603050405020304" pitchFamily="18" charset="0"/>
              </a:rPr>
              <a:t>      = { A , B , C , D , G }      ( Using C → G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389019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CC58F0-0816-422C-BD99-3F2AF5D86864}"/>
              </a:ext>
            </a:extLst>
          </p:cNvPr>
          <p:cNvSpPr>
            <a:spLocks noGrp="1"/>
          </p:cNvSpPr>
          <p:nvPr>
            <p:ph sz="quarter" idx="13"/>
          </p:nvPr>
        </p:nvSpPr>
        <p:spPr>
          <a:xfrm>
            <a:off x="685800" y="516836"/>
            <a:ext cx="10394707" cy="4857750"/>
          </a:xfrm>
        </p:spPr>
        <p:txBody>
          <a:bodyPr>
            <a:normAutofit/>
          </a:bodyPr>
          <a:lstStyle/>
          <a:p>
            <a:r>
              <a:rPr lang="en-US" dirty="0">
                <a:latin typeface="Times New Roman" panose="02020603050405020304" pitchFamily="18" charset="0"/>
                <a:cs typeface="Times New Roman" panose="02020603050405020304" pitchFamily="18" charset="0"/>
              </a:rPr>
              <a:t>Consider the table </a:t>
            </a:r>
            <a:r>
              <a:rPr lang="en-US" dirty="0" err="1">
                <a:latin typeface="Times New Roman" panose="02020603050405020304" pitchFamily="18" charset="0"/>
                <a:cs typeface="Times New Roman" panose="02020603050405020304" pitchFamily="18" charset="0"/>
              </a:rPr>
              <a:t>student_details</a:t>
            </a:r>
            <a:r>
              <a:rPr lang="en-US" dirty="0">
                <a:latin typeface="Times New Roman" panose="02020603050405020304" pitchFamily="18" charset="0"/>
                <a:cs typeface="Times New Roman" panose="02020603050405020304" pitchFamily="18" charset="0"/>
              </a:rPr>
              <a:t> having (</a:t>
            </a:r>
            <a:r>
              <a:rPr lang="en-US" dirty="0" err="1">
                <a:latin typeface="Times New Roman" panose="02020603050405020304" pitchFamily="18" charset="0"/>
                <a:cs typeface="Times New Roman" panose="02020603050405020304" pitchFamily="18" charset="0"/>
              </a:rPr>
              <a:t>Roll_No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Name,Marks</a:t>
            </a:r>
            <a:r>
              <a:rPr lang="en-US" dirty="0">
                <a:latin typeface="Times New Roman" panose="02020603050405020304" pitchFamily="18" charset="0"/>
                <a:cs typeface="Times New Roman" panose="02020603050405020304" pitchFamily="18" charset="0"/>
              </a:rPr>
              <a:t>, Location) as the attributes and having two functional dependencies.</a:t>
            </a:r>
          </a:p>
          <a:p>
            <a:r>
              <a:rPr lang="en-US" dirty="0">
                <a:latin typeface="Times New Roman" panose="02020603050405020304" pitchFamily="18" charset="0"/>
                <a:cs typeface="Times New Roman" panose="02020603050405020304" pitchFamily="18" charset="0"/>
              </a:rPr>
              <a:t>FD1 : </a:t>
            </a:r>
            <a:r>
              <a:rPr lang="en-US" dirty="0" err="1">
                <a:latin typeface="Times New Roman" panose="02020603050405020304" pitchFamily="18" charset="0"/>
                <a:cs typeface="Times New Roman" panose="02020603050405020304" pitchFamily="18" charset="0"/>
              </a:rPr>
              <a:t>Roll_No</a:t>
            </a:r>
            <a:r>
              <a:rPr lang="en-US" dirty="0">
                <a:latin typeface="Times New Roman" panose="02020603050405020304" pitchFamily="18" charset="0"/>
                <a:cs typeface="Times New Roman" panose="02020603050405020304" pitchFamily="18" charset="0"/>
              </a:rPr>
              <a:t> -&gt;Name, Marks</a:t>
            </a:r>
          </a:p>
          <a:p>
            <a:r>
              <a:rPr lang="en-US" dirty="0">
                <a:latin typeface="Times New Roman" panose="02020603050405020304" pitchFamily="18" charset="0"/>
                <a:cs typeface="Times New Roman" panose="02020603050405020304" pitchFamily="18" charset="0"/>
              </a:rPr>
              <a:t>FD2 : Name -&gt;Marks, Location</a:t>
            </a:r>
          </a:p>
          <a:p>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Roll_no</a:t>
            </a:r>
            <a:r>
              <a:rPr lang="en-US" dirty="0">
                <a:latin typeface="Times New Roman" panose="02020603050405020304" pitchFamily="18" charset="0"/>
                <a:cs typeface="Times New Roman" panose="02020603050405020304" pitchFamily="18" charset="0"/>
              </a:rPr>
              <a:t>}</a:t>
            </a:r>
            <a:r>
              <a:rPr lang="en-US" baseline="30000"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Roll_No</a:t>
            </a:r>
            <a:r>
              <a:rPr lang="en-US" dirty="0">
                <a:latin typeface="Times New Roman" panose="02020603050405020304" pitchFamily="18" charset="0"/>
                <a:cs typeface="Times New Roman" panose="02020603050405020304" pitchFamily="18" charset="0"/>
              </a:rPr>
              <a:t>, Marks, Name, Location}</a:t>
            </a:r>
          </a:p>
          <a:p>
            <a:r>
              <a:rPr lang="en-US" dirty="0">
                <a:latin typeface="Times New Roman" panose="02020603050405020304" pitchFamily="18" charset="0"/>
                <a:cs typeface="Times New Roman" panose="02020603050405020304" pitchFamily="18" charset="0"/>
              </a:rPr>
              <a:t>{Name}</a:t>
            </a:r>
            <a:r>
              <a:rPr lang="en-US" baseline="30000"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 {Name, Marks, Location}</a:t>
            </a:r>
          </a:p>
          <a:p>
            <a:r>
              <a:rPr lang="en-US" dirty="0">
                <a:latin typeface="Times New Roman" panose="02020603050405020304" pitchFamily="18" charset="0"/>
                <a:cs typeface="Times New Roman" panose="02020603050405020304" pitchFamily="18" charset="0"/>
              </a:rPr>
              <a:t>{Marks}</a:t>
            </a:r>
            <a:r>
              <a:rPr lang="en-US" baseline="30000"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 {Marks}</a:t>
            </a:r>
          </a:p>
          <a:p>
            <a:r>
              <a:rPr lang="en-US" dirty="0">
                <a:latin typeface="Times New Roman" panose="02020603050405020304" pitchFamily="18" charset="0"/>
                <a:cs typeface="Times New Roman" panose="02020603050405020304" pitchFamily="18" charset="0"/>
              </a:rPr>
              <a:t>{Location}</a:t>
            </a:r>
            <a:r>
              <a:rPr lang="en-US" baseline="30000"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 { Location}</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150747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82771-0CA7-4F05-9339-31103B007AF8}"/>
              </a:ext>
            </a:extLst>
          </p:cNvPr>
          <p:cNvSpPr>
            <a:spLocks noGrp="1"/>
          </p:cNvSpPr>
          <p:nvPr>
            <p:ph type="title"/>
          </p:nvPr>
        </p:nvSpPr>
        <p:spPr>
          <a:xfrm>
            <a:off x="685801" y="685800"/>
            <a:ext cx="10396882" cy="281609"/>
          </a:xfrm>
        </p:spPr>
        <p:txBody>
          <a:bodyPr>
            <a:normAutofit fontScale="90000"/>
          </a:bodyPr>
          <a:lstStyle/>
          <a:p>
            <a:r>
              <a:rPr lang="en-US" b="1" dirty="0"/>
              <a:t>Closure of Functional Dependencies</a:t>
            </a:r>
            <a:br>
              <a:rPr lang="en-US" b="1" dirty="0"/>
            </a:br>
            <a:endParaRPr lang="en-US" dirty="0"/>
          </a:p>
        </p:txBody>
      </p:sp>
      <p:sp>
        <p:nvSpPr>
          <p:cNvPr id="3" name="Content Placeholder 2">
            <a:extLst>
              <a:ext uri="{FF2B5EF4-FFF2-40B4-BE49-F238E27FC236}">
                <a16:creationId xmlns:a16="http://schemas.microsoft.com/office/drawing/2014/main" id="{18E9CDC0-A12D-42CD-BFAC-3D365B803E8D}"/>
              </a:ext>
            </a:extLst>
          </p:cNvPr>
          <p:cNvSpPr>
            <a:spLocks noGrp="1"/>
          </p:cNvSpPr>
          <p:nvPr>
            <p:ph sz="quarter" idx="13"/>
          </p:nvPr>
        </p:nvSpPr>
        <p:spPr>
          <a:xfrm>
            <a:off x="685800" y="1245704"/>
            <a:ext cx="10394707" cy="4128881"/>
          </a:xfrm>
        </p:spPr>
        <p:txBody>
          <a:bodyPr>
            <a:normAutofit fontScale="85000" lnSpcReduction="10000"/>
          </a:bodyPr>
          <a:lstStyle/>
          <a:p>
            <a:r>
              <a:rPr lang="en-US" dirty="0">
                <a:latin typeface="Times New Roman" panose="02020603050405020304" pitchFamily="18" charset="0"/>
                <a:cs typeface="Times New Roman" panose="02020603050405020304" pitchFamily="18" charset="0"/>
              </a:rPr>
              <a:t>"The closure of F, denoted as F+, is the set of all regular Functional Dependencies that can be derived from F".</a:t>
            </a:r>
          </a:p>
          <a:p>
            <a:pPr marL="0" indent="0">
              <a:buNone/>
            </a:pPr>
            <a:r>
              <a:rPr lang="en-US" b="1" dirty="0">
                <a:latin typeface="Times New Roman" panose="02020603050405020304" pitchFamily="18" charset="0"/>
                <a:cs typeface="Times New Roman" panose="02020603050405020304" pitchFamily="18" charset="0"/>
              </a:rPr>
              <a:t>Example: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Consider relation E = (P, Q, R, S, T, U) having set of Functional Dependencies (FD).</a:t>
            </a:r>
          </a:p>
          <a:p>
            <a:pPr marL="0" indent="0">
              <a:buNone/>
            </a:pPr>
            <a:r>
              <a:rPr lang="en-US" dirty="0">
                <a:latin typeface="Times New Roman" panose="02020603050405020304" pitchFamily="18" charset="0"/>
                <a:cs typeface="Times New Roman" panose="02020603050405020304" pitchFamily="18" charset="0"/>
              </a:rPr>
              <a:t>P → Q             P → 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QR → S          Q → T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QR → U          PR → U</a:t>
            </a:r>
          </a:p>
          <a:p>
            <a:pPr marL="0" indent="0">
              <a:buNone/>
            </a:pPr>
            <a:r>
              <a:rPr lang="en-US" b="1" dirty="0">
                <a:latin typeface="Times New Roman" panose="02020603050405020304" pitchFamily="18" charset="0"/>
                <a:cs typeface="Times New Roman" panose="02020603050405020304" pitchFamily="18" charset="0"/>
              </a:rPr>
              <a:t>Calculate some members of Axioms are as follows,</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1. P → T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2. PR → S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3. QR → SU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4. PR → SU</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84093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08419-8C87-4F7B-A495-74227039FEFF}"/>
              </a:ext>
            </a:extLst>
          </p:cNvPr>
          <p:cNvSpPr>
            <a:spLocks noGrp="1"/>
          </p:cNvSpPr>
          <p:nvPr>
            <p:ph type="title"/>
          </p:nvPr>
        </p:nvSpPr>
        <p:spPr>
          <a:xfrm>
            <a:off x="0" y="752061"/>
            <a:ext cx="10396882" cy="573157"/>
          </a:xfrm>
        </p:spPr>
        <p:txBody>
          <a:bodyPr>
            <a:normAutofit fontScale="90000"/>
          </a:bodyPr>
          <a:lstStyle/>
          <a:p>
            <a:r>
              <a:rPr lang="en-US" b="1" dirty="0"/>
              <a:t>Relationship between FDs and keys in a relation</a:t>
            </a:r>
            <a:br>
              <a:rPr lang="en-US" dirty="0"/>
            </a:br>
            <a:endParaRPr lang="en-US" dirty="0"/>
          </a:p>
        </p:txBody>
      </p:sp>
      <p:sp>
        <p:nvSpPr>
          <p:cNvPr id="3" name="Content Placeholder 2">
            <a:extLst>
              <a:ext uri="{FF2B5EF4-FFF2-40B4-BE49-F238E27FC236}">
                <a16:creationId xmlns:a16="http://schemas.microsoft.com/office/drawing/2014/main" id="{CE6EB859-A068-44FD-824F-AF3C406A47C4}"/>
              </a:ext>
            </a:extLst>
          </p:cNvPr>
          <p:cNvSpPr>
            <a:spLocks noGrp="1"/>
          </p:cNvSpPr>
          <p:nvPr>
            <p:ph sz="quarter" idx="13"/>
          </p:nvPr>
        </p:nvSpPr>
        <p:spPr>
          <a:xfrm>
            <a:off x="0" y="1524000"/>
            <a:ext cx="11542643" cy="3850585"/>
          </a:xfrm>
        </p:spPr>
        <p:txBody>
          <a:bodyPr>
            <a:normAutofit fontScale="85000" lnSpcReduction="10000"/>
          </a:bodyPr>
          <a:lstStyle/>
          <a:p>
            <a:pPr lvl="0"/>
            <a:r>
              <a:rPr lang="en-US" dirty="0">
                <a:latin typeface="Times New Roman" panose="02020603050405020304" pitchFamily="18" charset="0"/>
                <a:cs typeface="Times New Roman" panose="02020603050405020304" pitchFamily="18" charset="0"/>
              </a:rPr>
              <a:t>A set X of attributes in R is a </a:t>
            </a:r>
            <a:r>
              <a:rPr lang="en-US" dirty="0" err="1">
                <a:latin typeface="Times New Roman" panose="02020603050405020304" pitchFamily="18" charset="0"/>
                <a:cs typeface="Times New Roman" panose="02020603050405020304" pitchFamily="18" charset="0"/>
              </a:rPr>
              <a:t>superkey</a:t>
            </a:r>
            <a:r>
              <a:rPr lang="en-US" dirty="0">
                <a:latin typeface="Times New Roman" panose="02020603050405020304" pitchFamily="18" charset="0"/>
                <a:cs typeface="Times New Roman" panose="02020603050405020304" pitchFamily="18" charset="0"/>
              </a:rPr>
              <a:t> of R if and only if X+ contains all attributes of R. In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other words, X is a </a:t>
            </a:r>
            <a:r>
              <a:rPr lang="en-US" dirty="0" err="1">
                <a:latin typeface="Times New Roman" panose="02020603050405020304" pitchFamily="18" charset="0"/>
                <a:cs typeface="Times New Roman" panose="02020603050405020304" pitchFamily="18" charset="0"/>
              </a:rPr>
              <a:t>superkey</a:t>
            </a:r>
            <a:r>
              <a:rPr lang="en-US" dirty="0">
                <a:latin typeface="Times New Roman" panose="02020603050405020304" pitchFamily="18" charset="0"/>
                <a:cs typeface="Times New Roman" panose="02020603050405020304" pitchFamily="18" charset="0"/>
              </a:rPr>
              <a:t> if and only if it determines all other attributes.</a:t>
            </a:r>
          </a:p>
          <a:p>
            <a:pPr lvl="0"/>
            <a:r>
              <a:rPr lang="en-US" dirty="0">
                <a:latin typeface="Times New Roman" panose="02020603050405020304" pitchFamily="18" charset="0"/>
                <a:cs typeface="Times New Roman" panose="02020603050405020304" pitchFamily="18" charset="0"/>
              </a:rPr>
              <a:t>X is a candidate key if and only if it is a </a:t>
            </a:r>
            <a:r>
              <a:rPr lang="en-US" dirty="0" err="1">
                <a:latin typeface="Times New Roman" panose="02020603050405020304" pitchFamily="18" charset="0"/>
                <a:cs typeface="Times New Roman" panose="02020603050405020304" pitchFamily="18" charset="0"/>
              </a:rPr>
              <a:t>superkey</a:t>
            </a:r>
            <a:r>
              <a:rPr lang="en-US" dirty="0">
                <a:latin typeface="Times New Roman" panose="02020603050405020304" pitchFamily="18" charset="0"/>
                <a:cs typeface="Times New Roman" panose="02020603050405020304" pitchFamily="18" charset="0"/>
              </a:rPr>
              <a:t>, but none of its proper subset is a </a:t>
            </a:r>
            <a:r>
              <a:rPr lang="en-US" dirty="0" err="1">
                <a:latin typeface="Times New Roman" panose="02020603050405020304" pitchFamily="18" charset="0"/>
                <a:cs typeface="Times New Roman" panose="02020603050405020304" pitchFamily="18" charset="0"/>
              </a:rPr>
              <a:t>superkey</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However, the candidate keys can be found more efficiently, using the observations below:</a:t>
            </a:r>
            <a:br>
              <a:rPr lang="en-US"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Observation 1: </a:t>
            </a:r>
            <a:r>
              <a:rPr lang="en-US" dirty="0">
                <a:latin typeface="Times New Roman" panose="02020603050405020304" pitchFamily="18" charset="0"/>
                <a:cs typeface="Times New Roman" panose="02020603050405020304" pitchFamily="18" charset="0"/>
              </a:rPr>
              <a:t>any candidate key must contain attributes that have not appeared on the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RHS of any functional dependency.</a:t>
            </a:r>
            <a:br>
              <a:rPr lang="en-US"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Observation 2</a:t>
            </a:r>
            <a:r>
              <a:rPr lang="en-US" dirty="0">
                <a:latin typeface="Times New Roman" panose="02020603050405020304" pitchFamily="18" charset="0"/>
                <a:cs typeface="Times New Roman" panose="02020603050405020304" pitchFamily="18" charset="0"/>
              </a:rPr>
              <a:t>: if an attributed has occurred on the RHS of some FD, but not on the LHS of</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any FD, then it cannot be in any candidate key</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258546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09BF33-B6C8-4CBC-86A7-833BD853F3A8}"/>
              </a:ext>
            </a:extLst>
          </p:cNvPr>
          <p:cNvSpPr>
            <a:spLocks noGrp="1"/>
          </p:cNvSpPr>
          <p:nvPr>
            <p:ph sz="quarter" idx="13"/>
          </p:nvPr>
        </p:nvSpPr>
        <p:spPr>
          <a:xfrm>
            <a:off x="0" y="477078"/>
            <a:ext cx="11582400" cy="5194852"/>
          </a:xfrm>
        </p:spPr>
        <p:txBody>
          <a:bodyPr>
            <a:normAutofit fontScale="62500" lnSpcReduction="20000"/>
          </a:bodyPr>
          <a:lstStyle/>
          <a:p>
            <a:r>
              <a:rPr lang="en-US" dirty="0">
                <a:latin typeface="Times New Roman" panose="02020603050405020304" pitchFamily="18" charset="0"/>
                <a:cs typeface="Times New Roman" panose="02020603050405020304" pitchFamily="18" charset="0"/>
              </a:rPr>
              <a:t>R =(</a:t>
            </a:r>
            <a:r>
              <a:rPr lang="en-US" dirty="0" err="1">
                <a:latin typeface="Times New Roman" panose="02020603050405020304" pitchFamily="18" charset="0"/>
                <a:cs typeface="Times New Roman" panose="02020603050405020304" pitchFamily="18" charset="0"/>
              </a:rPr>
              <a:t>a,b,c,d,e</a:t>
            </a:r>
            <a:r>
              <a:rPr lang="en-US" dirty="0">
                <a:latin typeface="Times New Roman" panose="02020603050405020304" pitchFamily="18" charset="0"/>
                <a:cs typeface="Times New Roman" panose="02020603050405020304" pitchFamily="18" charset="0"/>
              </a:rPr>
              <a:t>) F={ </a:t>
            </a:r>
            <a:r>
              <a:rPr lang="en-US" dirty="0" err="1">
                <a:latin typeface="Times New Roman" panose="02020603050405020304" pitchFamily="18" charset="0"/>
                <a:cs typeface="Times New Roman" panose="02020603050405020304" pitchFamily="18" charset="0"/>
              </a:rPr>
              <a:t>a</a:t>
            </a:r>
            <a:r>
              <a:rPr lang="en-US" dirty="0" err="1">
                <a:latin typeface="Times New Roman" panose="02020603050405020304" pitchFamily="18" charset="0"/>
                <a:cs typeface="Times New Roman" panose="02020603050405020304" pitchFamily="18" charset="0"/>
                <a:sym typeface="Wingdings" panose="05000000000000000000" pitchFamily="2" charset="2"/>
              </a:rPr>
              <a:t></a:t>
            </a:r>
            <a:r>
              <a:rPr lang="en-US" dirty="0" err="1">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 c, d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latin typeface="Times New Roman" panose="02020603050405020304" pitchFamily="18" charset="0"/>
                <a:cs typeface="Times New Roman" panose="02020603050405020304" pitchFamily="18" charset="0"/>
              </a:rPr>
              <a:t>b}</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set of attribute not occurred on the RHS of any FD is {a, d, 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Since the closure set of {</a:t>
            </a:r>
            <a:r>
              <a:rPr lang="en-US" dirty="0" err="1">
                <a:latin typeface="Times New Roman" panose="02020603050405020304" pitchFamily="18" charset="0"/>
                <a:cs typeface="Times New Roman" panose="02020603050405020304" pitchFamily="18" charset="0"/>
              </a:rPr>
              <a:t>a,d,e</a:t>
            </a:r>
            <a:r>
              <a:rPr lang="en-US" dirty="0">
                <a:latin typeface="Times New Roman" panose="02020603050405020304" pitchFamily="18" charset="0"/>
                <a:cs typeface="Times New Roman" panose="02020603050405020304" pitchFamily="18" charset="0"/>
              </a:rPr>
              <a:t>} contains all attributes of R, it is the only candidate key of R.</a:t>
            </a:r>
          </a:p>
          <a:p>
            <a:pPr marL="0" indent="0">
              <a:buNone/>
            </a:pPr>
            <a:r>
              <a:rPr lang="en-US" dirty="0">
                <a:latin typeface="Times New Roman" panose="02020603050405020304" pitchFamily="18" charset="0"/>
                <a:cs typeface="Times New Roman" panose="02020603050405020304" pitchFamily="18" charset="0"/>
              </a:rPr>
              <a:t>Consider the relation R(A,B,C) with given functional dependencies :</a:t>
            </a:r>
          </a:p>
          <a:p>
            <a:pPr marL="0" indent="0">
              <a:buNone/>
            </a:pPr>
            <a:r>
              <a:rPr lang="en-US" dirty="0">
                <a:latin typeface="Times New Roman" panose="02020603050405020304" pitchFamily="18" charset="0"/>
                <a:cs typeface="Times New Roman" panose="02020603050405020304" pitchFamily="18" charset="0"/>
              </a:rPr>
              <a:t>FD1 : A -&gt;B</a:t>
            </a:r>
          </a:p>
          <a:p>
            <a:pPr marL="0" indent="0">
              <a:buNone/>
            </a:pPr>
            <a:r>
              <a:rPr lang="en-US" dirty="0">
                <a:latin typeface="Times New Roman" panose="02020603050405020304" pitchFamily="18" charset="0"/>
                <a:cs typeface="Times New Roman" panose="02020603050405020304" pitchFamily="18" charset="0"/>
              </a:rPr>
              <a:t>FD2 : B -&gt;C</a:t>
            </a:r>
          </a:p>
          <a:p>
            <a:pPr marL="0" indent="0">
              <a:buNone/>
            </a:pPr>
            <a:r>
              <a:rPr lang="en-US" dirty="0">
                <a:latin typeface="Times New Roman" panose="02020603050405020304" pitchFamily="18" charset="0"/>
                <a:cs typeface="Times New Roman" panose="02020603050405020304" pitchFamily="18" charset="0"/>
              </a:rPr>
              <a:t>Clearly, “A” is the candidate key as, its closure contains all the attributes present in the relation “R”.</a:t>
            </a:r>
          </a:p>
          <a:p>
            <a:pPr marL="0" indent="0">
              <a:buNone/>
            </a:pPr>
            <a:r>
              <a:rPr lang="en-US" dirty="0">
                <a:latin typeface="Times New Roman" panose="02020603050405020304" pitchFamily="18" charset="0"/>
                <a:cs typeface="Times New Roman" panose="02020603050405020304" pitchFamily="18" charset="0"/>
              </a:rPr>
              <a:t>Consider another relation R(A, B, C, D, E) having the Functional dependencies :</a:t>
            </a:r>
          </a:p>
          <a:p>
            <a:pPr marL="0" indent="0">
              <a:buNone/>
            </a:pPr>
            <a:r>
              <a:rPr lang="en-US" dirty="0">
                <a:latin typeface="Times New Roman" panose="02020603050405020304" pitchFamily="18" charset="0"/>
                <a:cs typeface="Times New Roman" panose="02020603050405020304" pitchFamily="18" charset="0"/>
              </a:rPr>
              <a:t>FD1 : A -&gt;BC</a:t>
            </a:r>
          </a:p>
          <a:p>
            <a:pPr marL="0" indent="0">
              <a:buNone/>
            </a:pPr>
            <a:r>
              <a:rPr lang="en-US" dirty="0">
                <a:latin typeface="Times New Roman" panose="02020603050405020304" pitchFamily="18" charset="0"/>
                <a:cs typeface="Times New Roman" panose="02020603050405020304" pitchFamily="18" charset="0"/>
              </a:rPr>
              <a:t>FD2 : C -&gt;B</a:t>
            </a:r>
          </a:p>
          <a:p>
            <a:pPr marL="0" indent="0">
              <a:buNone/>
            </a:pPr>
            <a:r>
              <a:rPr lang="en-US" dirty="0">
                <a:latin typeface="Times New Roman" panose="02020603050405020304" pitchFamily="18" charset="0"/>
                <a:cs typeface="Times New Roman" panose="02020603050405020304" pitchFamily="18" charset="0"/>
              </a:rPr>
              <a:t>FD3 : D -&gt;E</a:t>
            </a:r>
          </a:p>
          <a:p>
            <a:pPr marL="0" indent="0">
              <a:buNone/>
            </a:pPr>
            <a:r>
              <a:rPr lang="en-US" dirty="0">
                <a:latin typeface="Times New Roman" panose="02020603050405020304" pitchFamily="18" charset="0"/>
                <a:cs typeface="Times New Roman" panose="02020603050405020304" pitchFamily="18" charset="0"/>
              </a:rPr>
              <a:t>FD4 : E -&gt;D</a:t>
            </a:r>
          </a:p>
          <a:p>
            <a:pPr marL="0" indent="0">
              <a:buNone/>
            </a:pPr>
            <a:r>
              <a:rPr lang="en-US" dirty="0">
                <a:latin typeface="Times New Roman" panose="02020603050405020304" pitchFamily="18" charset="0"/>
                <a:cs typeface="Times New Roman" panose="02020603050405020304" pitchFamily="18" charset="0"/>
              </a:rPr>
              <a:t>Hence, "AD" and "AE" are the two possible keys of the given relation “R”.</a:t>
            </a:r>
          </a:p>
          <a:p>
            <a:pPr lvl="0"/>
            <a:r>
              <a:rPr lang="en-US" b="1" dirty="0">
                <a:latin typeface="Times New Roman" panose="02020603050405020304" pitchFamily="18" charset="0"/>
                <a:cs typeface="Times New Roman" panose="02020603050405020304" pitchFamily="18" charset="0"/>
              </a:rPr>
              <a:t>Prime Attributes : Attributes which are indispensable part of candidate keys. For example : “A, D, E” attributes are prime attributes in above example-2.</a:t>
            </a:r>
            <a:endParaRPr lang="en-US" dirty="0">
              <a:latin typeface="Times New Roman" panose="02020603050405020304" pitchFamily="18" charset="0"/>
              <a:cs typeface="Times New Roman" panose="02020603050405020304" pitchFamily="18" charset="0"/>
            </a:endParaRPr>
          </a:p>
          <a:p>
            <a:pPr lvl="0"/>
            <a:r>
              <a:rPr lang="en-US" b="1" dirty="0">
                <a:latin typeface="Times New Roman" panose="02020603050405020304" pitchFamily="18" charset="0"/>
                <a:cs typeface="Times New Roman" panose="02020603050405020304" pitchFamily="18" charset="0"/>
              </a:rPr>
              <a:t>Non-Prime Attributes : Attributes other than prime attributes which does not take part in formation of candidate keys. For example.</a:t>
            </a: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012424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188CB-7AD2-44F2-8028-9A97A03E4027}"/>
              </a:ext>
            </a:extLst>
          </p:cNvPr>
          <p:cNvSpPr>
            <a:spLocks noGrp="1"/>
          </p:cNvSpPr>
          <p:nvPr>
            <p:ph type="title"/>
          </p:nvPr>
        </p:nvSpPr>
        <p:spPr>
          <a:xfrm>
            <a:off x="8009812" y="685800"/>
            <a:ext cx="3072869" cy="1151965"/>
          </a:xfrm>
        </p:spPr>
        <p:txBody>
          <a:bodyPr>
            <a:normAutofit/>
          </a:bodyPr>
          <a:lstStyle/>
          <a:p>
            <a:r>
              <a:rPr lang="en-US" sz="3100" dirty="0"/>
              <a:t>Keys in relational model</a:t>
            </a:r>
          </a:p>
        </p:txBody>
      </p:sp>
      <p:sp>
        <p:nvSpPr>
          <p:cNvPr id="3" name="Content Placeholder 2">
            <a:extLst>
              <a:ext uri="{FF2B5EF4-FFF2-40B4-BE49-F238E27FC236}">
                <a16:creationId xmlns:a16="http://schemas.microsoft.com/office/drawing/2014/main" id="{EC82AC00-4366-415D-91AF-020EA8F07FC9}"/>
              </a:ext>
            </a:extLst>
          </p:cNvPr>
          <p:cNvSpPr>
            <a:spLocks noGrp="1"/>
          </p:cNvSpPr>
          <p:nvPr>
            <p:ph sz="quarter" idx="13"/>
          </p:nvPr>
        </p:nvSpPr>
        <p:spPr>
          <a:xfrm>
            <a:off x="8006592" y="2071048"/>
            <a:ext cx="3685168" cy="3072290"/>
          </a:xfrm>
        </p:spPr>
        <p:txBody>
          <a:bodyPr anchor="t">
            <a:normAutofit lnSpcReduction="10000"/>
          </a:bodyPr>
          <a:lstStyle/>
          <a:p>
            <a:r>
              <a:rPr lang="en-US" sz="1700" dirty="0">
                <a:latin typeface="Times New Roman" panose="02020603050405020304" pitchFamily="18" charset="0"/>
                <a:cs typeface="Times New Roman" panose="02020603050405020304" pitchFamily="18" charset="0"/>
              </a:rPr>
              <a:t>Keys play an important role in the relational database.</a:t>
            </a:r>
          </a:p>
          <a:p>
            <a:r>
              <a:rPr lang="en-US" sz="1700" dirty="0">
                <a:latin typeface="Times New Roman" panose="02020603050405020304" pitchFamily="18" charset="0"/>
                <a:cs typeface="Times New Roman" panose="02020603050405020304" pitchFamily="18" charset="0"/>
              </a:rPr>
              <a:t>It is used to uniquely identify any record or row of data from the table. It is also used to establish and identify relationships between tables.</a:t>
            </a:r>
          </a:p>
          <a:p>
            <a:endParaRPr lang="en-US" sz="1700"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1B65D504-420A-4792-B712-95D1A92F45CE}"/>
              </a:ext>
            </a:extLst>
          </p:cNvPr>
          <p:cNvGraphicFramePr>
            <a:graphicFrameLocks noGrp="1"/>
          </p:cNvGraphicFramePr>
          <p:nvPr/>
        </p:nvGraphicFramePr>
        <p:xfrm>
          <a:off x="750707" y="734456"/>
          <a:ext cx="6557898" cy="4129440"/>
        </p:xfrm>
        <a:graphic>
          <a:graphicData uri="http://schemas.openxmlformats.org/drawingml/2006/table">
            <a:tbl>
              <a:tblPr/>
              <a:tblGrid>
                <a:gridCol w="1988500">
                  <a:extLst>
                    <a:ext uri="{9D8B030D-6E8A-4147-A177-3AD203B41FA5}">
                      <a16:colId xmlns:a16="http://schemas.microsoft.com/office/drawing/2014/main" val="2500142036"/>
                    </a:ext>
                  </a:extLst>
                </a:gridCol>
                <a:gridCol w="1271583">
                  <a:extLst>
                    <a:ext uri="{9D8B030D-6E8A-4147-A177-3AD203B41FA5}">
                      <a16:colId xmlns:a16="http://schemas.microsoft.com/office/drawing/2014/main" val="3480913630"/>
                    </a:ext>
                  </a:extLst>
                </a:gridCol>
                <a:gridCol w="2309225">
                  <a:extLst>
                    <a:ext uri="{9D8B030D-6E8A-4147-A177-3AD203B41FA5}">
                      <a16:colId xmlns:a16="http://schemas.microsoft.com/office/drawing/2014/main" val="3217934030"/>
                    </a:ext>
                  </a:extLst>
                </a:gridCol>
                <a:gridCol w="988590">
                  <a:extLst>
                    <a:ext uri="{9D8B030D-6E8A-4147-A177-3AD203B41FA5}">
                      <a16:colId xmlns:a16="http://schemas.microsoft.com/office/drawing/2014/main" val="3921625536"/>
                    </a:ext>
                  </a:extLst>
                </a:gridCol>
              </a:tblGrid>
              <a:tr h="688240">
                <a:tc>
                  <a:txBody>
                    <a:bodyPr/>
                    <a:lstStyle/>
                    <a:p>
                      <a:pPr algn="l" fontAlgn="t">
                        <a:spcBef>
                          <a:spcPts val="0"/>
                        </a:spcBef>
                        <a:spcAft>
                          <a:spcPts val="0"/>
                        </a:spcAft>
                      </a:pPr>
                      <a:r>
                        <a:rPr lang="en-US" sz="2700" b="0" i="0" u="none" strike="noStrike">
                          <a:effectLst/>
                          <a:latin typeface="Arial" panose="020B0604020202020204" pitchFamily="34" charset="0"/>
                        </a:rPr>
                        <a:t>student_id</a:t>
                      </a:r>
                    </a:p>
                  </a:txBody>
                  <a:tcPr marL="113197" marR="113197" marT="113197" marB="11319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2700" b="0" i="0" u="none" strike="noStrike">
                          <a:effectLst/>
                          <a:latin typeface="Arial" panose="020B0604020202020204" pitchFamily="34" charset="0"/>
                        </a:rPr>
                        <a:t>name</a:t>
                      </a:r>
                    </a:p>
                  </a:txBody>
                  <a:tcPr marL="113197" marR="113197" marT="113197" marB="11319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2700" b="0" i="0" u="none" strike="noStrike">
                          <a:effectLst/>
                          <a:latin typeface="Arial" panose="020B0604020202020204" pitchFamily="34" charset="0"/>
                        </a:rPr>
                        <a:t>phone</a:t>
                      </a:r>
                    </a:p>
                  </a:txBody>
                  <a:tcPr marL="113197" marR="113197" marT="113197" marB="11319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2700" b="0" i="0" u="none" strike="noStrike">
                          <a:effectLst/>
                          <a:latin typeface="Arial" panose="020B0604020202020204" pitchFamily="34" charset="0"/>
                        </a:rPr>
                        <a:t>age</a:t>
                      </a:r>
                    </a:p>
                  </a:txBody>
                  <a:tcPr marL="113197" marR="113197" marT="113197" marB="11319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142836"/>
                  </a:ext>
                </a:extLst>
              </a:tr>
              <a:tr h="688240">
                <a:tc>
                  <a:txBody>
                    <a:bodyPr/>
                    <a:lstStyle/>
                    <a:p>
                      <a:pPr algn="l" fontAlgn="t">
                        <a:spcBef>
                          <a:spcPts val="0"/>
                        </a:spcBef>
                        <a:spcAft>
                          <a:spcPts val="0"/>
                        </a:spcAft>
                      </a:pPr>
                      <a:r>
                        <a:rPr lang="en-US" sz="2700" b="0" i="0" u="none" strike="noStrike">
                          <a:effectLst/>
                          <a:latin typeface="Arial" panose="020B0604020202020204" pitchFamily="34" charset="0"/>
                        </a:rPr>
                        <a:t>1</a:t>
                      </a:r>
                    </a:p>
                  </a:txBody>
                  <a:tcPr marL="113197" marR="113197" marT="113197" marB="11319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2700" b="0" i="0" u="none" strike="noStrike">
                          <a:effectLst/>
                          <a:latin typeface="Arial" panose="020B0604020202020204" pitchFamily="34" charset="0"/>
                        </a:rPr>
                        <a:t>Akon</a:t>
                      </a:r>
                    </a:p>
                  </a:txBody>
                  <a:tcPr marL="113197" marR="113197" marT="113197" marB="11319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2700" b="0" i="0" u="none" strike="noStrike">
                          <a:effectLst/>
                          <a:latin typeface="Arial" panose="020B0604020202020204" pitchFamily="34" charset="0"/>
                        </a:rPr>
                        <a:t>9876723452</a:t>
                      </a:r>
                    </a:p>
                  </a:txBody>
                  <a:tcPr marL="113197" marR="113197" marT="113197" marB="11319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2700" b="0" i="0" u="none" strike="noStrike">
                          <a:effectLst/>
                          <a:latin typeface="Arial" panose="020B0604020202020204" pitchFamily="34" charset="0"/>
                        </a:rPr>
                        <a:t>17</a:t>
                      </a:r>
                    </a:p>
                  </a:txBody>
                  <a:tcPr marL="113197" marR="113197" marT="113197" marB="11319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603628783"/>
                  </a:ext>
                </a:extLst>
              </a:tr>
              <a:tr h="688240">
                <a:tc>
                  <a:txBody>
                    <a:bodyPr/>
                    <a:lstStyle/>
                    <a:p>
                      <a:pPr algn="l" fontAlgn="t">
                        <a:spcBef>
                          <a:spcPts val="0"/>
                        </a:spcBef>
                        <a:spcAft>
                          <a:spcPts val="0"/>
                        </a:spcAft>
                      </a:pPr>
                      <a:r>
                        <a:rPr lang="en-US" sz="2700" b="0" i="0" u="none" strike="noStrike">
                          <a:effectLst/>
                          <a:latin typeface="Arial" panose="020B0604020202020204" pitchFamily="34" charset="0"/>
                        </a:rPr>
                        <a:t>2</a:t>
                      </a:r>
                    </a:p>
                  </a:txBody>
                  <a:tcPr marL="113197" marR="113197" marT="113197" marB="11319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2700" b="0" i="0" u="none" strike="noStrike">
                          <a:effectLst/>
                          <a:latin typeface="Arial" panose="020B0604020202020204" pitchFamily="34" charset="0"/>
                        </a:rPr>
                        <a:t>Akon</a:t>
                      </a:r>
                    </a:p>
                  </a:txBody>
                  <a:tcPr marL="113197" marR="113197" marT="113197" marB="11319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2700" b="0" i="0" u="none" strike="noStrike">
                          <a:effectLst/>
                          <a:latin typeface="Arial" panose="020B0604020202020204" pitchFamily="34" charset="0"/>
                        </a:rPr>
                        <a:t>9991165674</a:t>
                      </a:r>
                    </a:p>
                  </a:txBody>
                  <a:tcPr marL="113197" marR="113197" marT="113197" marB="11319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2700" b="0" i="0" u="none" strike="noStrike">
                          <a:effectLst/>
                          <a:latin typeface="Arial" panose="020B0604020202020204" pitchFamily="34" charset="0"/>
                        </a:rPr>
                        <a:t>19</a:t>
                      </a:r>
                    </a:p>
                  </a:txBody>
                  <a:tcPr marL="113197" marR="113197" marT="113197" marB="11319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69347018"/>
                  </a:ext>
                </a:extLst>
              </a:tr>
              <a:tr h="688240">
                <a:tc>
                  <a:txBody>
                    <a:bodyPr/>
                    <a:lstStyle/>
                    <a:p>
                      <a:pPr algn="l" fontAlgn="t">
                        <a:spcBef>
                          <a:spcPts val="0"/>
                        </a:spcBef>
                        <a:spcAft>
                          <a:spcPts val="0"/>
                        </a:spcAft>
                      </a:pPr>
                      <a:r>
                        <a:rPr lang="en-US" sz="2700" b="0" i="0" u="none" strike="noStrike">
                          <a:effectLst/>
                          <a:latin typeface="Arial" panose="020B0604020202020204" pitchFamily="34" charset="0"/>
                        </a:rPr>
                        <a:t>3</a:t>
                      </a:r>
                    </a:p>
                  </a:txBody>
                  <a:tcPr marL="113197" marR="113197" marT="113197" marB="11319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2700" b="0" i="0" u="none" strike="noStrike">
                          <a:effectLst/>
                          <a:latin typeface="Arial" panose="020B0604020202020204" pitchFamily="34" charset="0"/>
                        </a:rPr>
                        <a:t>Bkon</a:t>
                      </a:r>
                    </a:p>
                  </a:txBody>
                  <a:tcPr marL="113197" marR="113197" marT="113197" marB="11319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2700" b="0" i="0" u="none" strike="noStrike">
                          <a:effectLst/>
                          <a:latin typeface="Arial" panose="020B0604020202020204" pitchFamily="34" charset="0"/>
                        </a:rPr>
                        <a:t>7898756543</a:t>
                      </a:r>
                    </a:p>
                  </a:txBody>
                  <a:tcPr marL="113197" marR="113197" marT="113197" marB="11319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2700" b="0" i="0" u="none" strike="noStrike">
                          <a:effectLst/>
                          <a:latin typeface="Arial" panose="020B0604020202020204" pitchFamily="34" charset="0"/>
                        </a:rPr>
                        <a:t>18</a:t>
                      </a:r>
                    </a:p>
                  </a:txBody>
                  <a:tcPr marL="113197" marR="113197" marT="113197" marB="11319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611170229"/>
                  </a:ext>
                </a:extLst>
              </a:tr>
              <a:tr h="688240">
                <a:tc>
                  <a:txBody>
                    <a:bodyPr/>
                    <a:lstStyle/>
                    <a:p>
                      <a:pPr algn="l" fontAlgn="t">
                        <a:spcBef>
                          <a:spcPts val="0"/>
                        </a:spcBef>
                        <a:spcAft>
                          <a:spcPts val="0"/>
                        </a:spcAft>
                      </a:pPr>
                      <a:r>
                        <a:rPr lang="en-US" sz="2700" b="0" i="0" u="none" strike="noStrike">
                          <a:effectLst/>
                          <a:latin typeface="Arial" panose="020B0604020202020204" pitchFamily="34" charset="0"/>
                        </a:rPr>
                        <a:t>4</a:t>
                      </a:r>
                    </a:p>
                  </a:txBody>
                  <a:tcPr marL="113197" marR="113197" marT="113197" marB="11319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2700" b="0" i="0" u="none" strike="noStrike">
                          <a:effectLst/>
                          <a:latin typeface="Arial" panose="020B0604020202020204" pitchFamily="34" charset="0"/>
                        </a:rPr>
                        <a:t>Ckon</a:t>
                      </a:r>
                    </a:p>
                  </a:txBody>
                  <a:tcPr marL="113197" marR="113197" marT="113197" marB="11319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2700" b="0" i="0" u="none" strike="noStrike">
                          <a:effectLst/>
                          <a:latin typeface="Arial" panose="020B0604020202020204" pitchFamily="34" charset="0"/>
                        </a:rPr>
                        <a:t>8987867898</a:t>
                      </a:r>
                    </a:p>
                  </a:txBody>
                  <a:tcPr marL="113197" marR="113197" marT="113197" marB="11319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2700" b="0" i="0" u="none" strike="noStrike">
                          <a:effectLst/>
                          <a:latin typeface="Arial" panose="020B0604020202020204" pitchFamily="34" charset="0"/>
                        </a:rPr>
                        <a:t>19</a:t>
                      </a:r>
                    </a:p>
                  </a:txBody>
                  <a:tcPr marL="113197" marR="113197" marT="113197" marB="11319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609020246"/>
                  </a:ext>
                </a:extLst>
              </a:tr>
              <a:tr h="688240">
                <a:tc>
                  <a:txBody>
                    <a:bodyPr/>
                    <a:lstStyle/>
                    <a:p>
                      <a:pPr algn="l" fontAlgn="t">
                        <a:spcBef>
                          <a:spcPts val="0"/>
                        </a:spcBef>
                        <a:spcAft>
                          <a:spcPts val="0"/>
                        </a:spcAft>
                      </a:pPr>
                      <a:r>
                        <a:rPr lang="en-US" sz="2700" b="0" i="0" u="none" strike="noStrike">
                          <a:effectLst/>
                          <a:latin typeface="Arial" panose="020B0604020202020204" pitchFamily="34" charset="0"/>
                        </a:rPr>
                        <a:t>5</a:t>
                      </a:r>
                    </a:p>
                  </a:txBody>
                  <a:tcPr marL="113197" marR="113197" marT="113197" marB="11319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2700" b="0" i="0" u="none" strike="noStrike">
                          <a:effectLst/>
                          <a:latin typeface="Arial" panose="020B0604020202020204" pitchFamily="34" charset="0"/>
                        </a:rPr>
                        <a:t>Dkon</a:t>
                      </a:r>
                    </a:p>
                  </a:txBody>
                  <a:tcPr marL="113197" marR="113197" marT="113197" marB="11319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2700" b="0" i="0" u="none" strike="noStrike">
                          <a:effectLst/>
                          <a:latin typeface="Arial" panose="020B0604020202020204" pitchFamily="34" charset="0"/>
                        </a:rPr>
                        <a:t>9990080080</a:t>
                      </a:r>
                    </a:p>
                  </a:txBody>
                  <a:tcPr marL="113197" marR="113197" marT="113197" marB="11319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2700" b="0" i="0" u="none" strike="noStrike" dirty="0">
                          <a:effectLst/>
                          <a:latin typeface="Arial" panose="020B0604020202020204" pitchFamily="34" charset="0"/>
                        </a:rPr>
                        <a:t>17</a:t>
                      </a:r>
                    </a:p>
                  </a:txBody>
                  <a:tcPr marL="113197" marR="113197" marT="113197" marB="11319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711205138"/>
                  </a:ext>
                </a:extLst>
              </a:tr>
            </a:tbl>
          </a:graphicData>
        </a:graphic>
      </p:graphicFrame>
    </p:spTree>
    <p:extLst>
      <p:ext uri="{BB962C8B-B14F-4D97-AF65-F5344CB8AC3E}">
        <p14:creationId xmlns:p14="http://schemas.microsoft.com/office/powerpoint/2010/main" val="264176802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8BB19-74C1-417D-A3FB-5ACB7B4CAD7B}"/>
              </a:ext>
            </a:extLst>
          </p:cNvPr>
          <p:cNvSpPr>
            <a:spLocks noGrp="1"/>
          </p:cNvSpPr>
          <p:nvPr>
            <p:ph type="title"/>
          </p:nvPr>
        </p:nvSpPr>
        <p:spPr>
          <a:xfrm>
            <a:off x="0" y="0"/>
            <a:ext cx="10396882" cy="1151965"/>
          </a:xfrm>
        </p:spPr>
        <p:txBody>
          <a:bodyPr/>
          <a:lstStyle/>
          <a:p>
            <a:r>
              <a:rPr lang="en-US" dirty="0"/>
              <a:t>Keys in relational model</a:t>
            </a:r>
          </a:p>
        </p:txBody>
      </p:sp>
      <p:sp>
        <p:nvSpPr>
          <p:cNvPr id="9" name="Rectangle 5">
            <a:extLst>
              <a:ext uri="{FF2B5EF4-FFF2-40B4-BE49-F238E27FC236}">
                <a16:creationId xmlns:a16="http://schemas.microsoft.com/office/drawing/2014/main" id="{B631DA3F-9E55-4367-A9B5-D57761F85985}"/>
              </a:ext>
            </a:extLst>
          </p:cNvPr>
          <p:cNvSpPr>
            <a:spLocks noGrp="1" noChangeArrowheads="1"/>
          </p:cNvSpPr>
          <p:nvPr>
            <p:ph sz="quarter" idx="13"/>
          </p:nvPr>
        </p:nvSpPr>
        <p:spPr bwMode="auto">
          <a:xfrm>
            <a:off x="0" y="1075021"/>
            <a:ext cx="11661913" cy="4411383"/>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0" rIns="91440" bIns="952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Super Key</a:t>
            </a:r>
          </a:p>
          <a:p>
            <a:pPr>
              <a:lnSpc>
                <a:spcPct val="100000"/>
              </a:lnSpc>
              <a:buClrTx/>
              <a:buSzTx/>
            </a:pPr>
            <a:r>
              <a:rPr kumimoji="0" lang="en-US" altLang="en-US" sz="18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Super Key</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is defined as a set of attributes within a table that can uniquely identify each record within a table. Super Key is a superset of Candidate key.</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nSpc>
                <a:spcPct val="100000"/>
              </a:lnSpc>
              <a:buClrTx/>
              <a:buSzTx/>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the table defined above super key would include </a:t>
            </a:r>
            <a:r>
              <a:rPr kumimoji="0" lang="en-US" altLang="en-US" sz="1800" b="0" i="0" u="none" strike="noStrike" cap="none" normalizeH="0" baseline="0" dirty="0" err="1">
                <a:ln>
                  <a:noFill/>
                </a:ln>
                <a:solidFill>
                  <a:srgbClr val="C7254E"/>
                </a:solidFill>
                <a:effectLst/>
                <a:latin typeface="Times New Roman" panose="02020603050405020304" pitchFamily="18" charset="0"/>
                <a:cs typeface="Times New Roman" panose="02020603050405020304" pitchFamily="18" charset="0"/>
              </a:rPr>
              <a:t>student_id</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rgbClr val="C7254E"/>
                </a:solidFill>
                <a:effectLst/>
                <a:latin typeface="Times New Roman" panose="02020603050405020304" pitchFamily="18" charset="0"/>
                <a:cs typeface="Times New Roman" panose="02020603050405020304" pitchFamily="18" charset="0"/>
              </a:rPr>
              <a:t>(</a:t>
            </a:r>
            <a:r>
              <a:rPr kumimoji="0" lang="en-US" altLang="en-US" sz="1800" b="0" i="0" u="none" strike="noStrike" cap="none" normalizeH="0" baseline="0" dirty="0" err="1">
                <a:ln>
                  <a:noFill/>
                </a:ln>
                <a:solidFill>
                  <a:srgbClr val="C7254E"/>
                </a:solidFill>
                <a:effectLst/>
                <a:latin typeface="Times New Roman" panose="02020603050405020304" pitchFamily="18" charset="0"/>
                <a:cs typeface="Times New Roman" panose="02020603050405020304" pitchFamily="18" charset="0"/>
              </a:rPr>
              <a:t>student_id</a:t>
            </a:r>
            <a:r>
              <a:rPr kumimoji="0" lang="en-US" altLang="en-US" sz="1800" b="0" i="0" u="none" strike="noStrike" cap="none" normalizeH="0" baseline="0" dirty="0">
                <a:ln>
                  <a:noFill/>
                </a:ln>
                <a:solidFill>
                  <a:srgbClr val="C7254E"/>
                </a:solidFill>
                <a:effectLst/>
                <a:latin typeface="Times New Roman" panose="02020603050405020304" pitchFamily="18" charset="0"/>
                <a:cs typeface="Times New Roman" panose="02020603050405020304" pitchFamily="18" charset="0"/>
              </a:rPr>
              <a:t>, name)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rgbClr val="C7254E"/>
                </a:solidFill>
                <a:effectLst/>
                <a:latin typeface="Times New Roman" panose="02020603050405020304" pitchFamily="18" charset="0"/>
                <a:cs typeface="Times New Roman" panose="02020603050405020304" pitchFamily="18" charset="0"/>
              </a:rPr>
              <a:t>phone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etc.</a:t>
            </a:r>
          </a:p>
          <a:p>
            <a:pPr>
              <a:lnSpc>
                <a:spcPct val="100000"/>
              </a:lnSpc>
              <a:buClrTx/>
              <a:buSzTx/>
            </a:pP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Confused? The first one is pretty simple as </a:t>
            </a:r>
            <a:r>
              <a:rPr kumimoji="0" lang="en-US" altLang="en-US" sz="1800" b="0" i="0" u="none" strike="noStrike" cap="none" normalizeH="0" baseline="0" dirty="0" err="1">
                <a:ln>
                  <a:noFill/>
                </a:ln>
                <a:solidFill>
                  <a:srgbClr val="C7254E"/>
                </a:solidFill>
                <a:effectLst/>
                <a:latin typeface="Times New Roman" panose="02020603050405020304" pitchFamily="18" charset="0"/>
                <a:cs typeface="Times New Roman" panose="02020603050405020304" pitchFamily="18" charset="0"/>
              </a:rPr>
              <a:t>student_id</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is unique for every row of data, hence it can be used to identity each row uniquely.</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nSpc>
                <a:spcPct val="100000"/>
              </a:lnSpc>
              <a:buClrTx/>
              <a:buSzTx/>
            </a:pP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Next comes, </a:t>
            </a:r>
            <a:r>
              <a:rPr kumimoji="0" lang="en-US" altLang="en-US" sz="1800" b="0" i="0" u="none" strike="noStrike" cap="none" normalizeH="0" baseline="0" dirty="0">
                <a:ln>
                  <a:noFill/>
                </a:ln>
                <a:solidFill>
                  <a:srgbClr val="C7254E"/>
                </a:solidFill>
                <a:effectLst/>
                <a:latin typeface="Times New Roman" panose="02020603050405020304" pitchFamily="18" charset="0"/>
                <a:cs typeface="Times New Roman" panose="02020603050405020304" pitchFamily="18" charset="0"/>
              </a:rPr>
              <a:t>(</a:t>
            </a:r>
            <a:r>
              <a:rPr kumimoji="0" lang="en-US" altLang="en-US" sz="1800" b="0" i="0" u="none" strike="noStrike" cap="none" normalizeH="0" baseline="0" dirty="0" err="1">
                <a:ln>
                  <a:noFill/>
                </a:ln>
                <a:solidFill>
                  <a:srgbClr val="C7254E"/>
                </a:solidFill>
                <a:effectLst/>
                <a:latin typeface="Times New Roman" panose="02020603050405020304" pitchFamily="18" charset="0"/>
                <a:cs typeface="Times New Roman" panose="02020603050405020304" pitchFamily="18" charset="0"/>
              </a:rPr>
              <a:t>student_id</a:t>
            </a:r>
            <a:r>
              <a:rPr kumimoji="0" lang="en-US" altLang="en-US" sz="1800" b="0" i="0" u="none" strike="noStrike" cap="none" normalizeH="0" baseline="0" dirty="0">
                <a:ln>
                  <a:noFill/>
                </a:ln>
                <a:solidFill>
                  <a:srgbClr val="C7254E"/>
                </a:solidFill>
                <a:effectLst/>
                <a:latin typeface="Times New Roman" panose="02020603050405020304" pitchFamily="18" charset="0"/>
                <a:cs typeface="Times New Roman" panose="02020603050405020304" pitchFamily="18" charset="0"/>
              </a:rPr>
              <a:t>, name)</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now name of two students can be same, but their </a:t>
            </a:r>
            <a:r>
              <a:rPr kumimoji="0" lang="en-US" altLang="en-US" sz="1800" b="0" i="0" u="none" strike="noStrike" cap="none" normalizeH="0" baseline="0" dirty="0" err="1">
                <a:ln>
                  <a:noFill/>
                </a:ln>
                <a:solidFill>
                  <a:srgbClr val="C7254E"/>
                </a:solidFill>
                <a:effectLst/>
                <a:latin typeface="Times New Roman" panose="02020603050405020304" pitchFamily="18" charset="0"/>
                <a:cs typeface="Times New Roman" panose="02020603050405020304" pitchFamily="18" charset="0"/>
              </a:rPr>
              <a:t>student_id</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can't be same hence this combination can also be a key.</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nSpc>
                <a:spcPct val="100000"/>
              </a:lnSpc>
              <a:buClrTx/>
              <a:buSzTx/>
            </a:pP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Similarly, phone number for every student will be unique, hence again, </a:t>
            </a:r>
            <a:r>
              <a:rPr kumimoji="0" lang="en-US" altLang="en-US" sz="1800" b="0" i="0" u="none" strike="noStrike" cap="none" normalizeH="0" baseline="0" dirty="0">
                <a:ln>
                  <a:noFill/>
                </a:ln>
                <a:solidFill>
                  <a:srgbClr val="C7254E"/>
                </a:solidFill>
                <a:effectLst/>
                <a:latin typeface="Times New Roman" panose="02020603050405020304" pitchFamily="18" charset="0"/>
                <a:cs typeface="Times New Roman" panose="02020603050405020304" pitchFamily="18" charset="0"/>
              </a:rPr>
              <a:t>phone</a:t>
            </a: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can also be a key.</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nSpc>
                <a:spcPct val="100000"/>
              </a:lnSpc>
              <a:buClrTx/>
              <a:buSzTx/>
            </a:pP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So they all are super keys.</a:t>
            </a:r>
          </a:p>
          <a:p>
            <a:pPr>
              <a:lnSpc>
                <a:spcPct val="100000"/>
              </a:lnSpc>
              <a:buClrTx/>
              <a:buSzTx/>
            </a:pPr>
            <a:r>
              <a:rPr lang="en-US" sz="1800" dirty="0">
                <a:latin typeface="Times New Roman" panose="02020603050405020304" pitchFamily="18" charset="0"/>
                <a:cs typeface="Times New Roman" panose="02020603050405020304" pitchFamily="18" charset="0"/>
              </a:rPr>
              <a:t>Super Key is an attribute (or set of attributes) that is used to uniquely identifies all attributes in a relation.</a:t>
            </a:r>
          </a:p>
          <a:p>
            <a:pPr>
              <a:lnSpc>
                <a:spcPct val="100000"/>
              </a:lnSpc>
              <a:buClrTx/>
              <a:buSzTx/>
            </a:pPr>
            <a:r>
              <a:rPr lang="en-US" sz="1800" dirty="0">
                <a:latin typeface="Times New Roman" panose="02020603050405020304" pitchFamily="18" charset="0"/>
                <a:cs typeface="Times New Roman" panose="02020603050405020304" pitchFamily="18" charset="0"/>
              </a:rPr>
              <a:t>All super keys can’t be candidate keys but its reverse is true.</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373039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1CDE-0DD4-4D54-B9E8-47E4DE5AED8A}"/>
              </a:ext>
            </a:extLst>
          </p:cNvPr>
          <p:cNvSpPr>
            <a:spLocks noGrp="1"/>
          </p:cNvSpPr>
          <p:nvPr>
            <p:ph type="title"/>
          </p:nvPr>
        </p:nvSpPr>
        <p:spPr>
          <a:xfrm>
            <a:off x="0" y="0"/>
            <a:ext cx="10396882" cy="1020417"/>
          </a:xfrm>
        </p:spPr>
        <p:txBody>
          <a:bodyPr/>
          <a:lstStyle/>
          <a:p>
            <a:r>
              <a:rPr lang="en-US" dirty="0"/>
              <a:t>Keys in relational model</a:t>
            </a:r>
          </a:p>
        </p:txBody>
      </p:sp>
      <p:sp>
        <p:nvSpPr>
          <p:cNvPr id="3" name="Content Placeholder 2">
            <a:extLst>
              <a:ext uri="{FF2B5EF4-FFF2-40B4-BE49-F238E27FC236}">
                <a16:creationId xmlns:a16="http://schemas.microsoft.com/office/drawing/2014/main" id="{C7ACC8FF-FD4B-41D2-BA2A-DA7EF53ED99C}"/>
              </a:ext>
            </a:extLst>
          </p:cNvPr>
          <p:cNvSpPr>
            <a:spLocks noGrp="1"/>
          </p:cNvSpPr>
          <p:nvPr>
            <p:ph sz="quarter" idx="13"/>
          </p:nvPr>
        </p:nvSpPr>
        <p:spPr>
          <a:xfrm>
            <a:off x="0" y="1444487"/>
            <a:ext cx="11754678" cy="3930099"/>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Candidate key</a:t>
            </a:r>
          </a:p>
          <a:p>
            <a:r>
              <a:rPr lang="en-US" dirty="0">
                <a:latin typeface="Times New Roman" panose="02020603050405020304" pitchFamily="18" charset="0"/>
                <a:cs typeface="Times New Roman" panose="02020603050405020304" pitchFamily="18" charset="0"/>
              </a:rPr>
              <a:t>A set of minimal attribute(s) that can identify each tuple uniquely in the given relation is called as a candidate key.</a:t>
            </a:r>
          </a:p>
          <a:p>
            <a:r>
              <a:rPr lang="en-US" b="1" dirty="0">
                <a:latin typeface="Times New Roman" panose="02020603050405020304" pitchFamily="18" charset="0"/>
                <a:cs typeface="Times New Roman" panose="02020603050405020304" pitchFamily="18" charset="0"/>
              </a:rPr>
              <a:t>A minimal super key is called as a candidate key.</a:t>
            </a:r>
          </a:p>
          <a:p>
            <a:r>
              <a:rPr lang="en-US" dirty="0">
                <a:latin typeface="Times New Roman" panose="02020603050405020304" pitchFamily="18" charset="0"/>
                <a:cs typeface="Times New Roman" panose="02020603050405020304" pitchFamily="18" charset="0"/>
              </a:rPr>
              <a:t>There can be more than one candidate key.</a:t>
            </a:r>
          </a:p>
          <a:p>
            <a:r>
              <a:rPr lang="en-US" dirty="0">
                <a:latin typeface="Times New Roman" panose="02020603050405020304" pitchFamily="18" charset="0"/>
                <a:cs typeface="Times New Roman" panose="02020603050405020304" pitchFamily="18" charset="0"/>
              </a:rPr>
              <a:t>In our example, </a:t>
            </a:r>
            <a:r>
              <a:rPr lang="en-US" dirty="0" err="1">
                <a:latin typeface="Times New Roman" panose="02020603050405020304" pitchFamily="18" charset="0"/>
                <a:cs typeface="Times New Roman" panose="02020603050405020304" pitchFamily="18" charset="0"/>
              </a:rPr>
              <a:t>student_Id</a:t>
            </a:r>
            <a:r>
              <a:rPr lang="en-US" dirty="0">
                <a:latin typeface="Times New Roman" panose="02020603050405020304" pitchFamily="18" charset="0"/>
                <a:cs typeface="Times New Roman" panose="02020603050405020304" pitchFamily="18" charset="0"/>
              </a:rPr>
              <a:t> and phone both are candidate keys for table student</a:t>
            </a:r>
          </a:p>
          <a:p>
            <a:r>
              <a:rPr lang="en-US" dirty="0">
                <a:latin typeface="Times New Roman" panose="02020603050405020304" pitchFamily="18" charset="0"/>
                <a:cs typeface="Times New Roman" panose="02020603050405020304" pitchFamily="18" charset="0"/>
              </a:rPr>
              <a:t>Those attributes which appears in some candidate key are called as </a:t>
            </a:r>
            <a:r>
              <a:rPr lang="en-US" b="1" dirty="0">
                <a:latin typeface="Times New Roman" panose="02020603050405020304" pitchFamily="18" charset="0"/>
                <a:cs typeface="Times New Roman" panose="02020603050405020304" pitchFamily="18" charset="0"/>
              </a:rPr>
              <a:t>prime attributes</a:t>
            </a:r>
            <a:r>
              <a:rPr lang="en-US" dirty="0">
                <a:latin typeface="Times New Roman" panose="02020603050405020304" pitchFamily="18" charset="0"/>
                <a:cs typeface="Times New Roman" panose="02020603050405020304" pitchFamily="18" charset="0"/>
              </a:rPr>
              <a:t>.</a:t>
            </a:r>
          </a:p>
          <a:p>
            <a:pPr fontAlgn="base"/>
            <a:r>
              <a:rPr lang="en-US" dirty="0">
                <a:latin typeface="Times New Roman" panose="02020603050405020304" pitchFamily="18" charset="0"/>
                <a:cs typeface="Times New Roman" panose="02020603050405020304" pitchFamily="18" charset="0"/>
              </a:rPr>
              <a:t>The value of candidate key must always be unique.</a:t>
            </a:r>
          </a:p>
          <a:p>
            <a:pPr fontAlgn="base"/>
            <a:r>
              <a:rPr lang="en-US" dirty="0">
                <a:latin typeface="Times New Roman" panose="02020603050405020304" pitchFamily="18" charset="0"/>
                <a:cs typeface="Times New Roman" panose="02020603050405020304" pitchFamily="18" charset="0"/>
              </a:rPr>
              <a:t>The value of candidate key can never be NULL.</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38546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560AD-493C-4DC1-AE29-CDF751EB2D89}"/>
              </a:ext>
            </a:extLst>
          </p:cNvPr>
          <p:cNvSpPr>
            <a:spLocks noGrp="1"/>
          </p:cNvSpPr>
          <p:nvPr>
            <p:ph type="title"/>
          </p:nvPr>
        </p:nvSpPr>
        <p:spPr/>
        <p:txBody>
          <a:bodyPr/>
          <a:lstStyle/>
          <a:p>
            <a:r>
              <a:rPr lang="en-US" dirty="0"/>
              <a:t>Keys in relational model</a:t>
            </a:r>
          </a:p>
        </p:txBody>
      </p:sp>
      <p:sp>
        <p:nvSpPr>
          <p:cNvPr id="3" name="Content Placeholder 2">
            <a:extLst>
              <a:ext uri="{FF2B5EF4-FFF2-40B4-BE49-F238E27FC236}">
                <a16:creationId xmlns:a16="http://schemas.microsoft.com/office/drawing/2014/main" id="{1FCDF664-1570-4ABB-8D86-CE298718A3E5}"/>
              </a:ext>
            </a:extLst>
          </p:cNvPr>
          <p:cNvSpPr>
            <a:spLocks noGrp="1"/>
          </p:cNvSpPr>
          <p:nvPr>
            <p:ph sz="quarter" idx="13"/>
          </p:nvPr>
        </p:nvSpPr>
        <p:spPr/>
        <p:txBody>
          <a:bodyPr>
            <a:normAutofit fontScale="77500" lnSpcReduction="20000"/>
          </a:bodyPr>
          <a:lstStyle/>
          <a:p>
            <a:r>
              <a:rPr lang="en-US" dirty="0">
                <a:latin typeface="Times New Roman" panose="02020603050405020304" pitchFamily="18" charset="0"/>
                <a:cs typeface="Times New Roman" panose="02020603050405020304" pitchFamily="18" charset="0"/>
              </a:rPr>
              <a:t>Primary key is a candidate key that is most appropriate to become the main key for any table. It is a key that can uniquely identify each record in a table.</a:t>
            </a:r>
          </a:p>
          <a:p>
            <a:r>
              <a:rPr lang="en-US" dirty="0">
                <a:latin typeface="Times New Roman" panose="02020603050405020304" pitchFamily="18" charset="0"/>
                <a:cs typeface="Times New Roman" panose="02020603050405020304" pitchFamily="18" charset="0"/>
              </a:rPr>
              <a:t>A primary key is a candidate key that the database designer selects while designing the database.</a:t>
            </a:r>
          </a:p>
          <a:p>
            <a:pPr fontAlgn="base"/>
            <a:r>
              <a:rPr lang="en-US" dirty="0">
                <a:latin typeface="Times New Roman" panose="02020603050405020304" pitchFamily="18" charset="0"/>
                <a:cs typeface="Times New Roman" panose="02020603050405020304" pitchFamily="18" charset="0"/>
              </a:rPr>
              <a:t>The value of primary key can never be NULL.</a:t>
            </a:r>
          </a:p>
          <a:p>
            <a:pPr fontAlgn="base"/>
            <a:r>
              <a:rPr lang="en-US" dirty="0">
                <a:latin typeface="Times New Roman" panose="02020603050405020304" pitchFamily="18" charset="0"/>
                <a:cs typeface="Times New Roman" panose="02020603050405020304" pitchFamily="18" charset="0"/>
              </a:rPr>
              <a:t>The value of primary key must always be unique.</a:t>
            </a:r>
          </a:p>
          <a:p>
            <a:r>
              <a:rPr lang="en-US" dirty="0">
                <a:latin typeface="Times New Roman" panose="02020603050405020304" pitchFamily="18" charset="0"/>
                <a:cs typeface="Times New Roman" panose="02020603050405020304" pitchFamily="18" charset="0"/>
              </a:rPr>
              <a:t>A relation is allowed  to have only one primary key.</a:t>
            </a:r>
          </a:p>
          <a:p>
            <a:r>
              <a:rPr lang="en-US" dirty="0">
                <a:latin typeface="Times New Roman" panose="02020603050405020304" pitchFamily="18" charset="0"/>
                <a:cs typeface="Times New Roman" panose="02020603050405020304" pitchFamily="18" charset="0"/>
              </a:rPr>
              <a:t>Candidate keys that are left unimplemented or unused after implementing the primary key are called as alternate keys.</a:t>
            </a:r>
          </a:p>
          <a:p>
            <a:r>
              <a:rPr lang="en-US" dirty="0">
                <a:latin typeface="Times New Roman" panose="02020603050405020304" pitchFamily="18" charset="0"/>
                <a:cs typeface="Times New Roman" panose="02020603050405020304" pitchFamily="18" charset="0"/>
              </a:rPr>
              <a:t>From previous table, we can take </a:t>
            </a:r>
            <a:r>
              <a:rPr lang="en-US" dirty="0" err="1">
                <a:latin typeface="Times New Roman" panose="02020603050405020304" pitchFamily="18" charset="0"/>
                <a:cs typeface="Times New Roman" panose="02020603050405020304" pitchFamily="18" charset="0"/>
              </a:rPr>
              <a:t>student_id</a:t>
            </a:r>
            <a:r>
              <a:rPr lang="en-US" dirty="0">
                <a:latin typeface="Times New Roman" panose="02020603050405020304" pitchFamily="18" charset="0"/>
                <a:cs typeface="Times New Roman" panose="02020603050405020304" pitchFamily="18" charset="0"/>
              </a:rPr>
              <a:t> as primary key</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336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5E4D-5BD2-4960-8871-7E1E9930AD40}"/>
              </a:ext>
            </a:extLst>
          </p:cNvPr>
          <p:cNvSpPr>
            <a:spLocks noGrp="1"/>
          </p:cNvSpPr>
          <p:nvPr>
            <p:ph type="title"/>
          </p:nvPr>
        </p:nvSpPr>
        <p:spPr/>
        <p:txBody>
          <a:bodyPr/>
          <a:lstStyle/>
          <a:p>
            <a:r>
              <a:rPr lang="en-US" dirty="0"/>
              <a:t>ANSI SPARC-3-TIER ARCHITECTURE</a:t>
            </a:r>
          </a:p>
        </p:txBody>
      </p:sp>
      <p:sp>
        <p:nvSpPr>
          <p:cNvPr id="3" name="Content Placeholder 2">
            <a:extLst>
              <a:ext uri="{FF2B5EF4-FFF2-40B4-BE49-F238E27FC236}">
                <a16:creationId xmlns:a16="http://schemas.microsoft.com/office/drawing/2014/main" id="{F66A9F01-8891-4BB6-B9DC-115D66D07D40}"/>
              </a:ext>
            </a:extLst>
          </p:cNvPr>
          <p:cNvSpPr>
            <a:spLocks noGrp="1"/>
          </p:cNvSpPr>
          <p:nvPr>
            <p:ph sz="quarter" idx="13"/>
          </p:nvPr>
        </p:nvSpPr>
        <p:spPr>
          <a:xfrm>
            <a:off x="685800" y="1837766"/>
            <a:ext cx="10394707" cy="3536820"/>
          </a:xfrm>
        </p:spPr>
        <p:txBody>
          <a:bodyPr>
            <a:normAutofit/>
          </a:bodyPr>
          <a:lstStyle/>
          <a:p>
            <a:r>
              <a:rPr lang="en-US" i="1" dirty="0">
                <a:latin typeface="Times New Roman" panose="02020603050405020304" pitchFamily="18" charset="0"/>
                <a:cs typeface="Times New Roman" panose="02020603050405020304" pitchFamily="18" charset="0"/>
              </a:rPr>
              <a:t>Internal level:</a:t>
            </a:r>
          </a:p>
          <a:p>
            <a:pPr lvl="1"/>
            <a:r>
              <a:rPr lang="en-US" dirty="0">
                <a:latin typeface="Times New Roman" panose="02020603050405020304" pitchFamily="18" charset="0"/>
                <a:cs typeface="Times New Roman" panose="02020603050405020304" pitchFamily="18" charset="0"/>
              </a:rPr>
              <a:t>This is the lowest level of data abstraction.</a:t>
            </a:r>
          </a:p>
          <a:p>
            <a:pPr lvl="1"/>
            <a:r>
              <a:rPr lang="en-US" dirty="0">
                <a:latin typeface="Times New Roman" panose="02020603050405020304" pitchFamily="18" charset="0"/>
                <a:cs typeface="Times New Roman" panose="02020603050405020304" pitchFamily="18" charset="0"/>
              </a:rPr>
              <a:t>It describes How the data are actually stored on storage devices.</a:t>
            </a:r>
          </a:p>
          <a:p>
            <a:pPr lvl="1"/>
            <a:r>
              <a:rPr lang="en-US" dirty="0">
                <a:latin typeface="Times New Roman" panose="02020603050405020304" pitchFamily="18" charset="0"/>
                <a:cs typeface="Times New Roman" panose="02020603050405020304" pitchFamily="18" charset="0"/>
              </a:rPr>
              <a:t>It is also known as physical level.</a:t>
            </a:r>
          </a:p>
          <a:p>
            <a:pPr lvl="1"/>
            <a:r>
              <a:rPr lang="en-US" dirty="0">
                <a:latin typeface="Times New Roman" panose="02020603050405020304" pitchFamily="18" charset="0"/>
                <a:cs typeface="Times New Roman" panose="02020603050405020304" pitchFamily="18" charset="0"/>
              </a:rPr>
              <a:t>It provides internal view of physical storage of data.</a:t>
            </a:r>
          </a:p>
          <a:p>
            <a:pPr lvl="1"/>
            <a:r>
              <a:rPr lang="en-US" dirty="0">
                <a:latin typeface="Times New Roman" panose="02020603050405020304" pitchFamily="18" charset="0"/>
                <a:cs typeface="Times New Roman" panose="02020603050405020304" pitchFamily="18" charset="0"/>
              </a:rPr>
              <a:t>It deals with complex low level data </a:t>
            </a:r>
            <a:r>
              <a:rPr lang="en-US" dirty="0" err="1">
                <a:latin typeface="Times New Roman" panose="02020603050405020304" pitchFamily="18" charset="0"/>
                <a:cs typeface="Times New Roman" panose="02020603050405020304" pitchFamily="18" charset="0"/>
              </a:rPr>
              <a:t>structures,file</a:t>
            </a:r>
            <a:r>
              <a:rPr lang="en-US" dirty="0">
                <a:latin typeface="Times New Roman" panose="02020603050405020304" pitchFamily="18" charset="0"/>
                <a:cs typeface="Times New Roman" panose="02020603050405020304" pitchFamily="18" charset="0"/>
              </a:rPr>
              <a:t> structures and access methods in detail.</a:t>
            </a:r>
          </a:p>
          <a:p>
            <a:pPr lvl="1"/>
            <a:r>
              <a:rPr lang="en-US" dirty="0">
                <a:latin typeface="Times New Roman" panose="02020603050405020304" pitchFamily="18" charset="0"/>
                <a:cs typeface="Times New Roman" panose="02020603050405020304" pitchFamily="18" charset="0"/>
              </a:rPr>
              <a:t>It also deals with Data Compression and Encryption </a:t>
            </a:r>
            <a:r>
              <a:rPr lang="en-US" dirty="0" err="1">
                <a:latin typeface="Times New Roman" panose="02020603050405020304" pitchFamily="18" charset="0"/>
                <a:cs typeface="Times New Roman" panose="02020603050405020304" pitchFamily="18" charset="0"/>
              </a:rPr>
              <a:t>techniques,if</a:t>
            </a:r>
            <a:r>
              <a:rPr lang="en-US" dirty="0">
                <a:latin typeface="Times New Roman" panose="02020603050405020304" pitchFamily="18" charset="0"/>
                <a:cs typeface="Times New Roman" panose="02020603050405020304" pitchFamily="18" charset="0"/>
              </a:rPr>
              <a:t> used.</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99107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F1379-446E-4CA3-9AA2-A1FE09815A6B}"/>
              </a:ext>
            </a:extLst>
          </p:cNvPr>
          <p:cNvSpPr>
            <a:spLocks noGrp="1"/>
          </p:cNvSpPr>
          <p:nvPr>
            <p:ph type="title"/>
          </p:nvPr>
        </p:nvSpPr>
        <p:spPr/>
        <p:txBody>
          <a:bodyPr/>
          <a:lstStyle/>
          <a:p>
            <a:r>
              <a:rPr lang="en-US" dirty="0"/>
              <a:t>Foreign key</a:t>
            </a:r>
          </a:p>
        </p:txBody>
      </p:sp>
      <p:sp>
        <p:nvSpPr>
          <p:cNvPr id="3" name="Content Placeholder 2">
            <a:extLst>
              <a:ext uri="{FF2B5EF4-FFF2-40B4-BE49-F238E27FC236}">
                <a16:creationId xmlns:a16="http://schemas.microsoft.com/office/drawing/2014/main" id="{A20EA98F-E01F-437C-AF0F-AEE9205BFA3A}"/>
              </a:ext>
            </a:extLst>
          </p:cNvPr>
          <p:cNvSpPr>
            <a:spLocks noGrp="1"/>
          </p:cNvSpPr>
          <p:nvPr>
            <p:ph sz="quarter" idx="13"/>
          </p:nvPr>
        </p:nvSpPr>
        <p:spPr>
          <a:xfrm>
            <a:off x="685800" y="1683026"/>
            <a:ext cx="10394707" cy="3962400"/>
          </a:xfrm>
        </p:spPr>
        <p:txBody>
          <a:bodyPr>
            <a:normAutofit fontScale="85000" lnSpcReduction="10000"/>
          </a:bodyPr>
          <a:lstStyle/>
          <a:p>
            <a:pPr fontAlgn="base"/>
            <a:r>
              <a:rPr lang="en-US" dirty="0">
                <a:latin typeface="Times New Roman" panose="02020603050405020304" pitchFamily="18" charset="0"/>
                <a:cs typeface="Times New Roman" panose="02020603050405020304" pitchFamily="18" charset="0"/>
              </a:rPr>
              <a:t>Foreign key references the primary key of the table.</a:t>
            </a:r>
          </a:p>
          <a:p>
            <a:pPr fontAlgn="base"/>
            <a:r>
              <a:rPr lang="en-US" dirty="0">
                <a:latin typeface="Times New Roman" panose="02020603050405020304" pitchFamily="18" charset="0"/>
                <a:cs typeface="Times New Roman" panose="02020603050405020304" pitchFamily="18" charset="0"/>
              </a:rPr>
              <a:t>It is the attribute(s) that refers to the primary key of same or another table</a:t>
            </a:r>
          </a:p>
          <a:p>
            <a:pPr fontAlgn="base"/>
            <a:r>
              <a:rPr lang="en-US" dirty="0">
                <a:latin typeface="Times New Roman" panose="02020603050405020304" pitchFamily="18" charset="0"/>
                <a:cs typeface="Times New Roman" panose="02020603050405020304" pitchFamily="18" charset="0"/>
              </a:rPr>
              <a:t>Foreign key can take only those values which are present in the primary key of the referenced relation.</a:t>
            </a:r>
          </a:p>
          <a:p>
            <a:pPr fontAlgn="base"/>
            <a:r>
              <a:rPr lang="en-US" dirty="0">
                <a:latin typeface="Times New Roman" panose="02020603050405020304" pitchFamily="18" charset="0"/>
                <a:cs typeface="Times New Roman" panose="02020603050405020304" pitchFamily="18" charset="0"/>
              </a:rPr>
              <a:t>Foreign key may have a name other than that of a primary key.</a:t>
            </a:r>
          </a:p>
          <a:p>
            <a:pPr fontAlgn="base"/>
            <a:r>
              <a:rPr lang="en-US" dirty="0">
                <a:latin typeface="Times New Roman" panose="02020603050405020304" pitchFamily="18" charset="0"/>
                <a:cs typeface="Times New Roman" panose="02020603050405020304" pitchFamily="18" charset="0"/>
              </a:rPr>
              <a:t>Foreign key can take the NULL value.</a:t>
            </a:r>
          </a:p>
          <a:p>
            <a:pPr fontAlgn="base"/>
            <a:r>
              <a:rPr lang="en-US" dirty="0">
                <a:latin typeface="Times New Roman" panose="02020603050405020304" pitchFamily="18" charset="0"/>
                <a:cs typeface="Times New Roman" panose="02020603050405020304" pitchFamily="18" charset="0"/>
              </a:rPr>
              <a:t>There is no restriction on a foreign key to be unique.</a:t>
            </a:r>
          </a:p>
          <a:p>
            <a:pPr fontAlgn="base"/>
            <a:r>
              <a:rPr lang="en-US" dirty="0">
                <a:latin typeface="Times New Roman" panose="02020603050405020304" pitchFamily="18" charset="0"/>
                <a:cs typeface="Times New Roman" panose="02020603050405020304" pitchFamily="18" charset="0"/>
              </a:rPr>
              <a:t>In fact, foreign key is not unique most of the time.</a:t>
            </a:r>
          </a:p>
          <a:p>
            <a:pPr fontAlgn="base"/>
            <a:r>
              <a:rPr lang="en-US" dirty="0">
                <a:latin typeface="Times New Roman" panose="02020603050405020304" pitchFamily="18" charset="0"/>
                <a:cs typeface="Times New Roman" panose="02020603050405020304" pitchFamily="18" charset="0"/>
              </a:rPr>
              <a:t>Referenced relation may also be called as the master table or primary table.</a:t>
            </a:r>
          </a:p>
          <a:p>
            <a:pPr fontAlgn="base"/>
            <a:r>
              <a:rPr lang="en-US" dirty="0">
                <a:latin typeface="Times New Roman" panose="02020603050405020304" pitchFamily="18" charset="0"/>
                <a:cs typeface="Times New Roman" panose="02020603050405020304" pitchFamily="18" charset="0"/>
              </a:rPr>
              <a:t>Referencing relation may also be called as the foreign table.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104488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69E57B-BB9B-4BDC-9886-D9ADCB423EE5}"/>
              </a:ext>
            </a:extLst>
          </p:cNvPr>
          <p:cNvSpPr>
            <a:spLocks noGrp="1"/>
          </p:cNvSpPr>
          <p:nvPr>
            <p:ph sz="quarter" idx="13"/>
          </p:nvPr>
        </p:nvSpPr>
        <p:spPr>
          <a:xfrm>
            <a:off x="0" y="168812"/>
            <a:ext cx="6492240" cy="6689188"/>
          </a:xfrm>
        </p:spPr>
        <p:txBody>
          <a:bodyPr anchor="t">
            <a:normAutofit/>
          </a:bodyPr>
          <a:lstStyle/>
          <a:p>
            <a:pPr algn="just">
              <a:lnSpc>
                <a:spcPct val="110000"/>
              </a:lnSpc>
            </a:pPr>
            <a:r>
              <a:rPr lang="en-US" sz="1600" b="1" dirty="0">
                <a:latin typeface="Times New Roman" panose="02020603050405020304" pitchFamily="18" charset="0"/>
                <a:cs typeface="Times New Roman" panose="02020603050405020304" pitchFamily="18" charset="0"/>
              </a:rPr>
              <a:t>Foreign key (IT MAINTAINS REFERENCIAL INTEGRITY)</a:t>
            </a:r>
          </a:p>
          <a:p>
            <a:pPr algn="just">
              <a:lnSpc>
                <a:spcPct val="110000"/>
              </a:lnSpc>
            </a:pPr>
            <a:r>
              <a:rPr lang="en-US" sz="1600" dirty="0">
                <a:latin typeface="Times New Roman" panose="02020603050405020304" pitchFamily="18" charset="0"/>
                <a:cs typeface="Times New Roman" panose="02020603050405020304" pitchFamily="18" charset="0"/>
              </a:rPr>
              <a:t>Foreign keys are the column of the table which is used to point to the primary key of another table.</a:t>
            </a:r>
          </a:p>
          <a:p>
            <a:pPr algn="just">
              <a:lnSpc>
                <a:spcPct val="110000"/>
              </a:lnSpc>
            </a:pPr>
            <a:r>
              <a:rPr lang="en-US" sz="1600" dirty="0">
                <a:latin typeface="Times New Roman" panose="02020603050405020304" pitchFamily="18" charset="0"/>
                <a:cs typeface="Times New Roman" panose="02020603050405020304" pitchFamily="18" charset="0"/>
              </a:rPr>
              <a:t>The relation in which attribute foreign key is present is called as the </a:t>
            </a:r>
            <a:r>
              <a:rPr lang="en-US" sz="1600" b="1" dirty="0">
                <a:latin typeface="Times New Roman" panose="02020603050405020304" pitchFamily="18" charset="0"/>
                <a:cs typeface="Times New Roman" panose="02020603050405020304" pitchFamily="18" charset="0"/>
              </a:rPr>
              <a:t>referencing relation</a:t>
            </a:r>
            <a:r>
              <a:rPr lang="en-US" sz="1600" dirty="0">
                <a:latin typeface="Times New Roman" panose="02020603050405020304" pitchFamily="18" charset="0"/>
                <a:cs typeface="Times New Roman" panose="02020603050405020304" pitchFamily="18" charset="0"/>
              </a:rPr>
              <a:t>.</a:t>
            </a:r>
          </a:p>
          <a:p>
            <a:pPr algn="just">
              <a:lnSpc>
                <a:spcPct val="110000"/>
              </a:lnSpc>
            </a:pPr>
            <a:r>
              <a:rPr lang="en-US" sz="1600" dirty="0">
                <a:latin typeface="Times New Roman" panose="02020603050405020304" pitchFamily="18" charset="0"/>
                <a:cs typeface="Times New Roman" panose="02020603050405020304" pitchFamily="18" charset="0"/>
              </a:rPr>
              <a:t>Here, the relation in which attribute primary key is present is called as the </a:t>
            </a:r>
            <a:r>
              <a:rPr lang="en-US" sz="1600" b="1" dirty="0">
                <a:latin typeface="Times New Roman" panose="02020603050405020304" pitchFamily="18" charset="0"/>
                <a:cs typeface="Times New Roman" panose="02020603050405020304" pitchFamily="18" charset="0"/>
              </a:rPr>
              <a:t>referenced relation</a:t>
            </a:r>
            <a:r>
              <a:rPr lang="en-US" sz="1600" dirty="0">
                <a:latin typeface="Times New Roman" panose="02020603050405020304" pitchFamily="18" charset="0"/>
                <a:cs typeface="Times New Roman" panose="02020603050405020304" pitchFamily="18" charset="0"/>
              </a:rPr>
              <a:t>.</a:t>
            </a:r>
          </a:p>
          <a:p>
            <a:pPr algn="just">
              <a:lnSpc>
                <a:spcPct val="110000"/>
              </a:lnSpc>
            </a:pPr>
            <a:r>
              <a:rPr lang="en-US" sz="1600" dirty="0">
                <a:latin typeface="Times New Roman" panose="02020603050405020304" pitchFamily="18" charset="0"/>
                <a:cs typeface="Times New Roman" panose="02020603050405020304" pitchFamily="18" charset="0"/>
              </a:rPr>
              <a:t>Foreign key might be present in the same table or in some other table.</a:t>
            </a:r>
          </a:p>
          <a:p>
            <a:pPr algn="just">
              <a:lnSpc>
                <a:spcPct val="110000"/>
              </a:lnSpc>
            </a:pPr>
            <a:r>
              <a:rPr lang="en-US" sz="1600" dirty="0">
                <a:latin typeface="Times New Roman" panose="02020603050405020304" pitchFamily="18" charset="0"/>
                <a:cs typeface="Times New Roman" panose="02020603050405020304" pitchFamily="18" charset="0"/>
              </a:rPr>
              <a:t>In a company, every employee works in a specific department, and employee and department are two different entities. So we can't store the information of the department in the employee table. That's why we link these two tables through the primary key of one table.</a:t>
            </a:r>
          </a:p>
          <a:p>
            <a:pPr algn="just">
              <a:lnSpc>
                <a:spcPct val="110000"/>
              </a:lnSpc>
            </a:pPr>
            <a:r>
              <a:rPr lang="en-US" sz="1600" dirty="0">
                <a:latin typeface="Times New Roman" panose="02020603050405020304" pitchFamily="18" charset="0"/>
                <a:cs typeface="Times New Roman" panose="02020603050405020304" pitchFamily="18" charset="0"/>
              </a:rPr>
              <a:t>We add the primary key of the DEPARTMENT table, </a:t>
            </a:r>
            <a:r>
              <a:rPr lang="en-US" sz="1600" dirty="0" err="1">
                <a:latin typeface="Times New Roman" panose="02020603050405020304" pitchFamily="18" charset="0"/>
                <a:cs typeface="Times New Roman" panose="02020603050405020304" pitchFamily="18" charset="0"/>
              </a:rPr>
              <a:t>Department_Id</a:t>
            </a:r>
            <a:r>
              <a:rPr lang="en-US" sz="1600" dirty="0">
                <a:latin typeface="Times New Roman" panose="02020603050405020304" pitchFamily="18" charset="0"/>
                <a:cs typeface="Times New Roman" panose="02020603050405020304" pitchFamily="18" charset="0"/>
              </a:rPr>
              <a:t> as a new attribute in the EMPLOYEE table.</a:t>
            </a:r>
          </a:p>
          <a:p>
            <a:pPr algn="just">
              <a:lnSpc>
                <a:spcPct val="110000"/>
              </a:lnSpc>
            </a:pPr>
            <a:r>
              <a:rPr lang="en-US" sz="1600" dirty="0">
                <a:latin typeface="Times New Roman" panose="02020603050405020304" pitchFamily="18" charset="0"/>
                <a:cs typeface="Times New Roman" panose="02020603050405020304" pitchFamily="18" charset="0"/>
              </a:rPr>
              <a:t>Now in the EMPLOYEE table, </a:t>
            </a:r>
            <a:r>
              <a:rPr lang="en-US" sz="1600" dirty="0" err="1">
                <a:latin typeface="Times New Roman" panose="02020603050405020304" pitchFamily="18" charset="0"/>
                <a:cs typeface="Times New Roman" panose="02020603050405020304" pitchFamily="18" charset="0"/>
              </a:rPr>
              <a:t>Department_Id</a:t>
            </a:r>
            <a:r>
              <a:rPr lang="en-US" sz="1600" dirty="0">
                <a:latin typeface="Times New Roman" panose="02020603050405020304" pitchFamily="18" charset="0"/>
                <a:cs typeface="Times New Roman" panose="02020603050405020304" pitchFamily="18" charset="0"/>
              </a:rPr>
              <a:t> is the foreign key, and both the tables are related.</a:t>
            </a:r>
          </a:p>
          <a:p>
            <a:pPr algn="just">
              <a:lnSpc>
                <a:spcPct val="110000"/>
              </a:lnSpc>
            </a:pPr>
            <a:endParaRPr lang="en-US" sz="1600" dirty="0">
              <a:latin typeface="Times New Roman" panose="02020603050405020304" pitchFamily="18" charset="0"/>
              <a:cs typeface="Times New Roman" panose="02020603050405020304" pitchFamily="18" charset="0"/>
            </a:endParaRPr>
          </a:p>
          <a:p>
            <a:pPr algn="just">
              <a:lnSpc>
                <a:spcPct val="110000"/>
              </a:lnSpc>
            </a:pPr>
            <a:endParaRPr lang="en-US" sz="1600" dirty="0">
              <a:latin typeface="Times New Roman" panose="02020603050405020304" pitchFamily="18" charset="0"/>
              <a:cs typeface="Times New Roman" panose="02020603050405020304" pitchFamily="18" charset="0"/>
            </a:endParaRPr>
          </a:p>
          <a:p>
            <a:pPr algn="just">
              <a:lnSpc>
                <a:spcPct val="110000"/>
              </a:lnSpc>
            </a:pPr>
            <a:endParaRPr lang="en-US" sz="1600" dirty="0">
              <a:latin typeface="Times New Roman" panose="02020603050405020304" pitchFamily="18" charset="0"/>
              <a:cs typeface="Times New Roman" panose="02020603050405020304" pitchFamily="18" charset="0"/>
            </a:endParaRPr>
          </a:p>
          <a:p>
            <a:pPr algn="just">
              <a:lnSpc>
                <a:spcPct val="110000"/>
              </a:lnSpc>
            </a:pPr>
            <a:endParaRPr lang="en-US" sz="1600" dirty="0">
              <a:latin typeface="Times New Roman" panose="02020603050405020304" pitchFamily="18" charset="0"/>
              <a:cs typeface="Times New Roman" panose="02020603050405020304" pitchFamily="18" charset="0"/>
            </a:endParaRPr>
          </a:p>
          <a:p>
            <a:pPr algn="just">
              <a:lnSpc>
                <a:spcPct val="110000"/>
              </a:lnSpc>
            </a:pPr>
            <a:endParaRPr lang="en-US" sz="1600" dirty="0">
              <a:latin typeface="Times New Roman" panose="02020603050405020304" pitchFamily="18" charset="0"/>
              <a:cs typeface="Times New Roman" panose="02020603050405020304" pitchFamily="18" charset="0"/>
            </a:endParaRPr>
          </a:p>
          <a:p>
            <a:pPr algn="just">
              <a:lnSpc>
                <a:spcPct val="110000"/>
              </a:lnSpc>
            </a:pPr>
            <a:endParaRPr lang="en-US" sz="1600" dirty="0">
              <a:latin typeface="Times New Roman" panose="02020603050405020304" pitchFamily="18" charset="0"/>
              <a:cs typeface="Times New Roman" panose="02020603050405020304" pitchFamily="18" charset="0"/>
            </a:endParaRPr>
          </a:p>
        </p:txBody>
      </p:sp>
      <p:pic>
        <p:nvPicPr>
          <p:cNvPr id="76802" name="Picture 2" descr="DBMS Keys">
            <a:extLst>
              <a:ext uri="{FF2B5EF4-FFF2-40B4-BE49-F238E27FC236}">
                <a16:creationId xmlns:a16="http://schemas.microsoft.com/office/drawing/2014/main" id="{30B785E3-EEE0-4B46-8B5C-487C8BD664C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92240" y="2494425"/>
            <a:ext cx="4931275" cy="338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869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5E4D-5BD2-4960-8871-7E1E9930AD40}"/>
              </a:ext>
            </a:extLst>
          </p:cNvPr>
          <p:cNvSpPr>
            <a:spLocks noGrp="1"/>
          </p:cNvSpPr>
          <p:nvPr>
            <p:ph type="title"/>
          </p:nvPr>
        </p:nvSpPr>
        <p:spPr/>
        <p:txBody>
          <a:bodyPr/>
          <a:lstStyle/>
          <a:p>
            <a:r>
              <a:rPr lang="en-US" dirty="0"/>
              <a:t>ANSI SPARC-3-TIER ARCHITECTURE</a:t>
            </a:r>
          </a:p>
        </p:txBody>
      </p:sp>
      <p:sp>
        <p:nvSpPr>
          <p:cNvPr id="3" name="Content Placeholder 2">
            <a:extLst>
              <a:ext uri="{FF2B5EF4-FFF2-40B4-BE49-F238E27FC236}">
                <a16:creationId xmlns:a16="http://schemas.microsoft.com/office/drawing/2014/main" id="{F66A9F01-8891-4BB6-B9DC-115D66D07D40}"/>
              </a:ext>
            </a:extLst>
          </p:cNvPr>
          <p:cNvSpPr>
            <a:spLocks noGrp="1"/>
          </p:cNvSpPr>
          <p:nvPr>
            <p:ph sz="quarter" idx="13"/>
          </p:nvPr>
        </p:nvSpPr>
        <p:spPr>
          <a:xfrm>
            <a:off x="685800" y="1837766"/>
            <a:ext cx="10394707" cy="3536820"/>
          </a:xfrm>
        </p:spPr>
        <p:txBody>
          <a:bodyPr>
            <a:normAutofit/>
          </a:bodyPr>
          <a:lstStyle/>
          <a:p>
            <a:r>
              <a:rPr lang="en-US" i="1" dirty="0">
                <a:latin typeface="Times New Roman" panose="02020603050405020304" pitchFamily="18" charset="0"/>
                <a:cs typeface="Times New Roman" panose="02020603050405020304" pitchFamily="18" charset="0"/>
              </a:rPr>
              <a:t>Conceptual level:</a:t>
            </a:r>
          </a:p>
          <a:p>
            <a:pPr lvl="1"/>
            <a:r>
              <a:rPr lang="en-US" dirty="0">
                <a:latin typeface="Times New Roman" panose="02020603050405020304" pitchFamily="18" charset="0"/>
                <a:cs typeface="Times New Roman" panose="02020603050405020304" pitchFamily="18" charset="0"/>
              </a:rPr>
              <a:t>This is the next higher level than internal level of data abstraction.</a:t>
            </a:r>
          </a:p>
          <a:p>
            <a:pPr lvl="1"/>
            <a:r>
              <a:rPr lang="en-US" dirty="0">
                <a:latin typeface="Times New Roman" panose="02020603050405020304" pitchFamily="18" charset="0"/>
                <a:cs typeface="Times New Roman" panose="02020603050405020304" pitchFamily="18" charset="0"/>
              </a:rPr>
              <a:t>It describes What data are stored in the database and What relationships exist among those data.</a:t>
            </a:r>
          </a:p>
          <a:p>
            <a:pPr lvl="1"/>
            <a:r>
              <a:rPr lang="en-US" dirty="0">
                <a:latin typeface="Times New Roman" panose="02020603050405020304" pitchFamily="18" charset="0"/>
                <a:cs typeface="Times New Roman" panose="02020603050405020304" pitchFamily="18" charset="0"/>
              </a:rPr>
              <a:t>It is also known as Logical level.</a:t>
            </a:r>
          </a:p>
          <a:p>
            <a:pPr lvl="1"/>
            <a:r>
              <a:rPr lang="en-US" dirty="0">
                <a:latin typeface="Times New Roman" panose="02020603050405020304" pitchFamily="18" charset="0"/>
                <a:cs typeface="Times New Roman" panose="02020603050405020304" pitchFamily="18" charset="0"/>
              </a:rPr>
              <a:t>It hides low level complexities of physical storage.</a:t>
            </a:r>
          </a:p>
          <a:p>
            <a:pPr lvl="1"/>
            <a:r>
              <a:rPr lang="en-US" dirty="0">
                <a:latin typeface="Times New Roman" panose="02020603050405020304" pitchFamily="18" charset="0"/>
                <a:cs typeface="Times New Roman" panose="02020603050405020304" pitchFamily="18" charset="0"/>
              </a:rPr>
              <a:t>Database administrator and designers work at this level to determine What data to keep in database.</a:t>
            </a:r>
          </a:p>
          <a:p>
            <a:pPr lvl="1"/>
            <a:r>
              <a:rPr lang="en-US" dirty="0">
                <a:latin typeface="Times New Roman" panose="02020603050405020304" pitchFamily="18" charset="0"/>
                <a:cs typeface="Times New Roman" panose="02020603050405020304" pitchFamily="18" charset="0"/>
              </a:rPr>
              <a:t>Application developers also work on this level.</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8178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5E4D-5BD2-4960-8871-7E1E9930AD40}"/>
              </a:ext>
            </a:extLst>
          </p:cNvPr>
          <p:cNvSpPr>
            <a:spLocks noGrp="1"/>
          </p:cNvSpPr>
          <p:nvPr>
            <p:ph type="title"/>
          </p:nvPr>
        </p:nvSpPr>
        <p:spPr/>
        <p:txBody>
          <a:bodyPr/>
          <a:lstStyle/>
          <a:p>
            <a:r>
              <a:rPr lang="en-US" dirty="0"/>
              <a:t>ANSI SPARC-3-TIER ARCHITECTURE</a:t>
            </a:r>
          </a:p>
        </p:txBody>
      </p:sp>
      <p:sp>
        <p:nvSpPr>
          <p:cNvPr id="3" name="Content Placeholder 2">
            <a:extLst>
              <a:ext uri="{FF2B5EF4-FFF2-40B4-BE49-F238E27FC236}">
                <a16:creationId xmlns:a16="http://schemas.microsoft.com/office/drawing/2014/main" id="{F66A9F01-8891-4BB6-B9DC-115D66D07D40}"/>
              </a:ext>
            </a:extLst>
          </p:cNvPr>
          <p:cNvSpPr>
            <a:spLocks noGrp="1"/>
          </p:cNvSpPr>
          <p:nvPr>
            <p:ph sz="quarter" idx="13"/>
          </p:nvPr>
        </p:nvSpPr>
        <p:spPr>
          <a:xfrm>
            <a:off x="685800" y="1837766"/>
            <a:ext cx="10394707" cy="3536820"/>
          </a:xfrm>
        </p:spPr>
        <p:txBody>
          <a:bodyPr>
            <a:normAutofit/>
          </a:bodyPr>
          <a:lstStyle/>
          <a:p>
            <a:r>
              <a:rPr lang="en-US" i="1" dirty="0">
                <a:latin typeface="Times New Roman" panose="02020603050405020304" pitchFamily="18" charset="0"/>
                <a:cs typeface="Times New Roman" panose="02020603050405020304" pitchFamily="18" charset="0"/>
              </a:rPr>
              <a:t>External Level:</a:t>
            </a:r>
          </a:p>
          <a:p>
            <a:pPr lvl="1"/>
            <a:r>
              <a:rPr lang="en-US" dirty="0">
                <a:latin typeface="Times New Roman" panose="02020603050405020304" pitchFamily="18" charset="0"/>
                <a:cs typeface="Times New Roman" panose="02020603050405020304" pitchFamily="18" charset="0"/>
              </a:rPr>
              <a:t>This is the highest level of data abstraction.</a:t>
            </a:r>
          </a:p>
          <a:p>
            <a:pPr lvl="1"/>
            <a:r>
              <a:rPr lang="en-US" dirty="0">
                <a:latin typeface="Times New Roman" panose="02020603050405020304" pitchFamily="18" charset="0"/>
                <a:cs typeface="Times New Roman" panose="02020603050405020304" pitchFamily="18" charset="0"/>
              </a:rPr>
              <a:t>It describes only part of the entire database that a end user concern.</a:t>
            </a:r>
          </a:p>
          <a:p>
            <a:pPr lvl="1"/>
            <a:r>
              <a:rPr lang="en-US" dirty="0">
                <a:latin typeface="Times New Roman" panose="02020603050405020304" pitchFamily="18" charset="0"/>
                <a:cs typeface="Times New Roman" panose="02020603050405020304" pitchFamily="18" charset="0"/>
              </a:rPr>
              <a:t>It is also known as a view level.</a:t>
            </a:r>
          </a:p>
          <a:p>
            <a:pPr lvl="1"/>
            <a:r>
              <a:rPr lang="en-US" dirty="0">
                <a:latin typeface="Times New Roman" panose="02020603050405020304" pitchFamily="18" charset="0"/>
                <a:cs typeface="Times New Roman" panose="02020603050405020304" pitchFamily="18" charset="0"/>
              </a:rPr>
              <a:t>End users need to access only part of the database rather than entire database.</a:t>
            </a:r>
          </a:p>
          <a:p>
            <a:pPr lvl="1"/>
            <a:r>
              <a:rPr lang="en-US" dirty="0">
                <a:latin typeface="Times New Roman" panose="02020603050405020304" pitchFamily="18" charset="0"/>
                <a:cs typeface="Times New Roman" panose="02020603050405020304" pitchFamily="18" charset="0"/>
              </a:rPr>
              <a:t>Different user need different views of database. And so, there can be many view level abstractions of the same database.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943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A835F-70CC-477F-B925-640A3F6D57EF}"/>
              </a:ext>
            </a:extLst>
          </p:cNvPr>
          <p:cNvSpPr>
            <a:spLocks noGrp="1"/>
          </p:cNvSpPr>
          <p:nvPr>
            <p:ph type="title"/>
          </p:nvPr>
        </p:nvSpPr>
        <p:spPr>
          <a:xfrm>
            <a:off x="685801" y="685800"/>
            <a:ext cx="6397155" cy="1151965"/>
          </a:xfrm>
        </p:spPr>
        <p:txBody>
          <a:bodyPr>
            <a:normAutofit/>
          </a:bodyPr>
          <a:lstStyle/>
          <a:p>
            <a:r>
              <a:rPr lang="en-US" dirty="0"/>
              <a:t>DATA INDEPENDENCE</a:t>
            </a:r>
          </a:p>
        </p:txBody>
      </p:sp>
      <p:sp>
        <p:nvSpPr>
          <p:cNvPr id="3" name="Content Placeholder 2">
            <a:extLst>
              <a:ext uri="{FF2B5EF4-FFF2-40B4-BE49-F238E27FC236}">
                <a16:creationId xmlns:a16="http://schemas.microsoft.com/office/drawing/2014/main" id="{E9700D79-2604-4F8C-A230-AB333EB0C7A0}"/>
              </a:ext>
            </a:extLst>
          </p:cNvPr>
          <p:cNvSpPr>
            <a:spLocks noGrp="1"/>
          </p:cNvSpPr>
          <p:nvPr>
            <p:ph sz="quarter" idx="13"/>
          </p:nvPr>
        </p:nvSpPr>
        <p:spPr>
          <a:xfrm>
            <a:off x="685800" y="2076423"/>
            <a:ext cx="6397157" cy="3288739"/>
          </a:xfrm>
        </p:spPr>
        <p:txBody>
          <a:bodyPr anchor="t">
            <a:normAutofit/>
          </a:bodyPr>
          <a:lstStyle/>
          <a:p>
            <a:pPr algn="just">
              <a:lnSpc>
                <a:spcPct val="110000"/>
              </a:lnSpc>
            </a:pPr>
            <a:r>
              <a:rPr lang="en-US" sz="1500" dirty="0">
                <a:latin typeface="Times New Roman" panose="02020603050405020304" pitchFamily="18" charset="0"/>
                <a:cs typeface="Times New Roman" panose="02020603050405020304" pitchFamily="18" charset="0"/>
              </a:rPr>
              <a:t>Data independence can be explained using the three-schema architecture.</a:t>
            </a:r>
          </a:p>
          <a:p>
            <a:pPr algn="just">
              <a:lnSpc>
                <a:spcPct val="110000"/>
              </a:lnSpc>
            </a:pPr>
            <a:r>
              <a:rPr lang="en-US" sz="1500" dirty="0">
                <a:latin typeface="Times New Roman" panose="02020603050405020304" pitchFamily="18" charset="0"/>
                <a:cs typeface="Times New Roman" panose="02020603050405020304" pitchFamily="18" charset="0"/>
              </a:rPr>
              <a:t>Data independence refers characteristic of being able to modify the schema at one level of the database system without altering the schema at the next higher level.</a:t>
            </a:r>
          </a:p>
          <a:p>
            <a:pPr algn="just">
              <a:lnSpc>
                <a:spcPct val="110000"/>
              </a:lnSpc>
            </a:pPr>
            <a:r>
              <a:rPr lang="en-US" sz="1500" dirty="0">
                <a:latin typeface="Times New Roman" panose="02020603050405020304" pitchFamily="18" charset="0"/>
                <a:cs typeface="Times New Roman" panose="02020603050405020304" pitchFamily="18" charset="0"/>
              </a:rPr>
              <a:t>There are two types of data independence:</a:t>
            </a:r>
          </a:p>
          <a:p>
            <a:pPr lvl="1" algn="just">
              <a:lnSpc>
                <a:spcPct val="110000"/>
              </a:lnSpc>
            </a:pPr>
            <a:r>
              <a:rPr lang="en-US" sz="1500" dirty="0">
                <a:latin typeface="Times New Roman" panose="02020603050405020304" pitchFamily="18" charset="0"/>
                <a:cs typeface="Times New Roman" panose="02020603050405020304" pitchFamily="18" charset="0"/>
              </a:rPr>
              <a:t>Logical Data Independence</a:t>
            </a:r>
          </a:p>
          <a:p>
            <a:pPr lvl="1" algn="just">
              <a:lnSpc>
                <a:spcPct val="110000"/>
              </a:lnSpc>
            </a:pPr>
            <a:r>
              <a:rPr lang="en-US" sz="1500" dirty="0">
                <a:latin typeface="Times New Roman" panose="02020603050405020304" pitchFamily="18" charset="0"/>
                <a:cs typeface="Times New Roman" panose="02020603050405020304" pitchFamily="18" charset="0"/>
              </a:rPr>
              <a:t>Physical Data Independence</a:t>
            </a:r>
          </a:p>
          <a:p>
            <a:pPr algn="just">
              <a:lnSpc>
                <a:spcPct val="110000"/>
              </a:lnSpc>
            </a:pPr>
            <a:endParaRPr lang="en-US" sz="1500" dirty="0"/>
          </a:p>
        </p:txBody>
      </p:sp>
      <p:pic>
        <p:nvPicPr>
          <p:cNvPr id="3074" name="Picture 2" descr="DBMS Data Independence ">
            <a:extLst>
              <a:ext uri="{FF2B5EF4-FFF2-40B4-BE49-F238E27FC236}">
                <a16:creationId xmlns:a16="http://schemas.microsoft.com/office/drawing/2014/main" id="{43BBCEA2-750F-4444-AE1C-B32CC30436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82956" y="787791"/>
            <a:ext cx="4593229" cy="4740812"/>
          </a:xfrm>
          <a:prstGeom prst="rect">
            <a:avLst/>
          </a:prstGeom>
          <a:noFill/>
          <a:ln w="57150" cmpd="thinThick">
            <a:solidFill>
              <a:schemeClr val="bg1">
                <a:lumMod val="50000"/>
              </a:schemeClr>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780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A0933-04F6-40AE-B996-5869B5F57600}"/>
              </a:ext>
            </a:extLst>
          </p:cNvPr>
          <p:cNvSpPr>
            <a:spLocks noGrp="1"/>
          </p:cNvSpPr>
          <p:nvPr>
            <p:ph type="title"/>
          </p:nvPr>
        </p:nvSpPr>
        <p:spPr>
          <a:xfrm>
            <a:off x="95318" y="0"/>
            <a:ext cx="6397155" cy="1151965"/>
          </a:xfrm>
        </p:spPr>
        <p:txBody>
          <a:bodyPr>
            <a:normAutofit/>
          </a:bodyPr>
          <a:lstStyle/>
          <a:p>
            <a:r>
              <a:rPr lang="en-US" dirty="0"/>
              <a:t>TRADITIONALLY</a:t>
            </a:r>
          </a:p>
        </p:txBody>
      </p:sp>
      <p:sp>
        <p:nvSpPr>
          <p:cNvPr id="3" name="Content Placeholder 2">
            <a:extLst>
              <a:ext uri="{FF2B5EF4-FFF2-40B4-BE49-F238E27FC236}">
                <a16:creationId xmlns:a16="http://schemas.microsoft.com/office/drawing/2014/main" id="{88C0B97F-57D1-45D3-972D-35A415F455A7}"/>
              </a:ext>
            </a:extLst>
          </p:cNvPr>
          <p:cNvSpPr>
            <a:spLocks noGrp="1"/>
          </p:cNvSpPr>
          <p:nvPr>
            <p:ph sz="quarter" idx="13"/>
          </p:nvPr>
        </p:nvSpPr>
        <p:spPr>
          <a:xfrm>
            <a:off x="0" y="886265"/>
            <a:ext cx="7568124" cy="4670473"/>
          </a:xfrm>
        </p:spPr>
        <p:txBody>
          <a:bodyPr>
            <a:normAutofit/>
          </a:bodyPr>
          <a:lstStyle/>
          <a:p>
            <a:pPr algn="just">
              <a:lnSpc>
                <a:spcPct val="110000"/>
              </a:lnSpc>
            </a:pPr>
            <a:r>
              <a:rPr lang="en-US" sz="1600" dirty="0">
                <a:latin typeface="Times New Roman" panose="02020603050405020304" pitchFamily="18" charset="0"/>
                <a:cs typeface="Times New Roman" panose="02020603050405020304" pitchFamily="18" charset="0"/>
              </a:rPr>
              <a:t>In a daily life, we come across various needs to store data. It can be maintaining daily household bills, bank account details, salary details, payment details, student information, student reports, books in the library etc.</a:t>
            </a:r>
          </a:p>
          <a:p>
            <a:pPr algn="just">
              <a:lnSpc>
                <a:spcPct val="110000"/>
              </a:lnSpc>
            </a:pPr>
            <a:r>
              <a:rPr lang="en-US" sz="1600" dirty="0">
                <a:latin typeface="Times New Roman" panose="02020603050405020304" pitchFamily="18" charset="0"/>
                <a:cs typeface="Times New Roman" panose="02020603050405020304" pitchFamily="18" charset="0"/>
              </a:rPr>
              <a:t>How it will be recorded at one place, so that we can get it back when required? It should be recorded in such a way that:</a:t>
            </a:r>
          </a:p>
          <a:p>
            <a:pPr lvl="1" algn="just">
              <a:lnSpc>
                <a:spcPct val="110000"/>
              </a:lnSpc>
            </a:pPr>
            <a:r>
              <a:rPr lang="en-US" sz="1600" dirty="0">
                <a:latin typeface="Times New Roman" panose="02020603050405020304" pitchFamily="18" charset="0"/>
                <a:cs typeface="Times New Roman" panose="02020603050405020304" pitchFamily="18" charset="0"/>
              </a:rPr>
              <a:t>Should be able to get the data any point in time latter</a:t>
            </a:r>
          </a:p>
          <a:p>
            <a:pPr lvl="1" algn="just">
              <a:lnSpc>
                <a:spcPct val="110000"/>
              </a:lnSpc>
            </a:pPr>
            <a:r>
              <a:rPr lang="en-US" sz="1600" dirty="0">
                <a:latin typeface="Times New Roman" panose="02020603050405020304" pitchFamily="18" charset="0"/>
                <a:cs typeface="Times New Roman" panose="02020603050405020304" pitchFamily="18" charset="0"/>
              </a:rPr>
              <a:t>Should be able to add details to it whenever required</a:t>
            </a:r>
          </a:p>
          <a:p>
            <a:pPr lvl="1" algn="just">
              <a:lnSpc>
                <a:spcPct val="110000"/>
              </a:lnSpc>
            </a:pPr>
            <a:r>
              <a:rPr lang="en-US" sz="1600" dirty="0">
                <a:latin typeface="Times New Roman" panose="02020603050405020304" pitchFamily="18" charset="0"/>
                <a:cs typeface="Times New Roman" panose="02020603050405020304" pitchFamily="18" charset="0"/>
              </a:rPr>
              <a:t>Should be able to modify stored information, as needed</a:t>
            </a:r>
          </a:p>
          <a:p>
            <a:pPr lvl="1" algn="just">
              <a:lnSpc>
                <a:spcPct val="110000"/>
              </a:lnSpc>
            </a:pPr>
            <a:r>
              <a:rPr lang="en-US" sz="1600" dirty="0">
                <a:latin typeface="Times New Roman" panose="02020603050405020304" pitchFamily="18" charset="0"/>
                <a:cs typeface="Times New Roman" panose="02020603050405020304" pitchFamily="18" charset="0"/>
              </a:rPr>
              <a:t>Should also be able to delete them</a:t>
            </a:r>
          </a:p>
          <a:p>
            <a:pPr algn="just">
              <a:lnSpc>
                <a:spcPct val="110000"/>
              </a:lnSpc>
            </a:pPr>
            <a:r>
              <a:rPr lang="en-US" sz="1600" dirty="0">
                <a:latin typeface="Times New Roman" panose="02020603050405020304" pitchFamily="18" charset="0"/>
                <a:cs typeface="Times New Roman" panose="02020603050405020304" pitchFamily="18" charset="0"/>
              </a:rPr>
              <a:t>In traditional approach, before to computer, all information were stored in papers. When we need information, we used to search through the papers. How do we search for single required data in papers? It is a never ending task! Yes, Computers solved our problems.</a:t>
            </a:r>
          </a:p>
          <a:p>
            <a:pPr lvl="1" algn="just">
              <a:lnSpc>
                <a:spcPct val="110000"/>
              </a:lnSpc>
            </a:pPr>
            <a:endParaRPr lang="en-US" sz="1600" dirty="0">
              <a:latin typeface="Times New Roman" panose="02020603050405020304" pitchFamily="18" charset="0"/>
              <a:cs typeface="Times New Roman" panose="02020603050405020304" pitchFamily="18" charset="0"/>
            </a:endParaRPr>
          </a:p>
        </p:txBody>
      </p:sp>
      <p:pic>
        <p:nvPicPr>
          <p:cNvPr id="2050" name="Picture 2" descr="Can It Really Be True That Half of Academic Papers Are Never Read ...">
            <a:extLst>
              <a:ext uri="{FF2B5EF4-FFF2-40B4-BE49-F238E27FC236}">
                <a16:creationId xmlns:a16="http://schemas.microsoft.com/office/drawing/2014/main" id="{2861911D-95C3-4A12-8461-9F15AEAFDB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649" r="27229" b="1"/>
          <a:stretch/>
        </p:blipFill>
        <p:spPr bwMode="auto">
          <a:xfrm>
            <a:off x="7568124" y="10"/>
            <a:ext cx="3836475" cy="5556728"/>
          </a:xfrm>
          <a:prstGeom prst="rect">
            <a:avLst/>
          </a:prstGeom>
          <a:noFill/>
          <a:ln w="57150" cmpd="thinThick">
            <a:solidFill>
              <a:schemeClr val="bg1">
                <a:lumMod val="50000"/>
              </a:schemeClr>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873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309-DBCB-42DF-8219-5CFD887CCD26}"/>
              </a:ext>
            </a:extLst>
          </p:cNvPr>
          <p:cNvSpPr>
            <a:spLocks noGrp="1"/>
          </p:cNvSpPr>
          <p:nvPr>
            <p:ph type="title"/>
          </p:nvPr>
        </p:nvSpPr>
        <p:spPr/>
        <p:txBody>
          <a:bodyPr/>
          <a:lstStyle/>
          <a:p>
            <a:r>
              <a:rPr lang="en-US" dirty="0"/>
              <a:t>DATA INDEPENDENCE</a:t>
            </a:r>
          </a:p>
        </p:txBody>
      </p:sp>
      <p:sp>
        <p:nvSpPr>
          <p:cNvPr id="3" name="Content Placeholder 2">
            <a:extLst>
              <a:ext uri="{FF2B5EF4-FFF2-40B4-BE49-F238E27FC236}">
                <a16:creationId xmlns:a16="http://schemas.microsoft.com/office/drawing/2014/main" id="{6C0D77BC-AFCC-41FD-8CA8-AA38246EF7F8}"/>
              </a:ext>
            </a:extLst>
          </p:cNvPr>
          <p:cNvSpPr>
            <a:spLocks noGrp="1"/>
          </p:cNvSpPr>
          <p:nvPr>
            <p:ph sz="quarter" idx="13"/>
          </p:nvPr>
        </p:nvSpPr>
        <p:spPr/>
        <p:txBody>
          <a:bodyPr>
            <a:normAutofit fontScale="85000" lnSpcReduction="20000"/>
          </a:bodyPr>
          <a:lstStyle/>
          <a:p>
            <a:pPr algn="just"/>
            <a:r>
              <a:rPr lang="en-US" b="1" dirty="0">
                <a:latin typeface="Times New Roman" panose="02020603050405020304" pitchFamily="18" charset="0"/>
                <a:cs typeface="Times New Roman" panose="02020603050405020304" pitchFamily="18" charset="0"/>
              </a:rPr>
              <a:t>Physical level data independence</a:t>
            </a:r>
            <a:r>
              <a:rPr lang="en-US" dirty="0">
                <a:latin typeface="Times New Roman" panose="02020603050405020304" pitchFamily="18" charset="0"/>
                <a:cs typeface="Times New Roman" panose="02020603050405020304" pitchFamily="18" charset="0"/>
              </a:rPr>
              <a:t> : It refers to the characteristic of being able to modify the physical schema without any alterations to the conceptual or logical schema, done for </a:t>
            </a:r>
            <a:r>
              <a:rPr lang="en-US" dirty="0" err="1">
                <a:latin typeface="Times New Roman" panose="02020603050405020304" pitchFamily="18" charset="0"/>
                <a:cs typeface="Times New Roman" panose="02020603050405020304" pitchFamily="18" charset="0"/>
              </a:rPr>
              <a:t>optimisation</a:t>
            </a:r>
            <a:r>
              <a:rPr lang="en-US" dirty="0">
                <a:latin typeface="Times New Roman" panose="02020603050405020304" pitchFamily="18" charset="0"/>
                <a:cs typeface="Times New Roman" panose="02020603050405020304" pitchFamily="18" charset="0"/>
              </a:rPr>
              <a:t> purposes, e.g., Conceptual structure of the database would not be affected by any change in storage size of the database system server</a:t>
            </a:r>
          </a:p>
          <a:p>
            <a:pPr algn="just"/>
            <a:r>
              <a:rPr lang="en-US" b="1" dirty="0">
                <a:latin typeface="Times New Roman" panose="02020603050405020304" pitchFamily="18" charset="0"/>
                <a:cs typeface="Times New Roman" panose="02020603050405020304" pitchFamily="18" charset="0"/>
              </a:rPr>
              <a:t>Logical level data independence:</a:t>
            </a:r>
            <a:r>
              <a:rPr lang="en-US" dirty="0">
                <a:latin typeface="Times New Roman" panose="02020603050405020304" pitchFamily="18" charset="0"/>
                <a:cs typeface="Times New Roman" panose="02020603050405020304" pitchFamily="18" charset="0"/>
              </a:rPr>
              <a:t> It refers characteristic of being able to modify the logical schema without affecting the external schema or application program. The user view of the data would not be affected by any changes to the conceptual view of the data. These changes may include insertion or deletion of attributes, altering table structures entities or relationships to the logical schema etc.</a:t>
            </a:r>
          </a:p>
        </p:txBody>
      </p:sp>
    </p:spTree>
    <p:extLst>
      <p:ext uri="{BB962C8B-B14F-4D97-AF65-F5344CB8AC3E}">
        <p14:creationId xmlns:p14="http://schemas.microsoft.com/office/powerpoint/2010/main" val="3941463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73"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75"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77"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79"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81"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83" name="Picture 82">
            <a:extLst>
              <a:ext uri="{FF2B5EF4-FFF2-40B4-BE49-F238E27FC236}">
                <a16:creationId xmlns:a16="http://schemas.microsoft.com/office/drawing/2014/main" id="{47458151-6535-4712-9D31-5BFEBD2205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85" name="Rectangle 84">
            <a:extLst>
              <a:ext uri="{FF2B5EF4-FFF2-40B4-BE49-F238E27FC236}">
                <a16:creationId xmlns:a16="http://schemas.microsoft.com/office/drawing/2014/main" id="{28F956D1-3AF5-47E1-BF12-D331E34A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4632997" cy="6858000"/>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5">
            <a:extLst>
              <a:ext uri="{FF2B5EF4-FFF2-40B4-BE49-F238E27FC236}">
                <a16:creationId xmlns:a16="http://schemas.microsoft.com/office/drawing/2014/main" id="{4A5A7DD1-718C-42BE-9B90-4D960E22E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6" y="0"/>
            <a:ext cx="4293205" cy="6576643"/>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a:extLst>
              <a:ext uri="{FF2B5EF4-FFF2-40B4-BE49-F238E27FC236}">
                <a16:creationId xmlns:a16="http://schemas.microsoft.com/office/drawing/2014/main" id="{98EFB7E2-9DE0-4ADE-8124-30F5B8105039}"/>
              </a:ext>
            </a:extLst>
          </p:cNvPr>
          <p:cNvSpPr>
            <a:spLocks noGrp="1"/>
          </p:cNvSpPr>
          <p:nvPr>
            <p:ph type="title"/>
          </p:nvPr>
        </p:nvSpPr>
        <p:spPr>
          <a:xfrm>
            <a:off x="446663" y="1304458"/>
            <a:ext cx="3326650" cy="2901781"/>
          </a:xfrm>
        </p:spPr>
        <p:txBody>
          <a:bodyPr vert="horz" lIns="91440" tIns="45720" rIns="91440" bIns="45720" rtlCol="0" anchor="b">
            <a:normAutofit/>
          </a:bodyPr>
          <a:lstStyle/>
          <a:p>
            <a:pPr algn="r"/>
            <a:r>
              <a:rPr lang="en-US" sz="6100"/>
              <a:t>Dbms language</a:t>
            </a:r>
          </a:p>
        </p:txBody>
      </p:sp>
      <p:sp>
        <p:nvSpPr>
          <p:cNvPr id="89" name="Rectangle 88">
            <a:extLst>
              <a:ext uri="{FF2B5EF4-FFF2-40B4-BE49-F238E27FC236}">
                <a16:creationId xmlns:a16="http://schemas.microsoft.com/office/drawing/2014/main" id="{9DE02FF1-20BC-4306-B0FB-AE6D71D73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48871"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91" name="Rectangle 90">
            <a:extLst>
              <a:ext uri="{FF2B5EF4-FFF2-40B4-BE49-F238E27FC236}">
                <a16:creationId xmlns:a16="http://schemas.microsoft.com/office/drawing/2014/main" id="{89A8C427-1B47-42B2-9206-1F34BE757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4250216"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93" name="Rectangle 92">
            <a:extLst>
              <a:ext uri="{FF2B5EF4-FFF2-40B4-BE49-F238E27FC236}">
                <a16:creationId xmlns:a16="http://schemas.microsoft.com/office/drawing/2014/main" id="{C9864909-0F48-48BD-B525-B293738D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1883" y="450792"/>
            <a:ext cx="6636823" cy="5950008"/>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DBMS Language">
            <a:extLst>
              <a:ext uri="{FF2B5EF4-FFF2-40B4-BE49-F238E27FC236}">
                <a16:creationId xmlns:a16="http://schemas.microsoft.com/office/drawing/2014/main" id="{D37AD4CD-3857-467A-A984-341BE81F978B}"/>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tretch>
            <a:fillRect/>
          </a:stretch>
        </p:blipFill>
        <p:spPr bwMode="auto">
          <a:xfrm>
            <a:off x="5321367" y="1441701"/>
            <a:ext cx="6174771" cy="3968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936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ED4FA-9F77-4EA6-9161-AD98B59DB7A5}"/>
              </a:ext>
            </a:extLst>
          </p:cNvPr>
          <p:cNvSpPr>
            <a:spLocks noGrp="1"/>
          </p:cNvSpPr>
          <p:nvPr>
            <p:ph type="title"/>
          </p:nvPr>
        </p:nvSpPr>
        <p:spPr>
          <a:xfrm>
            <a:off x="0" y="165295"/>
            <a:ext cx="10396882" cy="1151965"/>
          </a:xfrm>
        </p:spPr>
        <p:txBody>
          <a:bodyPr>
            <a:normAutofit fontScale="90000"/>
          </a:bodyPr>
          <a:lstStyle/>
          <a:p>
            <a:r>
              <a:rPr lang="en-US" dirty="0"/>
              <a:t>Data Definition Language</a:t>
            </a:r>
            <a:br>
              <a:rPr lang="en-US" dirty="0"/>
            </a:br>
            <a:endParaRPr lang="en-US" dirty="0"/>
          </a:p>
        </p:txBody>
      </p:sp>
      <p:sp>
        <p:nvSpPr>
          <p:cNvPr id="3" name="Content Placeholder 2">
            <a:extLst>
              <a:ext uri="{FF2B5EF4-FFF2-40B4-BE49-F238E27FC236}">
                <a16:creationId xmlns:a16="http://schemas.microsoft.com/office/drawing/2014/main" id="{F5200C1B-736F-40E8-A4E9-40B9091BDF39}"/>
              </a:ext>
            </a:extLst>
          </p:cNvPr>
          <p:cNvSpPr>
            <a:spLocks noGrp="1"/>
          </p:cNvSpPr>
          <p:nvPr>
            <p:ph sz="quarter" idx="13"/>
          </p:nvPr>
        </p:nvSpPr>
        <p:spPr>
          <a:xfrm>
            <a:off x="0" y="1209822"/>
            <a:ext cx="11704320" cy="4164763"/>
          </a:xfrm>
        </p:spPr>
        <p:txBody>
          <a:bodyPr>
            <a:normAutofit lnSpcReduction="10000"/>
          </a:bodyPr>
          <a:lstStyle/>
          <a:p>
            <a:r>
              <a:rPr lang="en-US" b="1" dirty="0">
                <a:latin typeface="Times New Roman" panose="02020603050405020304" pitchFamily="18" charset="0"/>
                <a:cs typeface="Times New Roman" panose="02020603050405020304" pitchFamily="18" charset="0"/>
              </a:rPr>
              <a:t>DDL</a:t>
            </a:r>
            <a:r>
              <a:rPr lang="en-US" dirty="0">
                <a:latin typeface="Times New Roman" panose="02020603050405020304" pitchFamily="18" charset="0"/>
                <a:cs typeface="Times New Roman" panose="02020603050405020304" pitchFamily="18" charset="0"/>
              </a:rPr>
              <a:t> stands for </a:t>
            </a:r>
            <a:r>
              <a:rPr lang="en-US" b="1"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ata </a:t>
            </a:r>
            <a:r>
              <a:rPr lang="en-US" b="1"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efinition </a:t>
            </a:r>
            <a:r>
              <a:rPr lang="en-US" b="1" dirty="0">
                <a:latin typeface="Times New Roman" panose="02020603050405020304" pitchFamily="18" charset="0"/>
                <a:cs typeface="Times New Roman" panose="02020603050405020304" pitchFamily="18" charset="0"/>
              </a:rPr>
              <a:t>L</a:t>
            </a:r>
            <a:r>
              <a:rPr lang="en-US" dirty="0">
                <a:latin typeface="Times New Roman" panose="02020603050405020304" pitchFamily="18" charset="0"/>
                <a:cs typeface="Times New Roman" panose="02020603050405020304" pitchFamily="18" charset="0"/>
              </a:rPr>
              <a:t>anguage. It is used to define database structure or pattern.</a:t>
            </a:r>
          </a:p>
          <a:p>
            <a:r>
              <a:rPr lang="en-US" dirty="0">
                <a:latin typeface="Times New Roman" panose="02020603050405020304" pitchFamily="18" charset="0"/>
                <a:cs typeface="Times New Roman" panose="02020603050405020304" pitchFamily="18" charset="0"/>
              </a:rPr>
              <a:t>It is used to create schema, tables, indexes, constraints, etc. in the database.</a:t>
            </a:r>
          </a:p>
          <a:p>
            <a:r>
              <a:rPr lang="en-US" dirty="0">
                <a:latin typeface="Times New Roman" panose="02020603050405020304" pitchFamily="18" charset="0"/>
                <a:cs typeface="Times New Roman" panose="02020603050405020304" pitchFamily="18" charset="0"/>
              </a:rPr>
              <a:t>Using the DDL statements, you can create the skeleton of the database.</a:t>
            </a:r>
          </a:p>
          <a:p>
            <a:r>
              <a:rPr lang="en-US" dirty="0">
                <a:latin typeface="Times New Roman" panose="02020603050405020304" pitchFamily="18" charset="0"/>
                <a:cs typeface="Times New Roman" panose="02020603050405020304" pitchFamily="18" charset="0"/>
              </a:rPr>
              <a:t>Here are some tasks that come under DDL:</a:t>
            </a:r>
          </a:p>
          <a:p>
            <a:pPr lvl="1"/>
            <a:r>
              <a:rPr lang="en-US" b="1" dirty="0">
                <a:latin typeface="Times New Roman" panose="02020603050405020304" pitchFamily="18" charset="0"/>
                <a:cs typeface="Times New Roman" panose="02020603050405020304" pitchFamily="18" charset="0"/>
              </a:rPr>
              <a:t>Create:</a:t>
            </a:r>
            <a:r>
              <a:rPr lang="en-US" dirty="0">
                <a:latin typeface="Times New Roman" panose="02020603050405020304" pitchFamily="18" charset="0"/>
                <a:cs typeface="Times New Roman" panose="02020603050405020304" pitchFamily="18" charset="0"/>
              </a:rPr>
              <a:t> It is used to create objects in the database.</a:t>
            </a:r>
          </a:p>
          <a:p>
            <a:pPr lvl="1"/>
            <a:r>
              <a:rPr lang="en-US" b="1" dirty="0">
                <a:latin typeface="Times New Roman" panose="02020603050405020304" pitchFamily="18" charset="0"/>
                <a:cs typeface="Times New Roman" panose="02020603050405020304" pitchFamily="18" charset="0"/>
              </a:rPr>
              <a:t>Alter:</a:t>
            </a:r>
            <a:r>
              <a:rPr lang="en-US" dirty="0">
                <a:latin typeface="Times New Roman" panose="02020603050405020304" pitchFamily="18" charset="0"/>
                <a:cs typeface="Times New Roman" panose="02020603050405020304" pitchFamily="18" charset="0"/>
              </a:rPr>
              <a:t> It is used to alter the structure of the database.</a:t>
            </a:r>
          </a:p>
          <a:p>
            <a:pPr lvl="1"/>
            <a:r>
              <a:rPr lang="en-US" b="1" dirty="0">
                <a:latin typeface="Times New Roman" panose="02020603050405020304" pitchFamily="18" charset="0"/>
                <a:cs typeface="Times New Roman" panose="02020603050405020304" pitchFamily="18" charset="0"/>
              </a:rPr>
              <a:t>Drop:</a:t>
            </a:r>
            <a:r>
              <a:rPr lang="en-US" dirty="0">
                <a:latin typeface="Times New Roman" panose="02020603050405020304" pitchFamily="18" charset="0"/>
                <a:cs typeface="Times New Roman" panose="02020603050405020304" pitchFamily="18" charset="0"/>
              </a:rPr>
              <a:t> It is used to delete objects from the database.</a:t>
            </a:r>
          </a:p>
          <a:p>
            <a:pPr lvl="1"/>
            <a:r>
              <a:rPr lang="en-US" b="1" dirty="0">
                <a:latin typeface="Times New Roman" panose="02020603050405020304" pitchFamily="18" charset="0"/>
                <a:cs typeface="Times New Roman" panose="02020603050405020304" pitchFamily="18" charset="0"/>
              </a:rPr>
              <a:t>Truncate:</a:t>
            </a:r>
            <a:r>
              <a:rPr lang="en-US" dirty="0">
                <a:latin typeface="Times New Roman" panose="02020603050405020304" pitchFamily="18" charset="0"/>
                <a:cs typeface="Times New Roman" panose="02020603050405020304" pitchFamily="18" charset="0"/>
              </a:rPr>
              <a:t> It is used to remove all records from a table.</a:t>
            </a:r>
          </a:p>
          <a:p>
            <a:pPr lvl="1"/>
            <a:r>
              <a:rPr lang="en-US" b="1" dirty="0">
                <a:latin typeface="Times New Roman" panose="02020603050405020304" pitchFamily="18" charset="0"/>
                <a:cs typeface="Times New Roman" panose="02020603050405020304" pitchFamily="18" charset="0"/>
              </a:rPr>
              <a:t>Rename:</a:t>
            </a:r>
            <a:r>
              <a:rPr lang="en-US" dirty="0">
                <a:latin typeface="Times New Roman" panose="02020603050405020304" pitchFamily="18" charset="0"/>
                <a:cs typeface="Times New Roman" panose="02020603050405020304" pitchFamily="18" charset="0"/>
              </a:rPr>
              <a:t> It is used to rename an object.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5408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50592-6B42-4675-B66D-4944DD4E970B}"/>
              </a:ext>
            </a:extLst>
          </p:cNvPr>
          <p:cNvSpPr>
            <a:spLocks noGrp="1"/>
          </p:cNvSpPr>
          <p:nvPr>
            <p:ph type="title"/>
          </p:nvPr>
        </p:nvSpPr>
        <p:spPr>
          <a:xfrm>
            <a:off x="0" y="170399"/>
            <a:ext cx="10396882" cy="1151965"/>
          </a:xfrm>
        </p:spPr>
        <p:txBody>
          <a:bodyPr>
            <a:normAutofit fontScale="90000"/>
          </a:bodyPr>
          <a:lstStyle/>
          <a:p>
            <a:r>
              <a:rPr lang="en-US" dirty="0"/>
              <a:t>Data Manipulation Language</a:t>
            </a:r>
            <a:br>
              <a:rPr lang="en-US" dirty="0"/>
            </a:br>
            <a:endParaRPr lang="en-US" dirty="0"/>
          </a:p>
        </p:txBody>
      </p:sp>
      <p:sp>
        <p:nvSpPr>
          <p:cNvPr id="3" name="Content Placeholder 2">
            <a:extLst>
              <a:ext uri="{FF2B5EF4-FFF2-40B4-BE49-F238E27FC236}">
                <a16:creationId xmlns:a16="http://schemas.microsoft.com/office/drawing/2014/main" id="{533164BE-C934-43A1-AD8F-C0A1ED7F7D87}"/>
              </a:ext>
            </a:extLst>
          </p:cNvPr>
          <p:cNvSpPr>
            <a:spLocks noGrp="1"/>
          </p:cNvSpPr>
          <p:nvPr>
            <p:ph sz="quarter" idx="13"/>
          </p:nvPr>
        </p:nvSpPr>
        <p:spPr>
          <a:xfrm>
            <a:off x="0" y="801858"/>
            <a:ext cx="11633982" cy="4768948"/>
          </a:xfrm>
        </p:spPr>
        <p:txBody>
          <a:bodyPr>
            <a:normAutofit/>
          </a:bodyPr>
          <a:lstStyle/>
          <a:p>
            <a:r>
              <a:rPr lang="en-US" b="1" dirty="0">
                <a:latin typeface="Times New Roman" panose="02020603050405020304" pitchFamily="18" charset="0"/>
                <a:cs typeface="Times New Roman" panose="02020603050405020304" pitchFamily="18" charset="0"/>
              </a:rPr>
              <a:t>DML</a:t>
            </a:r>
            <a:r>
              <a:rPr lang="en-US" dirty="0">
                <a:latin typeface="Times New Roman" panose="02020603050405020304" pitchFamily="18" charset="0"/>
                <a:cs typeface="Times New Roman" panose="02020603050405020304" pitchFamily="18" charset="0"/>
              </a:rPr>
              <a:t> stands for </a:t>
            </a:r>
            <a:r>
              <a:rPr lang="en-US" b="1"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ata </a:t>
            </a:r>
            <a:r>
              <a:rPr lang="en-US" b="1" dirty="0">
                <a:latin typeface="Times New Roman" panose="02020603050405020304" pitchFamily="18" charset="0"/>
                <a:cs typeface="Times New Roman" panose="02020603050405020304" pitchFamily="18" charset="0"/>
              </a:rPr>
              <a:t>M</a:t>
            </a:r>
            <a:r>
              <a:rPr lang="en-US" dirty="0">
                <a:latin typeface="Times New Roman" panose="02020603050405020304" pitchFamily="18" charset="0"/>
                <a:cs typeface="Times New Roman" panose="02020603050405020304" pitchFamily="18" charset="0"/>
              </a:rPr>
              <a:t>anipulation </a:t>
            </a:r>
            <a:r>
              <a:rPr lang="en-US" b="1" dirty="0">
                <a:latin typeface="Times New Roman" panose="02020603050405020304" pitchFamily="18" charset="0"/>
                <a:cs typeface="Times New Roman" panose="02020603050405020304" pitchFamily="18" charset="0"/>
              </a:rPr>
              <a:t>L</a:t>
            </a:r>
            <a:r>
              <a:rPr lang="en-US" dirty="0">
                <a:latin typeface="Times New Roman" panose="02020603050405020304" pitchFamily="18" charset="0"/>
                <a:cs typeface="Times New Roman" panose="02020603050405020304" pitchFamily="18" charset="0"/>
              </a:rPr>
              <a:t>anguage. It is used for accessing and manipulating data in a database. It handles user requests.</a:t>
            </a:r>
          </a:p>
          <a:p>
            <a:r>
              <a:rPr lang="en-US" dirty="0">
                <a:latin typeface="Times New Roman" panose="02020603050405020304" pitchFamily="18" charset="0"/>
                <a:cs typeface="Times New Roman" panose="02020603050405020304" pitchFamily="18" charset="0"/>
              </a:rPr>
              <a:t>Here are some tasks that come under DML:</a:t>
            </a:r>
          </a:p>
          <a:p>
            <a:pPr lvl="1"/>
            <a:r>
              <a:rPr lang="en-US" sz="2000" b="1" dirty="0">
                <a:latin typeface="Times New Roman" panose="02020603050405020304" pitchFamily="18" charset="0"/>
                <a:cs typeface="Times New Roman" panose="02020603050405020304" pitchFamily="18" charset="0"/>
              </a:rPr>
              <a:t>Select:</a:t>
            </a:r>
            <a:r>
              <a:rPr lang="en-US" sz="2000" dirty="0">
                <a:latin typeface="Times New Roman" panose="02020603050405020304" pitchFamily="18" charset="0"/>
                <a:cs typeface="Times New Roman" panose="02020603050405020304" pitchFamily="18" charset="0"/>
              </a:rPr>
              <a:t> It is used to retrieve data from a database.</a:t>
            </a:r>
          </a:p>
          <a:p>
            <a:pPr lvl="1"/>
            <a:r>
              <a:rPr lang="en-US" sz="2000" b="1" dirty="0">
                <a:latin typeface="Times New Roman" panose="02020603050405020304" pitchFamily="18" charset="0"/>
                <a:cs typeface="Times New Roman" panose="02020603050405020304" pitchFamily="18" charset="0"/>
              </a:rPr>
              <a:t>Insert:</a:t>
            </a:r>
            <a:r>
              <a:rPr lang="en-US" sz="2000" dirty="0">
                <a:latin typeface="Times New Roman" panose="02020603050405020304" pitchFamily="18" charset="0"/>
                <a:cs typeface="Times New Roman" panose="02020603050405020304" pitchFamily="18" charset="0"/>
              </a:rPr>
              <a:t> It is used to insert data into a table.</a:t>
            </a:r>
          </a:p>
          <a:p>
            <a:pPr lvl="1"/>
            <a:r>
              <a:rPr lang="en-US" sz="2000" b="1" dirty="0">
                <a:latin typeface="Times New Roman" panose="02020603050405020304" pitchFamily="18" charset="0"/>
                <a:cs typeface="Times New Roman" panose="02020603050405020304" pitchFamily="18" charset="0"/>
              </a:rPr>
              <a:t>Update:</a:t>
            </a:r>
            <a:r>
              <a:rPr lang="en-US" sz="2000" dirty="0">
                <a:latin typeface="Times New Roman" panose="02020603050405020304" pitchFamily="18" charset="0"/>
                <a:cs typeface="Times New Roman" panose="02020603050405020304" pitchFamily="18" charset="0"/>
              </a:rPr>
              <a:t> It is used to update existing data within a table.</a:t>
            </a:r>
          </a:p>
          <a:p>
            <a:pPr lvl="1"/>
            <a:r>
              <a:rPr lang="en-US" sz="2000" b="1" dirty="0">
                <a:latin typeface="Times New Roman" panose="02020603050405020304" pitchFamily="18" charset="0"/>
                <a:cs typeface="Times New Roman" panose="02020603050405020304" pitchFamily="18" charset="0"/>
              </a:rPr>
              <a:t>Delete:</a:t>
            </a:r>
            <a:r>
              <a:rPr lang="en-US" sz="2000" dirty="0">
                <a:latin typeface="Times New Roman" panose="02020603050405020304" pitchFamily="18" charset="0"/>
                <a:cs typeface="Times New Roman" panose="02020603050405020304" pitchFamily="18" charset="0"/>
              </a:rPr>
              <a:t> It is used to delete all records from a table.</a:t>
            </a:r>
          </a:p>
          <a:p>
            <a:pPr lvl="1"/>
            <a:r>
              <a:rPr lang="en-US" sz="2000" b="1" dirty="0">
                <a:latin typeface="Times New Roman" panose="02020603050405020304" pitchFamily="18" charset="0"/>
                <a:cs typeface="Times New Roman" panose="02020603050405020304" pitchFamily="18" charset="0"/>
              </a:rPr>
              <a:t>Merge:</a:t>
            </a:r>
            <a:r>
              <a:rPr lang="en-US" sz="2000" dirty="0">
                <a:latin typeface="Times New Roman" panose="02020603050405020304" pitchFamily="18" charset="0"/>
                <a:cs typeface="Times New Roman" panose="02020603050405020304" pitchFamily="18" charset="0"/>
              </a:rPr>
              <a:t> It performs UPSERT operation, i.e., insert or update operations.</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2337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4884B-1D80-4763-879F-F45D2E5D6571}"/>
              </a:ext>
            </a:extLst>
          </p:cNvPr>
          <p:cNvSpPr>
            <a:spLocks noGrp="1"/>
          </p:cNvSpPr>
          <p:nvPr>
            <p:ph type="title"/>
          </p:nvPr>
        </p:nvSpPr>
        <p:spPr>
          <a:xfrm>
            <a:off x="559192" y="1234440"/>
            <a:ext cx="10396882" cy="1151965"/>
          </a:xfrm>
        </p:spPr>
        <p:txBody>
          <a:bodyPr>
            <a:normAutofit fontScale="90000"/>
          </a:bodyPr>
          <a:lstStyle/>
          <a:p>
            <a:r>
              <a:rPr lang="en-US" dirty="0"/>
              <a:t>Data Control Language</a:t>
            </a:r>
            <a:br>
              <a:rPr lang="en-US" dirty="0"/>
            </a:br>
            <a:br>
              <a:rPr lang="en-US" dirty="0"/>
            </a:br>
            <a:endParaRPr lang="en-US" dirty="0"/>
          </a:p>
        </p:txBody>
      </p:sp>
      <p:sp>
        <p:nvSpPr>
          <p:cNvPr id="3" name="Content Placeholder 2">
            <a:extLst>
              <a:ext uri="{FF2B5EF4-FFF2-40B4-BE49-F238E27FC236}">
                <a16:creationId xmlns:a16="http://schemas.microsoft.com/office/drawing/2014/main" id="{255F86D6-DDBB-40C5-AD3F-413D6317594D}"/>
              </a:ext>
            </a:extLst>
          </p:cNvPr>
          <p:cNvSpPr>
            <a:spLocks noGrp="1"/>
          </p:cNvSpPr>
          <p:nvPr>
            <p:ph sz="quarter" idx="13"/>
          </p:nvPr>
        </p:nvSpPr>
        <p:spPr>
          <a:xfrm>
            <a:off x="685800" y="1603716"/>
            <a:ext cx="10394707" cy="3770869"/>
          </a:xfrm>
        </p:spPr>
        <p:txBody>
          <a:bodyPr/>
          <a:lstStyle/>
          <a:p>
            <a:r>
              <a:rPr lang="en-US" b="1" dirty="0">
                <a:latin typeface="Times New Roman" panose="02020603050405020304" pitchFamily="18" charset="0"/>
                <a:cs typeface="Times New Roman" panose="02020603050405020304" pitchFamily="18" charset="0"/>
              </a:rPr>
              <a:t>DCL</a:t>
            </a:r>
            <a:r>
              <a:rPr lang="en-US" dirty="0">
                <a:latin typeface="Times New Roman" panose="02020603050405020304" pitchFamily="18" charset="0"/>
                <a:cs typeface="Times New Roman" panose="02020603050405020304" pitchFamily="18" charset="0"/>
              </a:rPr>
              <a:t> stands for </a:t>
            </a:r>
            <a:r>
              <a:rPr lang="en-US" b="1"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ata </a:t>
            </a:r>
            <a:r>
              <a:rPr lang="en-US" b="1" dirty="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ontrol </a:t>
            </a:r>
            <a:r>
              <a:rPr lang="en-US" b="1" dirty="0">
                <a:latin typeface="Times New Roman" panose="02020603050405020304" pitchFamily="18" charset="0"/>
                <a:cs typeface="Times New Roman" panose="02020603050405020304" pitchFamily="18" charset="0"/>
              </a:rPr>
              <a:t>L</a:t>
            </a:r>
            <a:r>
              <a:rPr lang="en-US" dirty="0">
                <a:latin typeface="Times New Roman" panose="02020603050405020304" pitchFamily="18" charset="0"/>
                <a:cs typeface="Times New Roman" panose="02020603050405020304" pitchFamily="18" charset="0"/>
              </a:rPr>
              <a:t>anguage</a:t>
            </a:r>
          </a:p>
          <a:p>
            <a:r>
              <a:rPr lang="en-US" dirty="0">
                <a:latin typeface="Times New Roman" panose="02020603050405020304" pitchFamily="18" charset="0"/>
                <a:cs typeface="Times New Roman" panose="02020603050405020304" pitchFamily="18" charset="0"/>
              </a:rPr>
              <a:t> It is used to create roles, permissions, and referential integrity as well it is used to control access to database by securing it.</a:t>
            </a:r>
          </a:p>
          <a:p>
            <a:pPr lvl="1"/>
            <a:r>
              <a:rPr lang="en-US" dirty="0">
                <a:latin typeface="Times New Roman" panose="02020603050405020304" pitchFamily="18" charset="0"/>
                <a:cs typeface="Times New Roman" panose="02020603050405020304" pitchFamily="18" charset="0"/>
              </a:rPr>
              <a:t>GRANT – Gives user's access privileges to database</a:t>
            </a:r>
          </a:p>
          <a:p>
            <a:pPr lvl="1"/>
            <a:r>
              <a:rPr lang="en-US" dirty="0">
                <a:latin typeface="Times New Roman" panose="02020603050405020304" pitchFamily="18" charset="0"/>
                <a:cs typeface="Times New Roman" panose="02020603050405020304" pitchFamily="18" charset="0"/>
              </a:rPr>
              <a:t>REVOKE – Withdraws user's access privileges to database given with the GRANT command</a:t>
            </a:r>
          </a:p>
        </p:txBody>
      </p:sp>
    </p:spTree>
    <p:extLst>
      <p:ext uri="{BB962C8B-B14F-4D97-AF65-F5344CB8AC3E}">
        <p14:creationId xmlns:p14="http://schemas.microsoft.com/office/powerpoint/2010/main" val="3174028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37C36-B838-4A8C-A5A2-02F5FA64F6C5}"/>
              </a:ext>
            </a:extLst>
          </p:cNvPr>
          <p:cNvSpPr>
            <a:spLocks noGrp="1"/>
          </p:cNvSpPr>
          <p:nvPr>
            <p:ph type="title"/>
          </p:nvPr>
        </p:nvSpPr>
        <p:spPr/>
        <p:txBody>
          <a:bodyPr>
            <a:normAutofit fontScale="90000"/>
          </a:bodyPr>
          <a:lstStyle/>
          <a:p>
            <a:r>
              <a:rPr lang="en-US" dirty="0"/>
              <a:t>Transaction Control Language</a:t>
            </a:r>
            <a:br>
              <a:rPr lang="en-US" dirty="0"/>
            </a:br>
            <a:endParaRPr lang="en-US" dirty="0"/>
          </a:p>
        </p:txBody>
      </p:sp>
      <p:sp>
        <p:nvSpPr>
          <p:cNvPr id="3" name="Content Placeholder 2">
            <a:extLst>
              <a:ext uri="{FF2B5EF4-FFF2-40B4-BE49-F238E27FC236}">
                <a16:creationId xmlns:a16="http://schemas.microsoft.com/office/drawing/2014/main" id="{8C2AF7C0-371C-414A-A2A4-F6C0E0A20E43}"/>
              </a:ext>
            </a:extLst>
          </p:cNvPr>
          <p:cNvSpPr>
            <a:spLocks noGrp="1"/>
          </p:cNvSpPr>
          <p:nvPr>
            <p:ph sz="quarter" idx="13"/>
          </p:nvPr>
        </p:nvSpPr>
        <p:spPr/>
        <p:txBody>
          <a:bodyPr/>
          <a:lstStyle/>
          <a:p>
            <a:r>
              <a:rPr lang="en-US" dirty="0">
                <a:latin typeface="Times New Roman" panose="02020603050405020304" pitchFamily="18" charset="0"/>
                <a:cs typeface="Times New Roman" panose="02020603050405020304" pitchFamily="18" charset="0"/>
              </a:rPr>
              <a:t> It is used to manage different transactions occurring within a database.</a:t>
            </a:r>
          </a:p>
          <a:p>
            <a:pPr marL="0" indent="0">
              <a:buNone/>
            </a:pPr>
            <a:r>
              <a:rPr lang="en-US" dirty="0">
                <a:latin typeface="Times New Roman" panose="02020603050405020304" pitchFamily="18" charset="0"/>
                <a:cs typeface="Times New Roman" panose="02020603050405020304" pitchFamily="18" charset="0"/>
              </a:rPr>
              <a:t>COMMIT – Saves work done in transactions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ROLLBACK – Restores database to original state since the last COMMIT command in transactions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SAVE TRANSACTION – Sets a </a:t>
            </a:r>
            <a:r>
              <a:rPr lang="en-US" dirty="0" err="1">
                <a:latin typeface="Times New Roman" panose="02020603050405020304" pitchFamily="18" charset="0"/>
                <a:cs typeface="Times New Roman" panose="02020603050405020304" pitchFamily="18" charset="0"/>
              </a:rPr>
              <a:t>savepoint</a:t>
            </a:r>
            <a:r>
              <a:rPr lang="en-US" dirty="0">
                <a:latin typeface="Times New Roman" panose="02020603050405020304" pitchFamily="18" charset="0"/>
                <a:cs typeface="Times New Roman" panose="02020603050405020304" pitchFamily="18" charset="0"/>
              </a:rPr>
              <a:t> within a transaction</a:t>
            </a:r>
          </a:p>
        </p:txBody>
      </p:sp>
    </p:spTree>
    <p:extLst>
      <p:ext uri="{BB962C8B-B14F-4D97-AF65-F5344CB8AC3E}">
        <p14:creationId xmlns:p14="http://schemas.microsoft.com/office/powerpoint/2010/main" val="3621345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F334A-995F-4122-BA62-8D3EF1211699}"/>
              </a:ext>
            </a:extLst>
          </p:cNvPr>
          <p:cNvSpPr>
            <a:spLocks noGrp="1"/>
          </p:cNvSpPr>
          <p:nvPr>
            <p:ph type="title"/>
          </p:nvPr>
        </p:nvSpPr>
        <p:spPr/>
        <p:txBody>
          <a:bodyPr/>
          <a:lstStyle/>
          <a:p>
            <a:r>
              <a:rPr lang="en-US" dirty="0"/>
              <a:t>Data models</a:t>
            </a:r>
          </a:p>
        </p:txBody>
      </p:sp>
      <p:sp>
        <p:nvSpPr>
          <p:cNvPr id="3" name="Content Placeholder 2">
            <a:extLst>
              <a:ext uri="{FF2B5EF4-FFF2-40B4-BE49-F238E27FC236}">
                <a16:creationId xmlns:a16="http://schemas.microsoft.com/office/drawing/2014/main" id="{B146E623-2F7F-4AD3-AF35-BCD5547C0960}"/>
              </a:ext>
            </a:extLst>
          </p:cNvPr>
          <p:cNvSpPr>
            <a:spLocks noGrp="1"/>
          </p:cNvSpPr>
          <p:nvPr>
            <p:ph sz="quarter" idx="13"/>
          </p:nvPr>
        </p:nvSpPr>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Data models define how the logical structure of a database is modeled</a:t>
            </a:r>
          </a:p>
          <a:p>
            <a:r>
              <a:rPr lang="en-US" dirty="0">
                <a:latin typeface="Times New Roman" panose="02020603050405020304" pitchFamily="18" charset="0"/>
                <a:cs typeface="Times New Roman" panose="02020603050405020304" pitchFamily="18" charset="0"/>
              </a:rPr>
              <a:t>Data Model gives us an idea that how the final system will look like after its complete implementation.</a:t>
            </a:r>
          </a:p>
          <a:p>
            <a:r>
              <a:rPr lang="en-US" dirty="0">
                <a:latin typeface="Times New Roman" panose="02020603050405020304" pitchFamily="18" charset="0"/>
                <a:cs typeface="Times New Roman" panose="02020603050405020304" pitchFamily="18" charset="0"/>
              </a:rPr>
              <a:t>It defines the data elements and the relationships between the data elements.</a:t>
            </a:r>
          </a:p>
          <a:p>
            <a:r>
              <a:rPr lang="en-US" dirty="0">
                <a:latin typeface="Times New Roman" panose="02020603050405020304" pitchFamily="18" charset="0"/>
                <a:cs typeface="Times New Roman" panose="02020603050405020304" pitchFamily="18" charset="0"/>
              </a:rPr>
              <a:t>Data Models are used to show how data is stored, connected, accessed and updated in the database management system</a:t>
            </a:r>
          </a:p>
          <a:p>
            <a:r>
              <a:rPr lang="en-US" dirty="0">
                <a:latin typeface="Times New Roman" panose="02020603050405020304" pitchFamily="18" charset="0"/>
                <a:cs typeface="Times New Roman" panose="02020603050405020304" pitchFamily="18" charset="0"/>
              </a:rPr>
              <a:t>Here, we use a set of symbols and text to represent the information so that members of the </a:t>
            </a:r>
            <a:r>
              <a:rPr lang="en-US" dirty="0" err="1">
                <a:latin typeface="Times New Roman" panose="02020603050405020304" pitchFamily="18" charset="0"/>
                <a:cs typeface="Times New Roman" panose="02020603050405020304" pitchFamily="18" charset="0"/>
              </a:rPr>
              <a:t>organisation</a:t>
            </a:r>
            <a:r>
              <a:rPr lang="en-US" dirty="0">
                <a:latin typeface="Times New Roman" panose="02020603050405020304" pitchFamily="18" charset="0"/>
                <a:cs typeface="Times New Roman" panose="02020603050405020304" pitchFamily="18" charset="0"/>
              </a:rPr>
              <a:t> can communicate and understand it</a:t>
            </a:r>
          </a:p>
        </p:txBody>
      </p:sp>
    </p:spTree>
    <p:extLst>
      <p:ext uri="{BB962C8B-B14F-4D97-AF65-F5344CB8AC3E}">
        <p14:creationId xmlns:p14="http://schemas.microsoft.com/office/powerpoint/2010/main" val="1781885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4256F-D3EF-4CDA-9332-975F05437925}"/>
              </a:ext>
            </a:extLst>
          </p:cNvPr>
          <p:cNvSpPr>
            <a:spLocks noGrp="1"/>
          </p:cNvSpPr>
          <p:nvPr>
            <p:ph type="title"/>
          </p:nvPr>
        </p:nvSpPr>
        <p:spPr>
          <a:xfrm>
            <a:off x="8009812" y="685800"/>
            <a:ext cx="3072869" cy="1151965"/>
          </a:xfrm>
        </p:spPr>
        <p:txBody>
          <a:bodyPr>
            <a:normAutofit/>
          </a:bodyPr>
          <a:lstStyle/>
          <a:p>
            <a:r>
              <a:rPr lang="en-US" sz="2400" dirty="0"/>
              <a:t>Hierarchical Model</a:t>
            </a:r>
            <a:br>
              <a:rPr lang="en-US" sz="2400" dirty="0"/>
            </a:br>
            <a:endParaRPr lang="en-US" sz="2400" dirty="0"/>
          </a:p>
        </p:txBody>
      </p:sp>
      <p:sp>
        <p:nvSpPr>
          <p:cNvPr id="71" name="Rectangle 70">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ierarchical Model of database">
            <a:extLst>
              <a:ext uri="{FF2B5EF4-FFF2-40B4-BE49-F238E27FC236}">
                <a16:creationId xmlns:a16="http://schemas.microsoft.com/office/drawing/2014/main" id="{47F8E2B5-D23A-454A-8DC8-78DFA35D4B8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0707" y="1446609"/>
            <a:ext cx="6557897" cy="270513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3AA3AFE-4BC0-4052-841D-1EB2A8E18B15}"/>
              </a:ext>
            </a:extLst>
          </p:cNvPr>
          <p:cNvSpPr>
            <a:spLocks noGrp="1"/>
          </p:cNvSpPr>
          <p:nvPr>
            <p:ph sz="quarter" idx="13"/>
          </p:nvPr>
        </p:nvSpPr>
        <p:spPr>
          <a:xfrm>
            <a:off x="7559071" y="1446609"/>
            <a:ext cx="4132689" cy="3696729"/>
          </a:xfrm>
        </p:spPr>
        <p:txBody>
          <a:bodyPr anchor="t">
            <a:normAutofit/>
          </a:bodyPr>
          <a:lstStyle/>
          <a:p>
            <a:pPr algn="just">
              <a:lnSpc>
                <a:spcPct val="110000"/>
              </a:lnSpc>
            </a:pPr>
            <a:r>
              <a:rPr lang="en-US" sz="1600" dirty="0">
                <a:latin typeface="Times New Roman" panose="02020603050405020304" pitchFamily="18" charset="0"/>
                <a:cs typeface="Times New Roman" panose="02020603050405020304" pitchFamily="18" charset="0"/>
              </a:rPr>
              <a:t>This database model </a:t>
            </a:r>
            <a:r>
              <a:rPr lang="en-US" sz="1600" dirty="0" err="1">
                <a:latin typeface="Times New Roman" panose="02020603050405020304" pitchFamily="18" charset="0"/>
                <a:cs typeface="Times New Roman" panose="02020603050405020304" pitchFamily="18" charset="0"/>
              </a:rPr>
              <a:t>organises</a:t>
            </a:r>
            <a:r>
              <a:rPr lang="en-US" sz="1600" dirty="0">
                <a:latin typeface="Times New Roman" panose="02020603050405020304" pitchFamily="18" charset="0"/>
                <a:cs typeface="Times New Roman" panose="02020603050405020304" pitchFamily="18" charset="0"/>
              </a:rPr>
              <a:t> data into a tree-like-structure, with a single root, to which all the other data is linked. The </a:t>
            </a:r>
            <a:r>
              <a:rPr lang="en-US" sz="1600" dirty="0" err="1">
                <a:latin typeface="Times New Roman" panose="02020603050405020304" pitchFamily="18" charset="0"/>
                <a:cs typeface="Times New Roman" panose="02020603050405020304" pitchFamily="18" charset="0"/>
              </a:rPr>
              <a:t>heirarchy</a:t>
            </a:r>
            <a:r>
              <a:rPr lang="en-US" sz="1600" dirty="0">
                <a:latin typeface="Times New Roman" panose="02020603050405020304" pitchFamily="18" charset="0"/>
                <a:cs typeface="Times New Roman" panose="02020603050405020304" pitchFamily="18" charset="0"/>
              </a:rPr>
              <a:t> starts from the </a:t>
            </a:r>
            <a:r>
              <a:rPr lang="en-US" sz="1600" b="1" dirty="0">
                <a:latin typeface="Times New Roman" panose="02020603050405020304" pitchFamily="18" charset="0"/>
                <a:cs typeface="Times New Roman" panose="02020603050405020304" pitchFamily="18" charset="0"/>
              </a:rPr>
              <a:t>Root</a:t>
            </a:r>
            <a:r>
              <a:rPr lang="en-US" sz="1600" dirty="0">
                <a:latin typeface="Times New Roman" panose="02020603050405020304" pitchFamily="18" charset="0"/>
                <a:cs typeface="Times New Roman" panose="02020603050405020304" pitchFamily="18" charset="0"/>
              </a:rPr>
              <a:t> data, and expands like a tree, adding child nodes to the parent nodes.</a:t>
            </a:r>
          </a:p>
          <a:p>
            <a:pPr algn="just">
              <a:lnSpc>
                <a:spcPct val="110000"/>
              </a:lnSpc>
            </a:pPr>
            <a:r>
              <a:rPr lang="en-US" sz="1600" dirty="0">
                <a:latin typeface="Times New Roman" panose="02020603050405020304" pitchFamily="18" charset="0"/>
                <a:cs typeface="Times New Roman" panose="02020603050405020304" pitchFamily="18" charset="0"/>
              </a:rPr>
              <a:t>In this model, a child node will only have a single parent node.</a:t>
            </a:r>
          </a:p>
        </p:txBody>
      </p:sp>
    </p:spTree>
    <p:extLst>
      <p:ext uri="{BB962C8B-B14F-4D97-AF65-F5344CB8AC3E}">
        <p14:creationId xmlns:p14="http://schemas.microsoft.com/office/powerpoint/2010/main" val="2745404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ChangeArrowheads="1"/>
          </p:cNvSpPr>
          <p:nvPr/>
        </p:nvSpPr>
        <p:spPr bwMode="auto">
          <a:xfrm>
            <a:off x="1524000" y="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000"/>
              </a:spcBef>
              <a:buClr>
                <a:srgbClr val="8AD0D6"/>
              </a:buClr>
              <a:buSzPct val="80000"/>
              <a:buFont typeface="Wingdings 3" pitchFamily="18" charset="2"/>
              <a:buChar char=""/>
              <a:defRPr sz="2000">
                <a:solidFill>
                  <a:schemeClr val="tx1"/>
                </a:solidFill>
                <a:latin typeface="Century Gothic" pitchFamily="34" charset="0"/>
              </a:defRPr>
            </a:lvl1pPr>
            <a:lvl2pPr marL="742950" indent="-285750">
              <a:spcBef>
                <a:spcPts val="1000"/>
              </a:spcBef>
              <a:buClr>
                <a:srgbClr val="8AD0D6"/>
              </a:buClr>
              <a:buSzPct val="80000"/>
              <a:buFont typeface="Wingdings 3" pitchFamily="18" charset="2"/>
              <a:buChar char=""/>
              <a:defRPr>
                <a:solidFill>
                  <a:schemeClr val="tx1"/>
                </a:solidFill>
                <a:latin typeface="Century Gothic" pitchFamily="34" charset="0"/>
              </a:defRPr>
            </a:lvl2pPr>
            <a:lvl3pPr marL="1143000" indent="-228600">
              <a:spcBef>
                <a:spcPts val="1000"/>
              </a:spcBef>
              <a:buClr>
                <a:srgbClr val="8AD0D6"/>
              </a:buClr>
              <a:buSzPct val="80000"/>
              <a:buFont typeface="Wingdings 3" pitchFamily="18" charset="2"/>
              <a:buChar char=""/>
              <a:defRPr sz="1600">
                <a:solidFill>
                  <a:schemeClr val="tx1"/>
                </a:solidFill>
                <a:latin typeface="Century Gothic" pitchFamily="34" charset="0"/>
              </a:defRPr>
            </a:lvl3pPr>
            <a:lvl4pPr marL="16002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4pPr>
            <a:lvl5pPr marL="20574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5pPr>
            <a:lvl6pPr marL="25146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6pPr>
            <a:lvl7pPr marL="29718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7pPr>
            <a:lvl8pPr marL="34290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8pPr>
            <a:lvl9pPr marL="38862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9pPr>
          </a:lstStyle>
          <a:p>
            <a:pPr algn="ctr">
              <a:spcBef>
                <a:spcPct val="0"/>
              </a:spcBef>
              <a:buClrTx/>
              <a:buSzTx/>
              <a:buNone/>
            </a:pPr>
            <a:r>
              <a:rPr lang="en-US" b="1" dirty="0"/>
              <a:t>Hierarchical</a:t>
            </a:r>
          </a:p>
          <a:p>
            <a:pPr algn="ctr" eaLnBrk="1" hangingPunct="1">
              <a:spcBef>
                <a:spcPct val="0"/>
              </a:spcBef>
              <a:buClrTx/>
              <a:buSzTx/>
              <a:buFontTx/>
              <a:buNone/>
            </a:pPr>
            <a:r>
              <a:rPr lang="en-GB" altLang="en-US" sz="2800" b="1" dirty="0">
                <a:latin typeface="Tahoma" pitchFamily="34" charset="0"/>
              </a:rPr>
              <a:t> Pros &amp; Cons</a:t>
            </a:r>
            <a:endParaRPr lang="en-US" altLang="en-US" sz="2800" b="1" dirty="0">
              <a:latin typeface="Tahoma" pitchFamily="34" charset="0"/>
            </a:endParaRPr>
          </a:p>
        </p:txBody>
      </p:sp>
      <p:sp>
        <p:nvSpPr>
          <p:cNvPr id="17411" name="AutoShape 11"/>
          <p:cNvSpPr>
            <a:spLocks noChangeArrowheads="1"/>
          </p:cNvSpPr>
          <p:nvPr/>
        </p:nvSpPr>
        <p:spPr bwMode="auto">
          <a:xfrm>
            <a:off x="241303" y="605041"/>
            <a:ext cx="11167425" cy="5062539"/>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rgbClr val="8AD0D6"/>
              </a:buClr>
              <a:buSzPct val="80000"/>
              <a:buFont typeface="Wingdings 3" pitchFamily="18" charset="2"/>
              <a:buChar char=""/>
              <a:defRPr sz="2000">
                <a:solidFill>
                  <a:schemeClr val="tx1"/>
                </a:solidFill>
                <a:latin typeface="Century Gothic" pitchFamily="34" charset="0"/>
              </a:defRPr>
            </a:lvl1pPr>
            <a:lvl2pPr marL="742950" indent="-285750">
              <a:spcBef>
                <a:spcPts val="1000"/>
              </a:spcBef>
              <a:buClr>
                <a:srgbClr val="8AD0D6"/>
              </a:buClr>
              <a:buSzPct val="80000"/>
              <a:buFont typeface="Wingdings 3" pitchFamily="18" charset="2"/>
              <a:buChar char=""/>
              <a:defRPr>
                <a:solidFill>
                  <a:schemeClr val="tx1"/>
                </a:solidFill>
                <a:latin typeface="Century Gothic" pitchFamily="34" charset="0"/>
              </a:defRPr>
            </a:lvl2pPr>
            <a:lvl3pPr marL="1143000" indent="-228600">
              <a:spcBef>
                <a:spcPts val="1000"/>
              </a:spcBef>
              <a:buClr>
                <a:srgbClr val="8AD0D6"/>
              </a:buClr>
              <a:buSzPct val="80000"/>
              <a:buFont typeface="Wingdings 3" pitchFamily="18" charset="2"/>
              <a:buChar char=""/>
              <a:defRPr sz="1600">
                <a:solidFill>
                  <a:schemeClr val="tx1"/>
                </a:solidFill>
                <a:latin typeface="Century Gothic" pitchFamily="34" charset="0"/>
              </a:defRPr>
            </a:lvl3pPr>
            <a:lvl4pPr marL="16002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4pPr>
            <a:lvl5pPr marL="20574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5pPr>
            <a:lvl6pPr marL="25146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6pPr>
            <a:lvl7pPr marL="29718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7pPr>
            <a:lvl8pPr marL="34290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8pPr>
            <a:lvl9pPr marL="38862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9pPr>
          </a:lstStyle>
          <a:p>
            <a:pPr algn="ctr" eaLnBrk="1" hangingPunct="1">
              <a:spcBef>
                <a:spcPct val="0"/>
              </a:spcBef>
              <a:buClrTx/>
              <a:buSzTx/>
              <a:buFontTx/>
              <a:buNone/>
            </a:pPr>
            <a:endParaRPr lang="en-US" altLang="en-US" sz="1400" b="1" i="1">
              <a:latin typeface="Arial" pitchFamily="34" charset="0"/>
            </a:endParaRPr>
          </a:p>
        </p:txBody>
      </p:sp>
      <p:grpSp>
        <p:nvGrpSpPr>
          <p:cNvPr id="17412" name="Group 12"/>
          <p:cNvGrpSpPr>
            <a:grpSpLocks noChangeAspect="1"/>
          </p:cNvGrpSpPr>
          <p:nvPr/>
        </p:nvGrpSpPr>
        <p:grpSpPr bwMode="auto">
          <a:xfrm>
            <a:off x="216845" y="121904"/>
            <a:ext cx="764135" cy="643834"/>
            <a:chOff x="2400" y="1200"/>
            <a:chExt cx="1488" cy="2160"/>
          </a:xfrm>
        </p:grpSpPr>
        <p:sp>
          <p:nvSpPr>
            <p:cNvPr id="17424" name="AutoShape 13"/>
            <p:cNvSpPr>
              <a:spLocks noChangeAspect="1" noChangeArrowheads="1"/>
            </p:cNvSpPr>
            <p:nvPr/>
          </p:nvSpPr>
          <p:spPr bwMode="auto">
            <a:xfrm rot="1967650">
              <a:off x="3360" y="1200"/>
              <a:ext cx="528" cy="216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sp>
          <p:nvSpPr>
            <p:cNvPr id="17425" name="AutoShape 14"/>
            <p:cNvSpPr>
              <a:spLocks noChangeAspect="1" noChangeArrowheads="1"/>
            </p:cNvSpPr>
            <p:nvPr/>
          </p:nvSpPr>
          <p:spPr bwMode="auto">
            <a:xfrm rot="-2803119">
              <a:off x="2664" y="2424"/>
              <a:ext cx="384" cy="91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grpSp>
      <p:grpSp>
        <p:nvGrpSpPr>
          <p:cNvPr id="17413" name="Group 15"/>
          <p:cNvGrpSpPr>
            <a:grpSpLocks noChangeAspect="1"/>
          </p:cNvGrpSpPr>
          <p:nvPr/>
        </p:nvGrpSpPr>
        <p:grpSpPr bwMode="auto">
          <a:xfrm>
            <a:off x="11058269" y="137279"/>
            <a:ext cx="348809" cy="686017"/>
            <a:chOff x="2736" y="1536"/>
            <a:chExt cx="336" cy="1920"/>
          </a:xfrm>
        </p:grpSpPr>
        <p:grpSp>
          <p:nvGrpSpPr>
            <p:cNvPr id="17418" name="Group 16"/>
            <p:cNvGrpSpPr>
              <a:grpSpLocks noChangeAspect="1"/>
            </p:cNvGrpSpPr>
            <p:nvPr/>
          </p:nvGrpSpPr>
          <p:grpSpPr bwMode="auto">
            <a:xfrm rot="2038859">
              <a:off x="2736" y="1536"/>
              <a:ext cx="288" cy="1872"/>
              <a:chOff x="2736" y="1536"/>
              <a:chExt cx="288" cy="1872"/>
            </a:xfrm>
          </p:grpSpPr>
          <p:sp>
            <p:nvSpPr>
              <p:cNvPr id="17422" name="AutoShape 17"/>
              <p:cNvSpPr>
                <a:spLocks noChangeAspect="1" noChangeArrowheads="1"/>
              </p:cNvSpPr>
              <p:nvPr/>
            </p:nvSpPr>
            <p:spPr bwMode="auto">
              <a:xfrm>
                <a:off x="2736" y="1536"/>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sp>
            <p:nvSpPr>
              <p:cNvPr id="17423" name="AutoShape 18"/>
              <p:cNvSpPr>
                <a:spLocks noChangeAspect="1" noChangeArrowheads="1"/>
              </p:cNvSpPr>
              <p:nvPr/>
            </p:nvSpPr>
            <p:spPr bwMode="auto">
              <a:xfrm flipV="1">
                <a:off x="2736" y="2304"/>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grpSp>
        <p:grpSp>
          <p:nvGrpSpPr>
            <p:cNvPr id="17419" name="Group 19"/>
            <p:cNvGrpSpPr>
              <a:grpSpLocks noChangeAspect="1"/>
            </p:cNvGrpSpPr>
            <p:nvPr/>
          </p:nvGrpSpPr>
          <p:grpSpPr bwMode="auto">
            <a:xfrm rot="-2527335">
              <a:off x="2784" y="1584"/>
              <a:ext cx="288" cy="1872"/>
              <a:chOff x="2736" y="1536"/>
              <a:chExt cx="288" cy="1872"/>
            </a:xfrm>
          </p:grpSpPr>
          <p:sp>
            <p:nvSpPr>
              <p:cNvPr id="17420" name="AutoShape 20"/>
              <p:cNvSpPr>
                <a:spLocks noChangeAspect="1" noChangeArrowheads="1"/>
              </p:cNvSpPr>
              <p:nvPr/>
            </p:nvSpPr>
            <p:spPr bwMode="auto">
              <a:xfrm>
                <a:off x="2736" y="1536"/>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sp>
            <p:nvSpPr>
              <p:cNvPr id="17421" name="AutoShape 21"/>
              <p:cNvSpPr>
                <a:spLocks noChangeAspect="1" noChangeArrowheads="1"/>
              </p:cNvSpPr>
              <p:nvPr/>
            </p:nvSpPr>
            <p:spPr bwMode="auto">
              <a:xfrm flipV="1">
                <a:off x="2736" y="2304"/>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grpSp>
      </p:grpSp>
      <p:sp>
        <p:nvSpPr>
          <p:cNvPr id="17414" name="Line 22"/>
          <p:cNvSpPr>
            <a:spLocks noChangeShapeType="1"/>
          </p:cNvSpPr>
          <p:nvPr/>
        </p:nvSpPr>
        <p:spPr bwMode="auto">
          <a:xfrm>
            <a:off x="6096000" y="647700"/>
            <a:ext cx="0" cy="472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nvGrpSpPr>
          <p:cNvPr id="6" name="Group 23"/>
          <p:cNvGrpSpPr>
            <a:grpSpLocks/>
          </p:cNvGrpSpPr>
          <p:nvPr/>
        </p:nvGrpSpPr>
        <p:grpSpPr bwMode="auto">
          <a:xfrm>
            <a:off x="1524000" y="881059"/>
            <a:ext cx="8523263" cy="4626520"/>
            <a:chOff x="480" y="1872"/>
            <a:chExt cx="4848" cy="3802"/>
          </a:xfrm>
        </p:grpSpPr>
        <p:sp>
          <p:nvSpPr>
            <p:cNvPr id="17416" name="Text Box 24"/>
            <p:cNvSpPr txBox="1">
              <a:spLocks noChangeArrowheads="1"/>
            </p:cNvSpPr>
            <p:nvPr/>
          </p:nvSpPr>
          <p:spPr bwMode="auto">
            <a:xfrm>
              <a:off x="480" y="1883"/>
              <a:ext cx="2352" cy="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ts val="1000"/>
                </a:spcBef>
                <a:buClr>
                  <a:srgbClr val="8AD0D6"/>
                </a:buClr>
                <a:buSzPct val="80000"/>
                <a:buFont typeface="Wingdings 3" pitchFamily="18" charset="2"/>
                <a:buChar char=""/>
                <a:defRPr sz="2000">
                  <a:solidFill>
                    <a:schemeClr val="tx1"/>
                  </a:solidFill>
                  <a:latin typeface="Century Gothic" pitchFamily="34" charset="0"/>
                </a:defRPr>
              </a:lvl1pPr>
              <a:lvl2pPr marL="742950" indent="-285750">
                <a:spcBef>
                  <a:spcPts val="1000"/>
                </a:spcBef>
                <a:buClr>
                  <a:srgbClr val="8AD0D6"/>
                </a:buClr>
                <a:buSzPct val="80000"/>
                <a:buFont typeface="Wingdings 3" pitchFamily="18" charset="2"/>
                <a:buChar char=""/>
                <a:defRPr>
                  <a:solidFill>
                    <a:schemeClr val="tx1"/>
                  </a:solidFill>
                  <a:latin typeface="Century Gothic" pitchFamily="34" charset="0"/>
                </a:defRPr>
              </a:lvl2pPr>
              <a:lvl3pPr marL="1143000" indent="-228600">
                <a:spcBef>
                  <a:spcPts val="1000"/>
                </a:spcBef>
                <a:buClr>
                  <a:srgbClr val="8AD0D6"/>
                </a:buClr>
                <a:buSzPct val="80000"/>
                <a:buFont typeface="Wingdings 3" pitchFamily="18" charset="2"/>
                <a:buChar char=""/>
                <a:defRPr sz="1600">
                  <a:solidFill>
                    <a:schemeClr val="tx1"/>
                  </a:solidFill>
                  <a:latin typeface="Century Gothic" pitchFamily="34" charset="0"/>
                </a:defRPr>
              </a:lvl3pPr>
              <a:lvl4pPr marL="16002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4pPr>
              <a:lvl5pPr marL="20574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5pPr>
              <a:lvl6pPr marL="25146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6pPr>
              <a:lvl7pPr marL="29718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7pPr>
              <a:lvl8pPr marL="34290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8pPr>
              <a:lvl9pPr marL="38862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9pPr>
            </a:lstStyle>
            <a:p>
              <a:r>
                <a:rPr lang="en-US" dirty="0"/>
                <a:t>It is very simple and fast to traverse through a tree-like structure.</a:t>
              </a:r>
            </a:p>
            <a:p>
              <a:r>
                <a:rPr lang="en-US" dirty="0"/>
                <a:t>Any change in the parent node is automatically reflected in the child node so, the integrity of data is maintained.</a:t>
              </a:r>
            </a:p>
            <a:p>
              <a:endParaRPr lang="en-US" dirty="0"/>
            </a:p>
          </p:txBody>
        </p:sp>
        <p:sp>
          <p:nvSpPr>
            <p:cNvPr id="17417" name="Text Box 25"/>
            <p:cNvSpPr txBox="1">
              <a:spLocks noChangeArrowheads="1"/>
            </p:cNvSpPr>
            <p:nvPr/>
          </p:nvSpPr>
          <p:spPr bwMode="auto">
            <a:xfrm>
              <a:off x="3012" y="1872"/>
              <a:ext cx="2316" cy="3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ts val="1000"/>
                </a:spcBef>
                <a:buClr>
                  <a:srgbClr val="8AD0D6"/>
                </a:buClr>
                <a:buSzPct val="80000"/>
                <a:buFont typeface="Wingdings 3" pitchFamily="18" charset="2"/>
                <a:buChar char=""/>
                <a:defRPr sz="2000">
                  <a:solidFill>
                    <a:schemeClr val="tx1"/>
                  </a:solidFill>
                  <a:latin typeface="Century Gothic" pitchFamily="34" charset="0"/>
                </a:defRPr>
              </a:lvl1pPr>
              <a:lvl2pPr marL="742950" indent="-285750">
                <a:spcBef>
                  <a:spcPts val="1000"/>
                </a:spcBef>
                <a:buClr>
                  <a:srgbClr val="8AD0D6"/>
                </a:buClr>
                <a:buSzPct val="80000"/>
                <a:buFont typeface="Wingdings 3" pitchFamily="18" charset="2"/>
                <a:buChar char=""/>
                <a:defRPr>
                  <a:solidFill>
                    <a:schemeClr val="tx1"/>
                  </a:solidFill>
                  <a:latin typeface="Century Gothic" pitchFamily="34" charset="0"/>
                </a:defRPr>
              </a:lvl2pPr>
              <a:lvl3pPr marL="1143000" indent="-228600">
                <a:spcBef>
                  <a:spcPts val="1000"/>
                </a:spcBef>
                <a:buClr>
                  <a:srgbClr val="8AD0D6"/>
                </a:buClr>
                <a:buSzPct val="80000"/>
                <a:buFont typeface="Wingdings 3" pitchFamily="18" charset="2"/>
                <a:buChar char=""/>
                <a:defRPr sz="1600">
                  <a:solidFill>
                    <a:schemeClr val="tx1"/>
                  </a:solidFill>
                  <a:latin typeface="Century Gothic" pitchFamily="34" charset="0"/>
                </a:defRPr>
              </a:lvl3pPr>
              <a:lvl4pPr marL="16002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4pPr>
              <a:lvl5pPr marL="20574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5pPr>
              <a:lvl6pPr marL="25146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6pPr>
              <a:lvl7pPr marL="29718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7pPr>
              <a:lvl8pPr marL="34290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8pPr>
              <a:lvl9pPr marL="38862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9pPr>
            </a:lstStyle>
            <a:p>
              <a:r>
                <a:rPr lang="en-US" dirty="0"/>
                <a:t>Complex relationships are not supported.</a:t>
              </a:r>
            </a:p>
            <a:p>
              <a:r>
                <a:rPr lang="en-US" dirty="0"/>
                <a:t>As it does not support more than one parent of the child node so if we have some complex relationship where a child node needs to have two parent node then that can't be represented using this model.</a:t>
              </a:r>
            </a:p>
            <a:p>
              <a:pPr>
                <a:spcBef>
                  <a:spcPct val="0"/>
                </a:spcBef>
                <a:buClrTx/>
                <a:buSzTx/>
                <a:buFontTx/>
                <a:buChar char="•"/>
              </a:pPr>
              <a:r>
                <a:rPr lang="en-US" dirty="0"/>
                <a:t>If a parent node is deleted then the child node is automatically deleted.</a:t>
              </a:r>
            </a:p>
            <a:p>
              <a:pPr eaLnBrk="1" hangingPunct="1">
                <a:spcBef>
                  <a:spcPct val="0"/>
                </a:spcBef>
                <a:buClrTx/>
                <a:buSzTx/>
                <a:buFontTx/>
                <a:buChar char="•"/>
              </a:pPr>
              <a:endParaRPr lang="en-US" altLang="en-US" sz="1800" dirty="0">
                <a:latin typeface="Verdana" pitchFamily="34" charset="0"/>
              </a:endParaRPr>
            </a:p>
          </p:txBody>
        </p:sp>
      </p:grpSp>
    </p:spTree>
    <p:extLst>
      <p:ext uri="{BB962C8B-B14F-4D97-AF65-F5344CB8AC3E}">
        <p14:creationId xmlns:p14="http://schemas.microsoft.com/office/powerpoint/2010/main" val="24282268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EC25F-65E2-4732-951F-6ECD1510E413}"/>
              </a:ext>
            </a:extLst>
          </p:cNvPr>
          <p:cNvSpPr>
            <a:spLocks noGrp="1"/>
          </p:cNvSpPr>
          <p:nvPr>
            <p:ph type="title"/>
          </p:nvPr>
        </p:nvSpPr>
        <p:spPr>
          <a:xfrm>
            <a:off x="685801" y="685800"/>
            <a:ext cx="6398496" cy="1151965"/>
          </a:xfrm>
        </p:spPr>
        <p:txBody>
          <a:bodyPr>
            <a:normAutofit/>
          </a:bodyPr>
          <a:lstStyle/>
          <a:p>
            <a:r>
              <a:rPr lang="en-US" dirty="0"/>
              <a:t>network Model</a:t>
            </a:r>
          </a:p>
        </p:txBody>
      </p:sp>
      <p:sp>
        <p:nvSpPr>
          <p:cNvPr id="3" name="Content Placeholder 2">
            <a:extLst>
              <a:ext uri="{FF2B5EF4-FFF2-40B4-BE49-F238E27FC236}">
                <a16:creationId xmlns:a16="http://schemas.microsoft.com/office/drawing/2014/main" id="{A3DB9A23-BA6B-4783-BB90-2FFC6A336DD5}"/>
              </a:ext>
            </a:extLst>
          </p:cNvPr>
          <p:cNvSpPr>
            <a:spLocks noGrp="1"/>
          </p:cNvSpPr>
          <p:nvPr>
            <p:ph sz="quarter" idx="13"/>
          </p:nvPr>
        </p:nvSpPr>
        <p:spPr>
          <a:xfrm>
            <a:off x="0" y="1557136"/>
            <a:ext cx="7906460" cy="3743729"/>
          </a:xfrm>
        </p:spPr>
        <p:txBody>
          <a:bodyPr>
            <a:normAutofit/>
          </a:bodyPr>
          <a:lstStyle/>
          <a:p>
            <a:r>
              <a:rPr lang="en-US" dirty="0">
                <a:latin typeface="Times New Roman" panose="02020603050405020304" pitchFamily="18" charset="0"/>
                <a:cs typeface="Times New Roman" panose="02020603050405020304" pitchFamily="18" charset="0"/>
              </a:rPr>
              <a:t>This is an extension of the Hierarchical model. In this model data is </a:t>
            </a:r>
            <a:r>
              <a:rPr lang="en-US" dirty="0" err="1">
                <a:latin typeface="Times New Roman" panose="02020603050405020304" pitchFamily="18" charset="0"/>
                <a:cs typeface="Times New Roman" panose="02020603050405020304" pitchFamily="18" charset="0"/>
              </a:rPr>
              <a:t>organised</a:t>
            </a:r>
            <a:r>
              <a:rPr lang="en-US" dirty="0">
                <a:latin typeface="Times New Roman" panose="02020603050405020304" pitchFamily="18" charset="0"/>
                <a:cs typeface="Times New Roman" panose="02020603050405020304" pitchFamily="18" charset="0"/>
              </a:rPr>
              <a:t> more like a graph, and are allowed to have more than one parent node</a:t>
            </a:r>
          </a:p>
          <a:p>
            <a:r>
              <a:rPr lang="en-US" dirty="0">
                <a:latin typeface="Times New Roman" panose="02020603050405020304" pitchFamily="18" charset="0"/>
                <a:cs typeface="Times New Roman" panose="02020603050405020304" pitchFamily="18" charset="0"/>
              </a:rPr>
              <a:t>In this database model data is more related as more relationships are established in this database model. </a:t>
            </a:r>
          </a:p>
          <a:p>
            <a:r>
              <a:rPr lang="en-US" dirty="0">
                <a:latin typeface="Times New Roman" panose="02020603050405020304" pitchFamily="18" charset="0"/>
                <a:cs typeface="Times New Roman" panose="02020603050405020304" pitchFamily="18" charset="0"/>
              </a:rPr>
              <a:t>Also, as the data is more related, hence accessing the data is also easier and fast. This database model was used to map many-to-many data relationships.</a:t>
            </a:r>
          </a:p>
        </p:txBody>
      </p:sp>
      <p:pic>
        <p:nvPicPr>
          <p:cNvPr id="5122" name="Picture 2">
            <a:extLst>
              <a:ext uri="{FF2B5EF4-FFF2-40B4-BE49-F238E27FC236}">
                <a16:creationId xmlns:a16="http://schemas.microsoft.com/office/drawing/2014/main" id="{7960A71B-974D-416B-B872-62BC4082E3C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54890" y="306412"/>
            <a:ext cx="3062943" cy="2373781"/>
          </a:xfrm>
          <a:prstGeom prst="rect">
            <a:avLst/>
          </a:prstGeom>
          <a:noFill/>
          <a:ln w="57150" cmpd="thinThick">
            <a:solidFill>
              <a:schemeClr val="bg1">
                <a:lumMod val="50000"/>
              </a:schemeClr>
            </a:solidFill>
            <a:miter lim="800000"/>
          </a:ln>
          <a:extLst>
            <a:ext uri="{909E8E84-426E-40DD-AFC4-6F175D3DCCD1}">
              <a14:hiddenFill xmlns:a14="http://schemas.microsoft.com/office/drawing/2010/main">
                <a:solidFill>
                  <a:srgbClr val="FFFFFF"/>
                </a:solidFill>
              </a14:hiddenFill>
            </a:ext>
          </a:extLst>
        </p:spPr>
      </p:pic>
      <p:pic>
        <p:nvPicPr>
          <p:cNvPr id="5124" name="Picture 4" descr="Network Model of database">
            <a:extLst>
              <a:ext uri="{FF2B5EF4-FFF2-40B4-BE49-F238E27FC236}">
                <a16:creationId xmlns:a16="http://schemas.microsoft.com/office/drawing/2014/main" id="{A6B6AE69-31B6-4125-AA79-03E1EC823C3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06460" y="2927082"/>
            <a:ext cx="3159802" cy="2373782"/>
          </a:xfrm>
          <a:prstGeom prst="rect">
            <a:avLst/>
          </a:prstGeom>
          <a:noFill/>
          <a:ln w="57150" cmpd="thinThick">
            <a:solidFill>
              <a:schemeClr val="bg1">
                <a:lumMod val="50000"/>
              </a:schemeClr>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349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7A9ED-6E97-446F-8761-390B03FF23D0}"/>
              </a:ext>
            </a:extLst>
          </p:cNvPr>
          <p:cNvSpPr>
            <a:spLocks noGrp="1"/>
          </p:cNvSpPr>
          <p:nvPr>
            <p:ph type="title"/>
          </p:nvPr>
        </p:nvSpPr>
        <p:spPr>
          <a:xfrm>
            <a:off x="0" y="0"/>
            <a:ext cx="6256712" cy="1151965"/>
          </a:xfrm>
        </p:spPr>
        <p:txBody>
          <a:bodyPr>
            <a:normAutofit/>
          </a:bodyPr>
          <a:lstStyle/>
          <a:p>
            <a:r>
              <a:rPr lang="en-US" sz="4600" dirty="0"/>
              <a:t>FILE PROCESSING SYSTEM</a:t>
            </a:r>
          </a:p>
        </p:txBody>
      </p:sp>
      <p:sp>
        <p:nvSpPr>
          <p:cNvPr id="3" name="Content Placeholder 2">
            <a:extLst>
              <a:ext uri="{FF2B5EF4-FFF2-40B4-BE49-F238E27FC236}">
                <a16:creationId xmlns:a16="http://schemas.microsoft.com/office/drawing/2014/main" id="{AFD61E4F-8EC6-4537-8B84-0FAA86E97876}"/>
              </a:ext>
            </a:extLst>
          </p:cNvPr>
          <p:cNvSpPr>
            <a:spLocks noGrp="1"/>
          </p:cNvSpPr>
          <p:nvPr>
            <p:ph sz="quarter" idx="13"/>
          </p:nvPr>
        </p:nvSpPr>
        <p:spPr>
          <a:xfrm>
            <a:off x="0" y="787792"/>
            <a:ext cx="7427737" cy="4797082"/>
          </a:xfrm>
        </p:spPr>
        <p:txBody>
          <a:bodyPr>
            <a:normAutofit/>
          </a:bodyPr>
          <a:lstStyle/>
          <a:p>
            <a:pPr algn="just">
              <a:lnSpc>
                <a:spcPct val="110000"/>
              </a:lnSpc>
            </a:pPr>
            <a:r>
              <a:rPr lang="en-US" sz="1800" dirty="0">
                <a:latin typeface="Times New Roman" panose="02020603050405020304" pitchFamily="18" charset="0"/>
                <a:cs typeface="Times New Roman" panose="02020603050405020304" pitchFamily="18" charset="0"/>
              </a:rPr>
              <a:t>Now, if we want to see a specific Student detail from a file, what do we do? We know which file will have the data, we open that file and search for his details. Fine, here we see the files; we can open it and search for it.</a:t>
            </a:r>
          </a:p>
          <a:p>
            <a:pPr algn="just">
              <a:lnSpc>
                <a:spcPct val="110000"/>
              </a:lnSpc>
            </a:pPr>
            <a:r>
              <a:rPr lang="en-US" sz="1800" dirty="0">
                <a:latin typeface="Times New Roman" panose="02020603050405020304" pitchFamily="18" charset="0"/>
                <a:cs typeface="Times New Roman" panose="02020603050405020304" pitchFamily="18" charset="0"/>
              </a:rPr>
              <a:t>But imagine we want to display student details in a UI. Now how will we open a file, read or update it? There different programs like C, C++, COBOL </a:t>
            </a:r>
            <a:r>
              <a:rPr lang="en-US" sz="1800" dirty="0" err="1">
                <a:latin typeface="Times New Roman" panose="02020603050405020304" pitchFamily="18" charset="0"/>
                <a:cs typeface="Times New Roman" panose="02020603050405020304" pitchFamily="18" charset="0"/>
              </a:rPr>
              <a:t>etc</a:t>
            </a:r>
            <a:r>
              <a:rPr lang="en-US" sz="1800" dirty="0">
                <a:latin typeface="Times New Roman" panose="02020603050405020304" pitchFamily="18" charset="0"/>
                <a:cs typeface="Times New Roman" panose="02020603050405020304" pitchFamily="18" charset="0"/>
              </a:rPr>
              <a:t> which helps to do this task. Using these programming languages, we can search for files, open them, search for the data inside them, and go to specific line in the file, add/update/delete specific information.</a:t>
            </a:r>
          </a:p>
          <a:p>
            <a:pPr>
              <a:lnSpc>
                <a:spcPct val="110000"/>
              </a:lnSpc>
            </a:pPr>
            <a:endParaRPr lang="en-US" sz="1400" dirty="0">
              <a:latin typeface="Times New Roman" panose="02020603050405020304" pitchFamily="18" charset="0"/>
              <a:cs typeface="Times New Roman" panose="02020603050405020304" pitchFamily="18" charset="0"/>
            </a:endParaRPr>
          </a:p>
        </p:txBody>
      </p:sp>
      <p:sp>
        <p:nvSpPr>
          <p:cNvPr id="75" name="Rectangle 74">
            <a:extLst>
              <a:ext uri="{FF2B5EF4-FFF2-40B4-BE49-F238E27FC236}">
                <a16:creationId xmlns:a16="http://schemas.microsoft.com/office/drawing/2014/main" id="{C01E63DF-1AE7-4034-B772-E215B3516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8861" y="457200"/>
            <a:ext cx="3787611"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structure-of-dbms">
            <a:extLst>
              <a:ext uri="{FF2B5EF4-FFF2-40B4-BE49-F238E27FC236}">
                <a16:creationId xmlns:a16="http://schemas.microsoft.com/office/drawing/2014/main" id="{8CE03EEE-B8DE-47DF-B32A-3489CA50AE8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59328" y="1032937"/>
            <a:ext cx="3305553" cy="91729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tructure-of-dbms">
            <a:extLst>
              <a:ext uri="{FF2B5EF4-FFF2-40B4-BE49-F238E27FC236}">
                <a16:creationId xmlns:a16="http://schemas.microsoft.com/office/drawing/2014/main" id="{0A55F929-B681-4C88-BB23-7B6DB221E83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4379" y="3146629"/>
            <a:ext cx="3305553" cy="1032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7766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ChangeArrowheads="1"/>
          </p:cNvSpPr>
          <p:nvPr/>
        </p:nvSpPr>
        <p:spPr bwMode="auto">
          <a:xfrm>
            <a:off x="1524000" y="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000"/>
              </a:spcBef>
              <a:buClr>
                <a:srgbClr val="8AD0D6"/>
              </a:buClr>
              <a:buSzPct val="80000"/>
              <a:buFont typeface="Wingdings 3" pitchFamily="18" charset="2"/>
              <a:buChar char=""/>
              <a:defRPr sz="2000">
                <a:solidFill>
                  <a:schemeClr val="tx1"/>
                </a:solidFill>
                <a:latin typeface="Century Gothic" pitchFamily="34" charset="0"/>
              </a:defRPr>
            </a:lvl1pPr>
            <a:lvl2pPr marL="742950" indent="-285750">
              <a:spcBef>
                <a:spcPts val="1000"/>
              </a:spcBef>
              <a:buClr>
                <a:srgbClr val="8AD0D6"/>
              </a:buClr>
              <a:buSzPct val="80000"/>
              <a:buFont typeface="Wingdings 3" pitchFamily="18" charset="2"/>
              <a:buChar char=""/>
              <a:defRPr>
                <a:solidFill>
                  <a:schemeClr val="tx1"/>
                </a:solidFill>
                <a:latin typeface="Century Gothic" pitchFamily="34" charset="0"/>
              </a:defRPr>
            </a:lvl2pPr>
            <a:lvl3pPr marL="1143000" indent="-228600">
              <a:spcBef>
                <a:spcPts val="1000"/>
              </a:spcBef>
              <a:buClr>
                <a:srgbClr val="8AD0D6"/>
              </a:buClr>
              <a:buSzPct val="80000"/>
              <a:buFont typeface="Wingdings 3" pitchFamily="18" charset="2"/>
              <a:buChar char=""/>
              <a:defRPr sz="1600">
                <a:solidFill>
                  <a:schemeClr val="tx1"/>
                </a:solidFill>
                <a:latin typeface="Century Gothic" pitchFamily="34" charset="0"/>
              </a:defRPr>
            </a:lvl3pPr>
            <a:lvl4pPr marL="16002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4pPr>
            <a:lvl5pPr marL="20574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5pPr>
            <a:lvl6pPr marL="25146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6pPr>
            <a:lvl7pPr marL="29718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7pPr>
            <a:lvl8pPr marL="34290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8pPr>
            <a:lvl9pPr marL="38862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9pPr>
          </a:lstStyle>
          <a:p>
            <a:pPr algn="ctr">
              <a:spcBef>
                <a:spcPct val="0"/>
              </a:spcBef>
              <a:buClrTx/>
              <a:buSzTx/>
              <a:buNone/>
            </a:pPr>
            <a:r>
              <a:rPr lang="en-US" b="1" dirty="0"/>
              <a:t>Network</a:t>
            </a:r>
          </a:p>
          <a:p>
            <a:pPr algn="ctr" eaLnBrk="1" hangingPunct="1">
              <a:spcBef>
                <a:spcPct val="0"/>
              </a:spcBef>
              <a:buClrTx/>
              <a:buSzTx/>
              <a:buFontTx/>
              <a:buNone/>
            </a:pPr>
            <a:r>
              <a:rPr lang="en-GB" altLang="en-US" sz="2800" b="1" dirty="0">
                <a:latin typeface="Tahoma" pitchFamily="34" charset="0"/>
              </a:rPr>
              <a:t> Pros &amp; Cons</a:t>
            </a:r>
            <a:endParaRPr lang="en-US" altLang="en-US" sz="2800" b="1" dirty="0">
              <a:latin typeface="Tahoma" pitchFamily="34" charset="0"/>
            </a:endParaRPr>
          </a:p>
        </p:txBody>
      </p:sp>
      <p:sp>
        <p:nvSpPr>
          <p:cNvPr id="17411" name="AutoShape 11"/>
          <p:cNvSpPr>
            <a:spLocks noChangeArrowheads="1"/>
          </p:cNvSpPr>
          <p:nvPr/>
        </p:nvSpPr>
        <p:spPr bwMode="auto">
          <a:xfrm>
            <a:off x="241303" y="605041"/>
            <a:ext cx="11167425" cy="5062539"/>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rgbClr val="8AD0D6"/>
              </a:buClr>
              <a:buSzPct val="80000"/>
              <a:buFont typeface="Wingdings 3" pitchFamily="18" charset="2"/>
              <a:buChar char=""/>
              <a:defRPr sz="2000">
                <a:solidFill>
                  <a:schemeClr val="tx1"/>
                </a:solidFill>
                <a:latin typeface="Century Gothic" pitchFamily="34" charset="0"/>
              </a:defRPr>
            </a:lvl1pPr>
            <a:lvl2pPr marL="742950" indent="-285750">
              <a:spcBef>
                <a:spcPts val="1000"/>
              </a:spcBef>
              <a:buClr>
                <a:srgbClr val="8AD0D6"/>
              </a:buClr>
              <a:buSzPct val="80000"/>
              <a:buFont typeface="Wingdings 3" pitchFamily="18" charset="2"/>
              <a:buChar char=""/>
              <a:defRPr>
                <a:solidFill>
                  <a:schemeClr val="tx1"/>
                </a:solidFill>
                <a:latin typeface="Century Gothic" pitchFamily="34" charset="0"/>
              </a:defRPr>
            </a:lvl2pPr>
            <a:lvl3pPr marL="1143000" indent="-228600">
              <a:spcBef>
                <a:spcPts val="1000"/>
              </a:spcBef>
              <a:buClr>
                <a:srgbClr val="8AD0D6"/>
              </a:buClr>
              <a:buSzPct val="80000"/>
              <a:buFont typeface="Wingdings 3" pitchFamily="18" charset="2"/>
              <a:buChar char=""/>
              <a:defRPr sz="1600">
                <a:solidFill>
                  <a:schemeClr val="tx1"/>
                </a:solidFill>
                <a:latin typeface="Century Gothic" pitchFamily="34" charset="0"/>
              </a:defRPr>
            </a:lvl3pPr>
            <a:lvl4pPr marL="16002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4pPr>
            <a:lvl5pPr marL="20574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5pPr>
            <a:lvl6pPr marL="25146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6pPr>
            <a:lvl7pPr marL="29718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7pPr>
            <a:lvl8pPr marL="34290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8pPr>
            <a:lvl9pPr marL="38862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9pPr>
          </a:lstStyle>
          <a:p>
            <a:pPr algn="ctr" eaLnBrk="1" hangingPunct="1">
              <a:spcBef>
                <a:spcPct val="0"/>
              </a:spcBef>
              <a:buClrTx/>
              <a:buSzTx/>
              <a:buFontTx/>
              <a:buNone/>
            </a:pPr>
            <a:endParaRPr lang="en-US" altLang="en-US" sz="1400" b="1" i="1">
              <a:latin typeface="Arial" pitchFamily="34" charset="0"/>
            </a:endParaRPr>
          </a:p>
        </p:txBody>
      </p:sp>
      <p:grpSp>
        <p:nvGrpSpPr>
          <p:cNvPr id="17412" name="Group 12"/>
          <p:cNvGrpSpPr>
            <a:grpSpLocks noChangeAspect="1"/>
          </p:cNvGrpSpPr>
          <p:nvPr/>
        </p:nvGrpSpPr>
        <p:grpSpPr bwMode="auto">
          <a:xfrm>
            <a:off x="216845" y="121904"/>
            <a:ext cx="764135" cy="643834"/>
            <a:chOff x="2400" y="1200"/>
            <a:chExt cx="1488" cy="2160"/>
          </a:xfrm>
        </p:grpSpPr>
        <p:sp>
          <p:nvSpPr>
            <p:cNvPr id="17424" name="AutoShape 13"/>
            <p:cNvSpPr>
              <a:spLocks noChangeAspect="1" noChangeArrowheads="1"/>
            </p:cNvSpPr>
            <p:nvPr/>
          </p:nvSpPr>
          <p:spPr bwMode="auto">
            <a:xfrm rot="1967650">
              <a:off x="3360" y="1200"/>
              <a:ext cx="528" cy="216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sp>
          <p:nvSpPr>
            <p:cNvPr id="17425" name="AutoShape 14"/>
            <p:cNvSpPr>
              <a:spLocks noChangeAspect="1" noChangeArrowheads="1"/>
            </p:cNvSpPr>
            <p:nvPr/>
          </p:nvSpPr>
          <p:spPr bwMode="auto">
            <a:xfrm rot="-2803119">
              <a:off x="2664" y="2424"/>
              <a:ext cx="384" cy="91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grpSp>
      <p:grpSp>
        <p:nvGrpSpPr>
          <p:cNvPr id="17413" name="Group 15"/>
          <p:cNvGrpSpPr>
            <a:grpSpLocks noChangeAspect="1"/>
          </p:cNvGrpSpPr>
          <p:nvPr/>
        </p:nvGrpSpPr>
        <p:grpSpPr bwMode="auto">
          <a:xfrm>
            <a:off x="11058269" y="137279"/>
            <a:ext cx="348809" cy="686017"/>
            <a:chOff x="2736" y="1536"/>
            <a:chExt cx="336" cy="1920"/>
          </a:xfrm>
        </p:grpSpPr>
        <p:grpSp>
          <p:nvGrpSpPr>
            <p:cNvPr id="17418" name="Group 16"/>
            <p:cNvGrpSpPr>
              <a:grpSpLocks noChangeAspect="1"/>
            </p:cNvGrpSpPr>
            <p:nvPr/>
          </p:nvGrpSpPr>
          <p:grpSpPr bwMode="auto">
            <a:xfrm rot="2038859">
              <a:off x="2736" y="1536"/>
              <a:ext cx="288" cy="1872"/>
              <a:chOff x="2736" y="1536"/>
              <a:chExt cx="288" cy="1872"/>
            </a:xfrm>
          </p:grpSpPr>
          <p:sp>
            <p:nvSpPr>
              <p:cNvPr id="17422" name="AutoShape 17"/>
              <p:cNvSpPr>
                <a:spLocks noChangeAspect="1" noChangeArrowheads="1"/>
              </p:cNvSpPr>
              <p:nvPr/>
            </p:nvSpPr>
            <p:spPr bwMode="auto">
              <a:xfrm>
                <a:off x="2736" y="1536"/>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sp>
            <p:nvSpPr>
              <p:cNvPr id="17423" name="AutoShape 18"/>
              <p:cNvSpPr>
                <a:spLocks noChangeAspect="1" noChangeArrowheads="1"/>
              </p:cNvSpPr>
              <p:nvPr/>
            </p:nvSpPr>
            <p:spPr bwMode="auto">
              <a:xfrm flipV="1">
                <a:off x="2736" y="2304"/>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grpSp>
        <p:grpSp>
          <p:nvGrpSpPr>
            <p:cNvPr id="17419" name="Group 19"/>
            <p:cNvGrpSpPr>
              <a:grpSpLocks noChangeAspect="1"/>
            </p:cNvGrpSpPr>
            <p:nvPr/>
          </p:nvGrpSpPr>
          <p:grpSpPr bwMode="auto">
            <a:xfrm rot="-2527335">
              <a:off x="2784" y="1584"/>
              <a:ext cx="288" cy="1872"/>
              <a:chOff x="2736" y="1536"/>
              <a:chExt cx="288" cy="1872"/>
            </a:xfrm>
          </p:grpSpPr>
          <p:sp>
            <p:nvSpPr>
              <p:cNvPr id="17420" name="AutoShape 20"/>
              <p:cNvSpPr>
                <a:spLocks noChangeAspect="1" noChangeArrowheads="1"/>
              </p:cNvSpPr>
              <p:nvPr/>
            </p:nvSpPr>
            <p:spPr bwMode="auto">
              <a:xfrm>
                <a:off x="2736" y="1536"/>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sp>
            <p:nvSpPr>
              <p:cNvPr id="17421" name="AutoShape 21"/>
              <p:cNvSpPr>
                <a:spLocks noChangeAspect="1" noChangeArrowheads="1"/>
              </p:cNvSpPr>
              <p:nvPr/>
            </p:nvSpPr>
            <p:spPr bwMode="auto">
              <a:xfrm flipV="1">
                <a:off x="2736" y="2304"/>
                <a:ext cx="288" cy="1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grpSp>
      </p:grpSp>
      <p:sp>
        <p:nvSpPr>
          <p:cNvPr id="17414" name="Line 22"/>
          <p:cNvSpPr>
            <a:spLocks noChangeShapeType="1"/>
          </p:cNvSpPr>
          <p:nvPr/>
        </p:nvSpPr>
        <p:spPr bwMode="auto">
          <a:xfrm>
            <a:off x="6096000" y="647700"/>
            <a:ext cx="0" cy="472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nvGrpSpPr>
          <p:cNvPr id="6" name="Group 23"/>
          <p:cNvGrpSpPr>
            <a:grpSpLocks/>
          </p:cNvGrpSpPr>
          <p:nvPr/>
        </p:nvGrpSpPr>
        <p:grpSpPr bwMode="auto">
          <a:xfrm>
            <a:off x="435737" y="881059"/>
            <a:ext cx="9611526" cy="4799315"/>
            <a:chOff x="-139" y="1872"/>
            <a:chExt cx="5467" cy="3944"/>
          </a:xfrm>
        </p:grpSpPr>
        <p:sp>
          <p:nvSpPr>
            <p:cNvPr id="17416" name="Text Box 24"/>
            <p:cNvSpPr txBox="1">
              <a:spLocks noChangeArrowheads="1"/>
            </p:cNvSpPr>
            <p:nvPr/>
          </p:nvSpPr>
          <p:spPr bwMode="auto">
            <a:xfrm>
              <a:off x="-139" y="1883"/>
              <a:ext cx="2971" cy="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ts val="1000"/>
                </a:spcBef>
                <a:buClr>
                  <a:srgbClr val="8AD0D6"/>
                </a:buClr>
                <a:buSzPct val="80000"/>
                <a:buFont typeface="Wingdings 3" pitchFamily="18" charset="2"/>
                <a:buChar char=""/>
                <a:defRPr sz="2000">
                  <a:solidFill>
                    <a:schemeClr val="tx1"/>
                  </a:solidFill>
                  <a:latin typeface="Century Gothic" pitchFamily="34" charset="0"/>
                </a:defRPr>
              </a:lvl1pPr>
              <a:lvl2pPr marL="742950" indent="-285750">
                <a:spcBef>
                  <a:spcPts val="1000"/>
                </a:spcBef>
                <a:buClr>
                  <a:srgbClr val="8AD0D6"/>
                </a:buClr>
                <a:buSzPct val="80000"/>
                <a:buFont typeface="Wingdings 3" pitchFamily="18" charset="2"/>
                <a:buChar char=""/>
                <a:defRPr>
                  <a:solidFill>
                    <a:schemeClr val="tx1"/>
                  </a:solidFill>
                  <a:latin typeface="Century Gothic" pitchFamily="34" charset="0"/>
                </a:defRPr>
              </a:lvl2pPr>
              <a:lvl3pPr marL="1143000" indent="-228600">
                <a:spcBef>
                  <a:spcPts val="1000"/>
                </a:spcBef>
                <a:buClr>
                  <a:srgbClr val="8AD0D6"/>
                </a:buClr>
                <a:buSzPct val="80000"/>
                <a:buFont typeface="Wingdings 3" pitchFamily="18" charset="2"/>
                <a:buChar char=""/>
                <a:defRPr sz="1600">
                  <a:solidFill>
                    <a:schemeClr val="tx1"/>
                  </a:solidFill>
                  <a:latin typeface="Century Gothic" pitchFamily="34" charset="0"/>
                </a:defRPr>
              </a:lvl3pPr>
              <a:lvl4pPr marL="16002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4pPr>
              <a:lvl5pPr marL="20574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5pPr>
              <a:lvl6pPr marL="25146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6pPr>
              <a:lvl7pPr marL="29718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7pPr>
              <a:lvl8pPr marL="34290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8pPr>
              <a:lvl9pPr marL="38862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9pPr>
            </a:lstStyle>
            <a:p>
              <a:r>
                <a:rPr lang="en-US" dirty="0"/>
                <a:t>As there are more relationships so there can be more than one path to the same record. This makes data access fast and simple.</a:t>
              </a:r>
            </a:p>
            <a:p>
              <a:r>
                <a:rPr lang="en-US" dirty="0"/>
                <a:t>In this model, as there are more relationships so data is more related. This model has the ability to manage one-to-one relationships as well as many-to-many relationships</a:t>
              </a:r>
            </a:p>
            <a:p>
              <a:r>
                <a:rPr lang="en-US" dirty="0"/>
                <a:t>As there is a parent-child relationship so data integrity is present. Any change in parent record is reflected in the child record.</a:t>
              </a:r>
            </a:p>
            <a:p>
              <a:endParaRPr lang="en-US" dirty="0"/>
            </a:p>
          </p:txBody>
        </p:sp>
        <p:sp>
          <p:nvSpPr>
            <p:cNvPr id="17417" name="Text Box 25"/>
            <p:cNvSpPr txBox="1">
              <a:spLocks noChangeArrowheads="1"/>
            </p:cNvSpPr>
            <p:nvPr/>
          </p:nvSpPr>
          <p:spPr bwMode="auto">
            <a:xfrm>
              <a:off x="3012" y="1872"/>
              <a:ext cx="2316" cy="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ts val="1000"/>
                </a:spcBef>
                <a:buClr>
                  <a:srgbClr val="8AD0D6"/>
                </a:buClr>
                <a:buSzPct val="80000"/>
                <a:buFont typeface="Wingdings 3" pitchFamily="18" charset="2"/>
                <a:buChar char=""/>
                <a:defRPr sz="2000">
                  <a:solidFill>
                    <a:schemeClr val="tx1"/>
                  </a:solidFill>
                  <a:latin typeface="Century Gothic" pitchFamily="34" charset="0"/>
                </a:defRPr>
              </a:lvl1pPr>
              <a:lvl2pPr marL="742950" indent="-285750">
                <a:spcBef>
                  <a:spcPts val="1000"/>
                </a:spcBef>
                <a:buClr>
                  <a:srgbClr val="8AD0D6"/>
                </a:buClr>
                <a:buSzPct val="80000"/>
                <a:buFont typeface="Wingdings 3" pitchFamily="18" charset="2"/>
                <a:buChar char=""/>
                <a:defRPr>
                  <a:solidFill>
                    <a:schemeClr val="tx1"/>
                  </a:solidFill>
                  <a:latin typeface="Century Gothic" pitchFamily="34" charset="0"/>
                </a:defRPr>
              </a:lvl2pPr>
              <a:lvl3pPr marL="1143000" indent="-228600">
                <a:spcBef>
                  <a:spcPts val="1000"/>
                </a:spcBef>
                <a:buClr>
                  <a:srgbClr val="8AD0D6"/>
                </a:buClr>
                <a:buSzPct val="80000"/>
                <a:buFont typeface="Wingdings 3" pitchFamily="18" charset="2"/>
                <a:buChar char=""/>
                <a:defRPr sz="1600">
                  <a:solidFill>
                    <a:schemeClr val="tx1"/>
                  </a:solidFill>
                  <a:latin typeface="Century Gothic" pitchFamily="34" charset="0"/>
                </a:defRPr>
              </a:lvl3pPr>
              <a:lvl4pPr marL="16002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4pPr>
              <a:lvl5pPr marL="2057400" indent="-228600">
                <a:spcBef>
                  <a:spcPts val="1000"/>
                </a:spcBef>
                <a:buClr>
                  <a:srgbClr val="8AD0D6"/>
                </a:buClr>
                <a:buSzPct val="80000"/>
                <a:buFont typeface="Wingdings 3" pitchFamily="18" charset="2"/>
                <a:buChar char=""/>
                <a:defRPr sz="1400">
                  <a:solidFill>
                    <a:schemeClr val="tx1"/>
                  </a:solidFill>
                  <a:latin typeface="Century Gothic" pitchFamily="34" charset="0"/>
                </a:defRPr>
              </a:lvl5pPr>
              <a:lvl6pPr marL="25146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6pPr>
              <a:lvl7pPr marL="29718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7pPr>
              <a:lvl8pPr marL="34290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8pPr>
              <a:lvl9pPr marL="3886200" indent="-228600" eaLnBrk="0" fontAlgn="base" hangingPunct="0">
                <a:spcBef>
                  <a:spcPts val="1000"/>
                </a:spcBef>
                <a:spcAft>
                  <a:spcPct val="0"/>
                </a:spcAft>
                <a:buClr>
                  <a:srgbClr val="8AD0D6"/>
                </a:buClr>
                <a:buSzPct val="80000"/>
                <a:buFont typeface="Wingdings 3" pitchFamily="18" charset="2"/>
                <a:buChar char=""/>
                <a:defRPr sz="1400">
                  <a:solidFill>
                    <a:schemeClr val="tx1"/>
                  </a:solidFill>
                  <a:latin typeface="Century Gothic" pitchFamily="34" charset="0"/>
                </a:defRPr>
              </a:lvl9pPr>
            </a:lstStyle>
            <a:p>
              <a:r>
                <a:rPr lang="en-US" dirty="0"/>
                <a:t>As more and more relationships need to be handled the system might get complex. So, a user must be having detailed knowledge of the model to work with the model.</a:t>
              </a:r>
            </a:p>
            <a:p>
              <a:pPr>
                <a:spcBef>
                  <a:spcPct val="0"/>
                </a:spcBef>
                <a:buClrTx/>
                <a:buSzTx/>
                <a:buFontTx/>
                <a:buChar char="•"/>
              </a:pPr>
              <a:r>
                <a:rPr lang="en-US" dirty="0"/>
                <a:t>Any change like </a:t>
              </a:r>
              <a:r>
                <a:rPr lang="en-US" dirty="0" err="1"/>
                <a:t>updation</a:t>
              </a:r>
              <a:r>
                <a:rPr lang="en-US" dirty="0"/>
                <a:t>, deletion, insertion is very complex.</a:t>
              </a:r>
            </a:p>
            <a:p>
              <a:pPr eaLnBrk="1" hangingPunct="1">
                <a:spcBef>
                  <a:spcPct val="0"/>
                </a:spcBef>
                <a:buClrTx/>
                <a:buSzTx/>
                <a:buFontTx/>
                <a:buChar char="•"/>
              </a:pPr>
              <a:endParaRPr lang="en-US" altLang="en-US" sz="1800" dirty="0">
                <a:latin typeface="Verdana" pitchFamily="34" charset="0"/>
              </a:endParaRPr>
            </a:p>
          </p:txBody>
        </p:sp>
      </p:grpSp>
    </p:spTree>
    <p:extLst>
      <p:ext uri="{BB962C8B-B14F-4D97-AF65-F5344CB8AC3E}">
        <p14:creationId xmlns:p14="http://schemas.microsoft.com/office/powerpoint/2010/main" val="29056957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9F53B-CF15-4B7D-AD8E-ECD78350844A}"/>
              </a:ext>
            </a:extLst>
          </p:cNvPr>
          <p:cNvSpPr>
            <a:spLocks noGrp="1"/>
          </p:cNvSpPr>
          <p:nvPr>
            <p:ph type="title"/>
          </p:nvPr>
        </p:nvSpPr>
        <p:spPr/>
        <p:txBody>
          <a:bodyPr>
            <a:normAutofit fontScale="90000"/>
          </a:bodyPr>
          <a:lstStyle/>
          <a:p>
            <a:r>
              <a:rPr lang="en-US" dirty="0"/>
              <a:t>Entity-relationship Model</a:t>
            </a:r>
            <a:br>
              <a:rPr lang="en-US" dirty="0"/>
            </a:br>
            <a:endParaRPr lang="en-US" dirty="0"/>
          </a:p>
        </p:txBody>
      </p:sp>
      <p:sp>
        <p:nvSpPr>
          <p:cNvPr id="3" name="Content Placeholder 2">
            <a:extLst>
              <a:ext uri="{FF2B5EF4-FFF2-40B4-BE49-F238E27FC236}">
                <a16:creationId xmlns:a16="http://schemas.microsoft.com/office/drawing/2014/main" id="{09259BDF-657B-4879-ACCA-FC60CA55F228}"/>
              </a:ext>
            </a:extLst>
          </p:cNvPr>
          <p:cNvSpPr>
            <a:spLocks noGrp="1"/>
          </p:cNvSpPr>
          <p:nvPr>
            <p:ph sz="quarter" idx="13"/>
          </p:nvPr>
        </p:nvSpPr>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It develops a conceptual design for the database. It also develops a very simple and easy to design view of data</a:t>
            </a:r>
          </a:p>
          <a:p>
            <a:r>
              <a:rPr lang="en-US" dirty="0">
                <a:latin typeface="Times New Roman" panose="02020603050405020304" pitchFamily="18" charset="0"/>
                <a:cs typeface="Times New Roman" panose="02020603050405020304" pitchFamily="18" charset="0"/>
              </a:rPr>
              <a:t>An ER model is a design or blueprint of a database that can later be implemented as a database.</a:t>
            </a:r>
          </a:p>
          <a:p>
            <a:r>
              <a:rPr lang="en-US" dirty="0">
                <a:latin typeface="Times New Roman" panose="02020603050405020304" pitchFamily="18" charset="0"/>
                <a:cs typeface="Times New Roman" panose="02020603050405020304" pitchFamily="18" charset="0"/>
              </a:rPr>
              <a:t>An ER diagram shows the relationship among entity sets</a:t>
            </a:r>
          </a:p>
          <a:p>
            <a:r>
              <a:rPr lang="en-US" dirty="0">
                <a:latin typeface="Times New Roman" panose="02020603050405020304" pitchFamily="18" charset="0"/>
                <a:cs typeface="Times New Roman" panose="02020603050405020304" pitchFamily="18" charset="0"/>
              </a:rPr>
              <a:t>An entity set is a group of similar entities and these entities can have attributes</a:t>
            </a:r>
          </a:p>
          <a:p>
            <a:r>
              <a:rPr lang="en-US" dirty="0">
                <a:latin typeface="Times New Roman" panose="02020603050405020304" pitchFamily="18" charset="0"/>
                <a:cs typeface="Times New Roman" panose="02020603050405020304" pitchFamily="18" charset="0"/>
              </a:rPr>
              <a:t>It is a high-level data model. This model is used to define the data elements and relationship for a specified system.</a:t>
            </a:r>
          </a:p>
        </p:txBody>
      </p:sp>
    </p:spTree>
    <p:extLst>
      <p:ext uri="{BB962C8B-B14F-4D97-AF65-F5344CB8AC3E}">
        <p14:creationId xmlns:p14="http://schemas.microsoft.com/office/powerpoint/2010/main" val="2825538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7188" name="Picture 72">
            <a:extLst>
              <a:ext uri="{FF2B5EF4-FFF2-40B4-BE49-F238E27FC236}">
                <a16:creationId xmlns:a16="http://schemas.microsoft.com/office/drawing/2014/main" id="{76EA5558-6F13-4315-B59F-DAA05A6EB09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7189" name="Freeform 11">
            <a:extLst>
              <a:ext uri="{FF2B5EF4-FFF2-40B4-BE49-F238E27FC236}">
                <a16:creationId xmlns:a16="http://schemas.microsoft.com/office/drawing/2014/main" id="{F11EF67E-A76B-4908-8CBC-824BC0E8D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7190" name="Freeform 13">
            <a:extLst>
              <a:ext uri="{FF2B5EF4-FFF2-40B4-BE49-F238E27FC236}">
                <a16:creationId xmlns:a16="http://schemas.microsoft.com/office/drawing/2014/main" id="{D14104DC-0846-4DC0-92E6-1EEBE1EE7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7191" name="Freeform 25">
            <a:extLst>
              <a:ext uri="{FF2B5EF4-FFF2-40B4-BE49-F238E27FC236}">
                <a16:creationId xmlns:a16="http://schemas.microsoft.com/office/drawing/2014/main" id="{C8E240AA-819B-40E3-92F6-95A21067E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7192" name="Freeform 14">
            <a:extLst>
              <a:ext uri="{FF2B5EF4-FFF2-40B4-BE49-F238E27FC236}">
                <a16:creationId xmlns:a16="http://schemas.microsoft.com/office/drawing/2014/main" id="{ECAE88C9-DE01-4326-8D88-502151230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7193" name="5-Point Star 24">
            <a:extLst>
              <a:ext uri="{FF2B5EF4-FFF2-40B4-BE49-F238E27FC236}">
                <a16:creationId xmlns:a16="http://schemas.microsoft.com/office/drawing/2014/main" id="{7E7FD8B2-7738-4D90-8464-083682300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7194" name="Picture 84">
            <a:extLst>
              <a:ext uri="{FF2B5EF4-FFF2-40B4-BE49-F238E27FC236}">
                <a16:creationId xmlns:a16="http://schemas.microsoft.com/office/drawing/2014/main" id="{104CDF4B-8A2B-402B-BAAA-DE5D35F263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195" name="Rectangle 86">
            <a:extLst>
              <a:ext uri="{FF2B5EF4-FFF2-40B4-BE49-F238E27FC236}">
                <a16:creationId xmlns:a16="http://schemas.microsoft.com/office/drawing/2014/main" id="{8C3F6A77-B889-4043-8C49-45AC8F124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54" y="457201"/>
            <a:ext cx="11261749" cy="3343894"/>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A close up of a map&#10;&#10;Description automatically generated">
            <a:extLst>
              <a:ext uri="{FF2B5EF4-FFF2-40B4-BE49-F238E27FC236}">
                <a16:creationId xmlns:a16="http://schemas.microsoft.com/office/drawing/2014/main" id="{0C73E0E4-39D7-4983-8C38-DE8E069EC1D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725634" y="691546"/>
            <a:ext cx="4199411" cy="2874505"/>
          </a:xfrm>
          <a:prstGeom prst="rect">
            <a:avLst/>
          </a:prstGeom>
          <a:noFill/>
          <a:extLst>
            <a:ext uri="{909E8E84-426E-40DD-AFC4-6F175D3DCCD1}">
              <a14:hiddenFill xmlns:a14="http://schemas.microsoft.com/office/drawing/2010/main">
                <a:solidFill>
                  <a:srgbClr val="FFFFFF"/>
                </a:solidFill>
              </a14:hiddenFill>
            </a:ext>
          </a:extLst>
        </p:spPr>
      </p:pic>
      <p:sp useBgFill="1">
        <p:nvSpPr>
          <p:cNvPr id="7196" name="Rectangle 88">
            <a:extLst>
              <a:ext uri="{FF2B5EF4-FFF2-40B4-BE49-F238E27FC236}">
                <a16:creationId xmlns:a16="http://schemas.microsoft.com/office/drawing/2014/main" id="{1705FD82-B6F4-43DB-8F78-26CCD147D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6974"/>
            <a:ext cx="12188952" cy="260102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97" name="Straight Connector 90">
            <a:extLst>
              <a:ext uri="{FF2B5EF4-FFF2-40B4-BE49-F238E27FC236}">
                <a16:creationId xmlns:a16="http://schemas.microsoft.com/office/drawing/2014/main" id="{189A8F0E-A884-42E8-AEDA-E89FADB47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4" y="4491323"/>
            <a:ext cx="12201086" cy="0"/>
          </a:xfrm>
          <a:prstGeom prst="line">
            <a:avLst/>
          </a:pr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F570D3C3-25AA-4983-A2D1-350F12E76E0D}"/>
              </a:ext>
            </a:extLst>
          </p:cNvPr>
          <p:cNvSpPr>
            <a:spLocks noGrp="1"/>
          </p:cNvSpPr>
          <p:nvPr>
            <p:ph type="title"/>
          </p:nvPr>
        </p:nvSpPr>
        <p:spPr>
          <a:xfrm>
            <a:off x="685912" y="4714814"/>
            <a:ext cx="10818199" cy="1075211"/>
          </a:xfrm>
        </p:spPr>
        <p:txBody>
          <a:bodyPr vert="horz" lIns="91440" tIns="45720" rIns="91440" bIns="45720" rtlCol="0" anchor="b">
            <a:normAutofit/>
          </a:bodyPr>
          <a:lstStyle/>
          <a:p>
            <a:pPr algn="ctr"/>
            <a:r>
              <a:rPr lang="en-US" sz="6800" dirty="0"/>
              <a:t>ER DIAGRAM-COMPONENTS</a:t>
            </a:r>
          </a:p>
        </p:txBody>
      </p:sp>
      <p:sp>
        <p:nvSpPr>
          <p:cNvPr id="7198" name="5-Point Star 8">
            <a:extLst>
              <a:ext uri="{FF2B5EF4-FFF2-40B4-BE49-F238E27FC236}">
                <a16:creationId xmlns:a16="http://schemas.microsoft.com/office/drawing/2014/main" id="{C6073A4A-2124-40F5-8306-2B223A096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03408" y="6388943"/>
            <a:ext cx="373049" cy="373049"/>
          </a:xfrm>
          <a:prstGeom prst="star5">
            <a:avLst>
              <a:gd name="adj" fmla="val 26693"/>
              <a:gd name="hf" fmla="val 105146"/>
              <a:gd name="vf" fmla="val 110557"/>
            </a:avLst>
          </a:prstGeom>
          <a:solidFill>
            <a:schemeClr val="tx1">
              <a:lumMod val="65000"/>
              <a:lumOff val="35000"/>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7170" name="Picture 2" descr="DBMS ER model concept">
            <a:extLst>
              <a:ext uri="{FF2B5EF4-FFF2-40B4-BE49-F238E27FC236}">
                <a16:creationId xmlns:a16="http://schemas.microsoft.com/office/drawing/2014/main" id="{75C58138-65F1-4C15-B210-C908D05F837F}"/>
              </a:ext>
            </a:extLst>
          </p:cNvPr>
          <p:cNvPicPr>
            <a:picLocks noGrp="1" noChangeAspect="1" noChangeArrowheads="1"/>
          </p:cNvPicPr>
          <p:nvPr>
            <p:ph sz="quarter" idx="13"/>
          </p:nvPr>
        </p:nvPicPr>
        <p:blipFill>
          <a:blip r:embed="rId5">
            <a:extLst>
              <a:ext uri="{28A0092B-C50C-407E-A947-70E740481C1C}">
                <a14:useLocalDpi xmlns:a14="http://schemas.microsoft.com/office/drawing/2010/main" val="0"/>
              </a:ext>
            </a:extLst>
          </a:blip>
          <a:stretch>
            <a:fillRect/>
          </a:stretch>
        </p:blipFill>
        <p:spPr bwMode="auto">
          <a:xfrm>
            <a:off x="1747961" y="691545"/>
            <a:ext cx="3219891" cy="287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385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C7F23-2D1D-4F59-9599-5F434CAADBED}"/>
              </a:ext>
            </a:extLst>
          </p:cNvPr>
          <p:cNvSpPr>
            <a:spLocks noGrp="1"/>
          </p:cNvSpPr>
          <p:nvPr>
            <p:ph type="title"/>
          </p:nvPr>
        </p:nvSpPr>
        <p:spPr>
          <a:xfrm>
            <a:off x="0" y="0"/>
            <a:ext cx="10396882" cy="834887"/>
          </a:xfrm>
        </p:spPr>
        <p:txBody>
          <a:bodyPr/>
          <a:lstStyle/>
          <a:p>
            <a:r>
              <a:rPr lang="en-US" dirty="0"/>
              <a:t>ER-ENTITY</a:t>
            </a:r>
          </a:p>
        </p:txBody>
      </p:sp>
      <p:sp>
        <p:nvSpPr>
          <p:cNvPr id="3" name="Content Placeholder 2">
            <a:extLst>
              <a:ext uri="{FF2B5EF4-FFF2-40B4-BE49-F238E27FC236}">
                <a16:creationId xmlns:a16="http://schemas.microsoft.com/office/drawing/2014/main" id="{A18EA576-90D8-4E96-9C9F-728E2BD5DA7E}"/>
              </a:ext>
            </a:extLst>
          </p:cNvPr>
          <p:cNvSpPr>
            <a:spLocks noGrp="1"/>
          </p:cNvSpPr>
          <p:nvPr>
            <p:ph sz="quarter" idx="13"/>
          </p:nvPr>
        </p:nvSpPr>
        <p:spPr>
          <a:xfrm>
            <a:off x="0" y="993914"/>
            <a:ext cx="11648661" cy="4380672"/>
          </a:xfrm>
        </p:spPr>
        <p:txBody>
          <a:bodyPr>
            <a:normAutofit fontScale="85000" lnSpcReduction="10000"/>
          </a:bodyPr>
          <a:lstStyle/>
          <a:p>
            <a:r>
              <a:rPr lang="en-US" dirty="0">
                <a:latin typeface="Times New Roman" panose="02020603050405020304" pitchFamily="18" charset="0"/>
                <a:cs typeface="Times New Roman" panose="02020603050405020304" pitchFamily="18" charset="0"/>
              </a:rPr>
              <a:t>An entity can be place, person, object, event or a concept, which stores data in the database</a:t>
            </a:r>
          </a:p>
          <a:p>
            <a:r>
              <a:rPr lang="en-US" dirty="0">
                <a:latin typeface="Times New Roman" panose="02020603050405020304" pitchFamily="18" charset="0"/>
                <a:cs typeface="Times New Roman" panose="02020603050405020304" pitchFamily="18" charset="0"/>
              </a:rPr>
              <a:t>In the ER diagram, an entity can be represented as rectangles.</a:t>
            </a:r>
          </a:p>
          <a:p>
            <a:r>
              <a:rPr lang="en-US" dirty="0">
                <a:latin typeface="Times New Roman" panose="02020603050405020304" pitchFamily="18" charset="0"/>
                <a:cs typeface="Times New Roman" panose="02020603050405020304" pitchFamily="18" charset="0"/>
              </a:rPr>
              <a:t>It is anything in the enterprise that is to be represented in our database. It may be a physical thing or simply a fact about the enterprise or an event that happens in the real world.</a:t>
            </a:r>
          </a:p>
          <a:p>
            <a:r>
              <a:rPr lang="en-US" dirty="0">
                <a:latin typeface="Times New Roman" panose="02020603050405020304" pitchFamily="18" charset="0"/>
                <a:cs typeface="Times New Roman" panose="02020603050405020304" pitchFamily="18" charset="0"/>
              </a:rPr>
              <a:t>Every entity is made up of some 'attributes' which represent that entity.</a:t>
            </a:r>
          </a:p>
          <a:p>
            <a:r>
              <a:rPr lang="en-US" dirty="0">
                <a:latin typeface="Times New Roman" panose="02020603050405020304" pitchFamily="18" charset="0"/>
                <a:cs typeface="Times New Roman" panose="02020603050405020304" pitchFamily="18" charset="0"/>
              </a:rPr>
              <a:t>For example, a student entity may have a name, age, class, as attributes.</a:t>
            </a:r>
          </a:p>
          <a:p>
            <a:r>
              <a:rPr lang="en-US" b="1" dirty="0">
                <a:latin typeface="Times New Roman" panose="02020603050405020304" pitchFamily="18" charset="0"/>
                <a:cs typeface="Times New Roman" panose="02020603050405020304" pitchFamily="18" charset="0"/>
              </a:rPr>
              <a:t>Examples of entities:</a:t>
            </a:r>
            <a:endParaRPr lang="en-US"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Person:</a:t>
            </a:r>
            <a:r>
              <a:rPr lang="en-US" dirty="0">
                <a:latin typeface="Times New Roman" panose="02020603050405020304" pitchFamily="18" charset="0"/>
                <a:cs typeface="Times New Roman" panose="02020603050405020304" pitchFamily="18" charset="0"/>
              </a:rPr>
              <a:t> Employee, Student, Patient</a:t>
            </a:r>
          </a:p>
          <a:p>
            <a:pPr lvl="1"/>
            <a:r>
              <a:rPr lang="en-US" b="1" dirty="0">
                <a:latin typeface="Times New Roman" panose="02020603050405020304" pitchFamily="18" charset="0"/>
                <a:cs typeface="Times New Roman" panose="02020603050405020304" pitchFamily="18" charset="0"/>
              </a:rPr>
              <a:t>Place:</a:t>
            </a:r>
            <a:r>
              <a:rPr lang="en-US" dirty="0">
                <a:latin typeface="Times New Roman" panose="02020603050405020304" pitchFamily="18" charset="0"/>
                <a:cs typeface="Times New Roman" panose="02020603050405020304" pitchFamily="18" charset="0"/>
              </a:rPr>
              <a:t> Store, Building</a:t>
            </a:r>
          </a:p>
          <a:p>
            <a:pPr lvl="1"/>
            <a:r>
              <a:rPr lang="en-US" b="1" dirty="0">
                <a:latin typeface="Times New Roman" panose="02020603050405020304" pitchFamily="18" charset="0"/>
                <a:cs typeface="Times New Roman" panose="02020603050405020304" pitchFamily="18" charset="0"/>
              </a:rPr>
              <a:t>Object:</a:t>
            </a:r>
            <a:r>
              <a:rPr lang="en-US" dirty="0">
                <a:latin typeface="Times New Roman" panose="02020603050405020304" pitchFamily="18" charset="0"/>
                <a:cs typeface="Times New Roman" panose="02020603050405020304" pitchFamily="18" charset="0"/>
              </a:rPr>
              <a:t> Machine, product, and Car</a:t>
            </a:r>
          </a:p>
          <a:p>
            <a:pPr lvl="1"/>
            <a:r>
              <a:rPr lang="en-US" b="1" dirty="0">
                <a:latin typeface="Times New Roman" panose="02020603050405020304" pitchFamily="18" charset="0"/>
                <a:cs typeface="Times New Roman" panose="02020603050405020304" pitchFamily="18" charset="0"/>
              </a:rPr>
              <a:t>Event:</a:t>
            </a:r>
            <a:r>
              <a:rPr lang="en-US" dirty="0">
                <a:latin typeface="Times New Roman" panose="02020603050405020304" pitchFamily="18" charset="0"/>
                <a:cs typeface="Times New Roman" panose="02020603050405020304" pitchFamily="18" charset="0"/>
              </a:rPr>
              <a:t> Sale, Registration, Renewal</a:t>
            </a:r>
          </a:p>
          <a:p>
            <a:pPr lvl="1"/>
            <a:r>
              <a:rPr lang="en-US" b="1" dirty="0">
                <a:latin typeface="Times New Roman" panose="02020603050405020304" pitchFamily="18" charset="0"/>
                <a:cs typeface="Times New Roman" panose="02020603050405020304" pitchFamily="18" charset="0"/>
              </a:rPr>
              <a:t>Concept:</a:t>
            </a:r>
            <a:r>
              <a:rPr lang="en-US" dirty="0">
                <a:latin typeface="Times New Roman" panose="02020603050405020304" pitchFamily="18" charset="0"/>
                <a:cs typeface="Times New Roman" panose="02020603050405020304" pitchFamily="18" charset="0"/>
              </a:rPr>
              <a:t> Account, Course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7943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83318-E2CB-45D3-8C67-B16C878D9B0B}"/>
              </a:ext>
            </a:extLst>
          </p:cNvPr>
          <p:cNvSpPr>
            <a:spLocks noGrp="1"/>
          </p:cNvSpPr>
          <p:nvPr>
            <p:ph type="title"/>
          </p:nvPr>
        </p:nvSpPr>
        <p:spPr>
          <a:xfrm>
            <a:off x="8009812" y="685800"/>
            <a:ext cx="3072869" cy="1151965"/>
          </a:xfrm>
        </p:spPr>
        <p:txBody>
          <a:bodyPr>
            <a:normAutofit/>
          </a:bodyPr>
          <a:lstStyle/>
          <a:p>
            <a:r>
              <a:rPr lang="en-US" sz="3700"/>
              <a:t>ER-ATTRIBUTES</a:t>
            </a:r>
          </a:p>
        </p:txBody>
      </p:sp>
      <p:sp>
        <p:nvSpPr>
          <p:cNvPr id="73" name="Rectangle 72">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DBMS ER model concept">
            <a:extLst>
              <a:ext uri="{FF2B5EF4-FFF2-40B4-BE49-F238E27FC236}">
                <a16:creationId xmlns:a16="http://schemas.microsoft.com/office/drawing/2014/main" id="{8E07A51E-2C1E-4CE2-B1BF-9E77451DF12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65575" y="689358"/>
            <a:ext cx="5528161" cy="421963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7FAEE1F-8085-4CE3-9543-D7B35CABB854}"/>
              </a:ext>
            </a:extLst>
          </p:cNvPr>
          <p:cNvSpPr>
            <a:spLocks noGrp="1"/>
          </p:cNvSpPr>
          <p:nvPr>
            <p:ph sz="quarter" idx="13"/>
          </p:nvPr>
        </p:nvSpPr>
        <p:spPr>
          <a:xfrm>
            <a:off x="7559071" y="2071048"/>
            <a:ext cx="4018639" cy="3072290"/>
          </a:xfrm>
        </p:spPr>
        <p:txBody>
          <a:bodyPr anchor="t">
            <a:normAutofit/>
          </a:bodyPr>
          <a:lstStyle/>
          <a:p>
            <a:pPr algn="just"/>
            <a:r>
              <a:rPr lang="en-US" sz="1800" dirty="0">
                <a:latin typeface="Times New Roman" panose="02020603050405020304" pitchFamily="18" charset="0"/>
                <a:cs typeface="Times New Roman" panose="02020603050405020304" pitchFamily="18" charset="0"/>
              </a:rPr>
              <a:t>The attribute is used to describe the property of an entity. Eclipse is used to represent an attribute.</a:t>
            </a:r>
          </a:p>
          <a:p>
            <a:pPr algn="just"/>
            <a:r>
              <a:rPr lang="en-US" sz="1800" b="1" dirty="0">
                <a:latin typeface="Times New Roman" panose="02020603050405020304" pitchFamily="18" charset="0"/>
                <a:cs typeface="Times New Roman" panose="02020603050405020304" pitchFamily="18" charset="0"/>
              </a:rPr>
              <a:t>For example,</a:t>
            </a:r>
            <a:r>
              <a:rPr lang="en-US" sz="1800" dirty="0">
                <a:latin typeface="Times New Roman" panose="02020603050405020304" pitchFamily="18" charset="0"/>
                <a:cs typeface="Times New Roman" panose="02020603050405020304" pitchFamily="18" charset="0"/>
              </a:rPr>
              <a:t> id, age, contact number, name, etc. can be attributes of a student.</a:t>
            </a:r>
          </a:p>
          <a:p>
            <a:endParaRPr lang="en-US" sz="1800" dirty="0"/>
          </a:p>
        </p:txBody>
      </p:sp>
    </p:spTree>
    <p:extLst>
      <p:ext uri="{BB962C8B-B14F-4D97-AF65-F5344CB8AC3E}">
        <p14:creationId xmlns:p14="http://schemas.microsoft.com/office/powerpoint/2010/main" val="408520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BF43A-62EE-4CF9-B1CB-F17A5A2F585C}"/>
              </a:ext>
            </a:extLst>
          </p:cNvPr>
          <p:cNvSpPr>
            <a:spLocks noGrp="1"/>
          </p:cNvSpPr>
          <p:nvPr>
            <p:ph type="title"/>
          </p:nvPr>
        </p:nvSpPr>
        <p:spPr>
          <a:xfrm>
            <a:off x="685800" y="370318"/>
            <a:ext cx="6397155" cy="1706105"/>
          </a:xfrm>
        </p:spPr>
        <p:txBody>
          <a:bodyPr>
            <a:normAutofit/>
          </a:bodyPr>
          <a:lstStyle/>
          <a:p>
            <a:r>
              <a:rPr lang="en-US" dirty="0"/>
              <a:t>KEY ATTRIBUTE</a:t>
            </a:r>
          </a:p>
        </p:txBody>
      </p:sp>
      <p:sp>
        <p:nvSpPr>
          <p:cNvPr id="3" name="Content Placeholder 2">
            <a:extLst>
              <a:ext uri="{FF2B5EF4-FFF2-40B4-BE49-F238E27FC236}">
                <a16:creationId xmlns:a16="http://schemas.microsoft.com/office/drawing/2014/main" id="{AEF72298-0542-4F7B-B80A-C96C722E125B}"/>
              </a:ext>
            </a:extLst>
          </p:cNvPr>
          <p:cNvSpPr>
            <a:spLocks noGrp="1"/>
          </p:cNvSpPr>
          <p:nvPr>
            <p:ph sz="quarter" idx="13"/>
          </p:nvPr>
        </p:nvSpPr>
        <p:spPr>
          <a:xfrm>
            <a:off x="685800" y="2076423"/>
            <a:ext cx="6397157" cy="3288739"/>
          </a:xfrm>
        </p:spPr>
        <p:txBody>
          <a:bodyPr anchor="t">
            <a:normAutofit/>
          </a:bodyPr>
          <a:lstStyle/>
          <a:p>
            <a:r>
              <a:rPr lang="en-US" dirty="0">
                <a:latin typeface="Times New Roman" panose="02020603050405020304" pitchFamily="18" charset="0"/>
                <a:cs typeface="Times New Roman" panose="02020603050405020304" pitchFamily="18" charset="0"/>
              </a:rPr>
              <a:t>A key attribute can uniquely identify an entity from an entity set. </a:t>
            </a:r>
          </a:p>
          <a:p>
            <a:r>
              <a:rPr lang="en-US" dirty="0">
                <a:latin typeface="Times New Roman" panose="02020603050405020304" pitchFamily="18" charset="0"/>
                <a:cs typeface="Times New Roman" panose="02020603050405020304" pitchFamily="18" charset="0"/>
              </a:rPr>
              <a:t>For example, student roll number (ID) can uniquely identify a student from a set of students.</a:t>
            </a:r>
          </a:p>
          <a:p>
            <a:r>
              <a:rPr lang="en-US" dirty="0">
                <a:latin typeface="Times New Roman" panose="02020603050405020304" pitchFamily="18" charset="0"/>
                <a:cs typeface="Times New Roman" panose="02020603050405020304" pitchFamily="18" charset="0"/>
              </a:rPr>
              <a:t>Key attribute is represented by oval same as other attributes however the </a:t>
            </a:r>
            <a:r>
              <a:rPr lang="en-US" b="1" dirty="0">
                <a:latin typeface="Times New Roman" panose="02020603050405020304" pitchFamily="18" charset="0"/>
                <a:cs typeface="Times New Roman" panose="02020603050405020304" pitchFamily="18" charset="0"/>
              </a:rPr>
              <a:t>text of key attribute is underlined</a:t>
            </a:r>
            <a:r>
              <a:rPr lang="en-US" dirty="0">
                <a:latin typeface="Times New Roman" panose="02020603050405020304" pitchFamily="18" charset="0"/>
                <a:cs typeface="Times New Roman" panose="02020603050405020304" pitchFamily="18" charset="0"/>
              </a:rPr>
              <a:t>.</a:t>
            </a:r>
          </a:p>
        </p:txBody>
      </p:sp>
      <p:pic>
        <p:nvPicPr>
          <p:cNvPr id="9220" name="Picture 4" descr="DBMS ER model concept">
            <a:extLst>
              <a:ext uri="{FF2B5EF4-FFF2-40B4-BE49-F238E27FC236}">
                <a16:creationId xmlns:a16="http://schemas.microsoft.com/office/drawing/2014/main" id="{722B6884-43AD-451C-B8F8-60BB0EFDB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2954" y="2076423"/>
            <a:ext cx="3805439" cy="3288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727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4A9E2719-3179-4CB2-9E0D-7403C5056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75" name="Freeform 25">
            <a:extLst>
              <a:ext uri="{FF2B5EF4-FFF2-40B4-BE49-F238E27FC236}">
                <a16:creationId xmlns:a16="http://schemas.microsoft.com/office/drawing/2014/main" id="{2FA7B314-1C7F-48F1-A359-A30AD5537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77" name="Rectangle 76">
            <a:extLst>
              <a:ext uri="{FF2B5EF4-FFF2-40B4-BE49-F238E27FC236}">
                <a16:creationId xmlns:a16="http://schemas.microsoft.com/office/drawing/2014/main" id="{A4FEA56A-DD53-4B5F-A09A-BF4585AF7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094412" cy="6380796"/>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D7F423A-D90E-4F2A-9B94-DE500C46221D}"/>
              </a:ext>
            </a:extLst>
          </p:cNvPr>
          <p:cNvSpPr>
            <a:spLocks noGrp="1"/>
          </p:cNvSpPr>
          <p:nvPr>
            <p:ph type="title"/>
          </p:nvPr>
        </p:nvSpPr>
        <p:spPr>
          <a:xfrm>
            <a:off x="685802" y="685800"/>
            <a:ext cx="4949172" cy="1151965"/>
          </a:xfrm>
        </p:spPr>
        <p:txBody>
          <a:bodyPr>
            <a:normAutofit/>
          </a:bodyPr>
          <a:lstStyle/>
          <a:p>
            <a:r>
              <a:rPr lang="en-US" sz="4200">
                <a:solidFill>
                  <a:schemeClr val="bg1"/>
                </a:solidFill>
              </a:rPr>
              <a:t>COMPOSITE ATTRIBUTE</a:t>
            </a:r>
          </a:p>
        </p:txBody>
      </p:sp>
      <p:sp>
        <p:nvSpPr>
          <p:cNvPr id="3" name="Content Placeholder 2">
            <a:extLst>
              <a:ext uri="{FF2B5EF4-FFF2-40B4-BE49-F238E27FC236}">
                <a16:creationId xmlns:a16="http://schemas.microsoft.com/office/drawing/2014/main" id="{C9370E01-1D47-4E25-98AB-276EA1FC1E33}"/>
              </a:ext>
            </a:extLst>
          </p:cNvPr>
          <p:cNvSpPr>
            <a:spLocks noGrp="1"/>
          </p:cNvSpPr>
          <p:nvPr>
            <p:ph sz="quarter" idx="13"/>
          </p:nvPr>
        </p:nvSpPr>
        <p:spPr>
          <a:xfrm>
            <a:off x="685802" y="2063396"/>
            <a:ext cx="4949172" cy="3680910"/>
          </a:xfrm>
        </p:spPr>
        <p:txBody>
          <a:bodyPr>
            <a:normAutofit/>
          </a:bodyPr>
          <a:lstStyle/>
          <a:p>
            <a:pPr>
              <a:lnSpc>
                <a:spcPct val="110000"/>
              </a:lnSpc>
            </a:pPr>
            <a:r>
              <a:rPr lang="en-US" sz="1600">
                <a:solidFill>
                  <a:schemeClr val="bg1"/>
                </a:solidFill>
                <a:latin typeface="Times New Roman" panose="02020603050405020304" pitchFamily="18" charset="0"/>
                <a:cs typeface="Times New Roman" panose="02020603050405020304" pitchFamily="18" charset="0"/>
              </a:rPr>
              <a:t>An attribute that composed of many other attributes is known as a composite attribute.</a:t>
            </a:r>
          </a:p>
          <a:p>
            <a:pPr>
              <a:lnSpc>
                <a:spcPct val="110000"/>
              </a:lnSpc>
            </a:pPr>
            <a:r>
              <a:rPr lang="en-US" sz="1600">
                <a:solidFill>
                  <a:schemeClr val="bg1"/>
                </a:solidFill>
                <a:latin typeface="Times New Roman" panose="02020603050405020304" pitchFamily="18" charset="0"/>
                <a:cs typeface="Times New Roman" panose="02020603050405020304" pitchFamily="18" charset="0"/>
              </a:rPr>
              <a:t>The composite attribute is represented by an ellipse, and those ellipses are connected with an ellipse.</a:t>
            </a:r>
          </a:p>
          <a:p>
            <a:pPr>
              <a:lnSpc>
                <a:spcPct val="110000"/>
              </a:lnSpc>
            </a:pPr>
            <a:r>
              <a:rPr lang="en-US" sz="1600">
                <a:solidFill>
                  <a:schemeClr val="bg1"/>
                </a:solidFill>
                <a:latin typeface="Times New Roman" panose="02020603050405020304" pitchFamily="18" charset="0"/>
                <a:cs typeface="Times New Roman" panose="02020603050405020304" pitchFamily="18" charset="0"/>
              </a:rPr>
              <a:t>For example, In student entity, the student address is a composite attribute as an address is composed of other attributes such as pin code, state, country.</a:t>
            </a:r>
          </a:p>
        </p:txBody>
      </p:sp>
      <p:pic>
        <p:nvPicPr>
          <p:cNvPr id="10242" name="Picture 2" descr="DBMS ER model concept">
            <a:extLst>
              <a:ext uri="{FF2B5EF4-FFF2-40B4-BE49-F238E27FC236}">
                <a16:creationId xmlns:a16="http://schemas.microsoft.com/office/drawing/2014/main" id="{48B376C9-09F4-4CF2-BC78-06A627737E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31" r="1183"/>
          <a:stretch/>
        </p:blipFill>
        <p:spPr bwMode="auto">
          <a:xfrm>
            <a:off x="6320775" y="231418"/>
            <a:ext cx="5142813" cy="289559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44" name="Picture 4" descr="ER diagram composite attribute">
            <a:extLst>
              <a:ext uri="{FF2B5EF4-FFF2-40B4-BE49-F238E27FC236}">
                <a16:creationId xmlns:a16="http://schemas.microsoft.com/office/drawing/2014/main" id="{386DB2C2-7889-4A91-AED8-87FC592D12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08" r="4" b="5512"/>
          <a:stretch/>
        </p:blipFill>
        <p:spPr bwMode="auto">
          <a:xfrm>
            <a:off x="6320775" y="3250087"/>
            <a:ext cx="5142813" cy="2887676"/>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989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492A138-EC4F-4F03-B497-EBDF2443F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46CF1B-7526-4533-8381-C348240A64DA}"/>
              </a:ext>
            </a:extLst>
          </p:cNvPr>
          <p:cNvSpPr>
            <a:spLocks noGrp="1"/>
          </p:cNvSpPr>
          <p:nvPr>
            <p:ph type="title"/>
          </p:nvPr>
        </p:nvSpPr>
        <p:spPr>
          <a:xfrm>
            <a:off x="685800" y="685800"/>
            <a:ext cx="10792837" cy="1485900"/>
          </a:xfrm>
        </p:spPr>
        <p:txBody>
          <a:bodyPr>
            <a:normAutofit/>
          </a:bodyPr>
          <a:lstStyle/>
          <a:p>
            <a:r>
              <a:rPr lang="en-US" dirty="0"/>
              <a:t>MULTIVALUED ATTRIBUTE</a:t>
            </a:r>
          </a:p>
        </p:txBody>
      </p:sp>
      <p:sp>
        <p:nvSpPr>
          <p:cNvPr id="3" name="Content Placeholder 2">
            <a:extLst>
              <a:ext uri="{FF2B5EF4-FFF2-40B4-BE49-F238E27FC236}">
                <a16:creationId xmlns:a16="http://schemas.microsoft.com/office/drawing/2014/main" id="{7F62E7CA-655D-4E58-AAD1-67253D9BC0F7}"/>
              </a:ext>
            </a:extLst>
          </p:cNvPr>
          <p:cNvSpPr>
            <a:spLocks noGrp="1"/>
          </p:cNvSpPr>
          <p:nvPr>
            <p:ph sz="quarter" idx="13"/>
          </p:nvPr>
        </p:nvSpPr>
        <p:spPr>
          <a:xfrm>
            <a:off x="685801" y="2286000"/>
            <a:ext cx="5326380" cy="3800693"/>
          </a:xfrm>
        </p:spPr>
        <p:txBody>
          <a:bodyPr anchor="t">
            <a:normAutofit/>
          </a:bodyPr>
          <a:lstStyle/>
          <a:p>
            <a:r>
              <a:rPr lang="en-US" sz="1800">
                <a:latin typeface="Times New Roman" panose="02020603050405020304" pitchFamily="18" charset="0"/>
                <a:cs typeface="Times New Roman" panose="02020603050405020304" pitchFamily="18" charset="0"/>
              </a:rPr>
              <a:t>An attribute can have more than one value. These attributes are known as a multivalued attribute. </a:t>
            </a:r>
          </a:p>
          <a:p>
            <a:r>
              <a:rPr lang="en-US" sz="1800">
                <a:latin typeface="Times New Roman" panose="02020603050405020304" pitchFamily="18" charset="0"/>
                <a:cs typeface="Times New Roman" panose="02020603050405020304" pitchFamily="18" charset="0"/>
              </a:rPr>
              <a:t>The double oval is used to represent multivalued attribute.</a:t>
            </a:r>
          </a:p>
          <a:p>
            <a:r>
              <a:rPr lang="en-US" sz="1800">
                <a:latin typeface="Times New Roman" panose="02020603050405020304" pitchFamily="18" charset="0"/>
                <a:cs typeface="Times New Roman" panose="02020603050405020304" pitchFamily="18" charset="0"/>
              </a:rPr>
              <a:t>For example – A person can have more than one phone numbers so the phone number attribute is multivalued.</a:t>
            </a:r>
          </a:p>
        </p:txBody>
      </p:sp>
      <p:pic>
        <p:nvPicPr>
          <p:cNvPr id="11266" name="Picture 2" descr="DBMS ER model concept">
            <a:extLst>
              <a:ext uri="{FF2B5EF4-FFF2-40B4-BE49-F238E27FC236}">
                <a16:creationId xmlns:a16="http://schemas.microsoft.com/office/drawing/2014/main" id="{B5D10004-A006-4BEC-B497-A8B0AD352F1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92240" y="2706963"/>
            <a:ext cx="4931275" cy="2958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280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492A138-EC4F-4F03-B497-EBDF2443F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BD8FDD-7B6D-42AA-AE2C-42B4480C947E}"/>
              </a:ext>
            </a:extLst>
          </p:cNvPr>
          <p:cNvSpPr>
            <a:spLocks noGrp="1"/>
          </p:cNvSpPr>
          <p:nvPr>
            <p:ph type="title"/>
          </p:nvPr>
        </p:nvSpPr>
        <p:spPr>
          <a:xfrm>
            <a:off x="685800" y="685800"/>
            <a:ext cx="10792837" cy="1485900"/>
          </a:xfrm>
        </p:spPr>
        <p:txBody>
          <a:bodyPr>
            <a:normAutofit/>
          </a:bodyPr>
          <a:lstStyle/>
          <a:p>
            <a:r>
              <a:rPr lang="en-US" dirty="0"/>
              <a:t>DERIVED ATTRIBUTE</a:t>
            </a:r>
          </a:p>
        </p:txBody>
      </p:sp>
      <p:sp>
        <p:nvSpPr>
          <p:cNvPr id="3" name="Content Placeholder 2">
            <a:extLst>
              <a:ext uri="{FF2B5EF4-FFF2-40B4-BE49-F238E27FC236}">
                <a16:creationId xmlns:a16="http://schemas.microsoft.com/office/drawing/2014/main" id="{68A9A2BB-A626-4B8D-851A-8C7E1B32E34A}"/>
              </a:ext>
            </a:extLst>
          </p:cNvPr>
          <p:cNvSpPr>
            <a:spLocks noGrp="1"/>
          </p:cNvSpPr>
          <p:nvPr>
            <p:ph sz="quarter" idx="13"/>
          </p:nvPr>
        </p:nvSpPr>
        <p:spPr>
          <a:xfrm>
            <a:off x="685801" y="2286000"/>
            <a:ext cx="5326380" cy="3800693"/>
          </a:xfrm>
        </p:spPr>
        <p:txBody>
          <a:bodyPr anchor="t">
            <a:normAutofit/>
          </a:bodyPr>
          <a:lstStyle/>
          <a:p>
            <a:r>
              <a:rPr lang="en-US" sz="1800">
                <a:latin typeface="Times New Roman" panose="02020603050405020304" pitchFamily="18" charset="0"/>
                <a:cs typeface="Times New Roman" panose="02020603050405020304" pitchFamily="18" charset="0"/>
              </a:rPr>
              <a:t>An attribute that can be derived from other attribute is known as a derived attribute. </a:t>
            </a:r>
          </a:p>
          <a:p>
            <a:r>
              <a:rPr lang="en-US" sz="1800">
                <a:latin typeface="Times New Roman" panose="02020603050405020304" pitchFamily="18" charset="0"/>
                <a:cs typeface="Times New Roman" panose="02020603050405020304" pitchFamily="18" charset="0"/>
              </a:rPr>
              <a:t>It can be represented by a dashed ellipse.</a:t>
            </a:r>
          </a:p>
          <a:p>
            <a:r>
              <a:rPr lang="en-US" sz="1800">
                <a:latin typeface="Times New Roman" panose="02020603050405020304" pitchFamily="18" charset="0"/>
                <a:cs typeface="Times New Roman" panose="02020603050405020304" pitchFamily="18" charset="0"/>
              </a:rPr>
              <a:t>For example – Person age is a derived attribute as it changes over time and can be derived from another attribute (Date of birth).</a:t>
            </a:r>
          </a:p>
        </p:txBody>
      </p:sp>
      <p:pic>
        <p:nvPicPr>
          <p:cNvPr id="12290" name="Picture 2" descr="Multivalued and derived attribute">
            <a:extLst>
              <a:ext uri="{FF2B5EF4-FFF2-40B4-BE49-F238E27FC236}">
                <a16:creationId xmlns:a16="http://schemas.microsoft.com/office/drawing/2014/main" id="{EB6FB685-3D58-4EC3-82DA-D6365303655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92240" y="2953527"/>
            <a:ext cx="4931275" cy="246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5236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7A37A05B-5EE5-46EF-B1F8-182A3F3C1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ECE753A3-CB2D-4B90-A1D6-68B9618BB0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23000" y="135467"/>
            <a:ext cx="5334001" cy="610446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25">
            <a:extLst>
              <a:ext uri="{FF2B5EF4-FFF2-40B4-BE49-F238E27FC236}">
                <a16:creationId xmlns:a16="http://schemas.microsoft.com/office/drawing/2014/main" id="{EF9B69EB-1232-4524-836D-824F991F89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79" name="Rectangle 78">
            <a:extLst>
              <a:ext uri="{FF2B5EF4-FFF2-40B4-BE49-F238E27FC236}">
                <a16:creationId xmlns:a16="http://schemas.microsoft.com/office/drawing/2014/main" id="{B4EA443A-62A7-44FA-AC12-5E09BE08C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094412" cy="6380796"/>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18714B3-D085-4780-AC57-9C1932CFA313}"/>
              </a:ext>
            </a:extLst>
          </p:cNvPr>
          <p:cNvSpPr>
            <a:spLocks noGrp="1"/>
          </p:cNvSpPr>
          <p:nvPr>
            <p:ph type="title"/>
          </p:nvPr>
        </p:nvSpPr>
        <p:spPr>
          <a:xfrm>
            <a:off x="685802" y="685800"/>
            <a:ext cx="4949172" cy="1151965"/>
          </a:xfrm>
        </p:spPr>
        <p:txBody>
          <a:bodyPr>
            <a:normAutofit/>
          </a:bodyPr>
          <a:lstStyle/>
          <a:p>
            <a:r>
              <a:rPr lang="en-US">
                <a:solidFill>
                  <a:schemeClr val="bg1"/>
                </a:solidFill>
              </a:rPr>
              <a:t>RELATIONSHIP</a:t>
            </a:r>
          </a:p>
        </p:txBody>
      </p:sp>
      <p:sp>
        <p:nvSpPr>
          <p:cNvPr id="3" name="Content Placeholder 2">
            <a:extLst>
              <a:ext uri="{FF2B5EF4-FFF2-40B4-BE49-F238E27FC236}">
                <a16:creationId xmlns:a16="http://schemas.microsoft.com/office/drawing/2014/main" id="{70C522D5-E13B-4EB0-B8FD-1CEB85AD6967}"/>
              </a:ext>
            </a:extLst>
          </p:cNvPr>
          <p:cNvSpPr>
            <a:spLocks noGrp="1"/>
          </p:cNvSpPr>
          <p:nvPr>
            <p:ph sz="quarter" idx="13"/>
          </p:nvPr>
        </p:nvSpPr>
        <p:spPr>
          <a:xfrm>
            <a:off x="591707" y="1702191"/>
            <a:ext cx="5399233" cy="4678605"/>
          </a:xfrm>
        </p:spPr>
        <p:txBody>
          <a:bodyPr>
            <a:normAutofit/>
          </a:bodyPr>
          <a:lstStyle/>
          <a:p>
            <a:pPr>
              <a:lnSpc>
                <a:spcPct val="110000"/>
              </a:lnSpc>
            </a:pPr>
            <a:r>
              <a:rPr lang="en-US" sz="1300">
                <a:solidFill>
                  <a:schemeClr val="bg1"/>
                </a:solidFill>
                <a:latin typeface="Times New Roman" panose="02020603050405020304" pitchFamily="18" charset="0"/>
                <a:cs typeface="Times New Roman" panose="02020603050405020304" pitchFamily="18" charset="0"/>
              </a:rPr>
              <a:t>A relationship is represented by diamond shape </a:t>
            </a:r>
          </a:p>
          <a:p>
            <a:pPr>
              <a:lnSpc>
                <a:spcPct val="110000"/>
              </a:lnSpc>
            </a:pPr>
            <a:r>
              <a:rPr lang="en-US" sz="1300">
                <a:solidFill>
                  <a:schemeClr val="bg1"/>
                </a:solidFill>
                <a:latin typeface="Times New Roman" panose="02020603050405020304" pitchFamily="18" charset="0"/>
                <a:cs typeface="Times New Roman" panose="02020603050405020304" pitchFamily="18" charset="0"/>
              </a:rPr>
              <a:t>in ER diagram, it shows the relationship among entities. There are four types of relationships:</a:t>
            </a:r>
          </a:p>
          <a:p>
            <a:pPr>
              <a:lnSpc>
                <a:spcPct val="110000"/>
              </a:lnSpc>
            </a:pPr>
            <a:r>
              <a:rPr lang="en-US" sz="1300">
                <a:solidFill>
                  <a:schemeClr val="bg1"/>
                </a:solidFill>
                <a:latin typeface="Times New Roman" panose="02020603050405020304" pitchFamily="18" charset="0"/>
                <a:cs typeface="Times New Roman" panose="02020603050405020304" pitchFamily="18" charset="0"/>
              </a:rPr>
              <a:t>A relationship type represents the </a:t>
            </a:r>
            <a:r>
              <a:rPr lang="en-US" sz="1300" b="1">
                <a:solidFill>
                  <a:schemeClr val="bg1"/>
                </a:solidFill>
                <a:latin typeface="Times New Roman" panose="02020603050405020304" pitchFamily="18" charset="0"/>
                <a:cs typeface="Times New Roman" panose="02020603050405020304" pitchFamily="18" charset="0"/>
              </a:rPr>
              <a:t>association between entity types</a:t>
            </a:r>
          </a:p>
          <a:p>
            <a:pPr>
              <a:lnSpc>
                <a:spcPct val="110000"/>
              </a:lnSpc>
            </a:pPr>
            <a:r>
              <a:rPr lang="en-US" sz="1300">
                <a:solidFill>
                  <a:schemeClr val="bg1"/>
                </a:solidFill>
                <a:latin typeface="Times New Roman" panose="02020603050405020304" pitchFamily="18" charset="0"/>
                <a:cs typeface="Times New Roman" panose="02020603050405020304" pitchFamily="18" charset="0"/>
              </a:rPr>
              <a:t>For example,‘Enrolled in’ is a relationship type that exists between entity type Student and Course</a:t>
            </a:r>
          </a:p>
          <a:p>
            <a:pPr>
              <a:lnSpc>
                <a:spcPct val="110000"/>
              </a:lnSpc>
            </a:pPr>
            <a:r>
              <a:rPr lang="en-US" sz="1300">
                <a:solidFill>
                  <a:schemeClr val="bg1"/>
                </a:solidFill>
                <a:latin typeface="Times New Roman" panose="02020603050405020304" pitchFamily="18" charset="0"/>
                <a:cs typeface="Times New Roman" panose="02020603050405020304" pitchFamily="18" charset="0"/>
              </a:rPr>
              <a:t>A set of relationships of same type is known as relationship set. The following relationship set depicts S1 is enrolled in C2, S2 is enrolled in C1 and S3 is enrolled in C3.</a:t>
            </a:r>
          </a:p>
        </p:txBody>
      </p:sp>
      <p:pic>
        <p:nvPicPr>
          <p:cNvPr id="13316" name="Picture 4" descr="er9">
            <a:extLst>
              <a:ext uri="{FF2B5EF4-FFF2-40B4-BE49-F238E27FC236}">
                <a16:creationId xmlns:a16="http://schemas.microsoft.com/office/drawing/2014/main" id="{A63E0BF8-53A9-45EE-BD72-249A295DFAB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22999" y="133494"/>
            <a:ext cx="5610483" cy="328471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314" name="Picture 2" descr="er8">
            <a:extLst>
              <a:ext uri="{FF2B5EF4-FFF2-40B4-BE49-F238E27FC236}">
                <a16:creationId xmlns:a16="http://schemas.microsoft.com/office/drawing/2014/main" id="{CBF9F02E-304C-4E33-B9A4-447D9415ABB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74191" y="4218215"/>
            <a:ext cx="5189397" cy="951419"/>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120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AA5C-6E91-4BBB-8E49-9DE7F950399C}"/>
              </a:ext>
            </a:extLst>
          </p:cNvPr>
          <p:cNvSpPr>
            <a:spLocks noGrp="1"/>
          </p:cNvSpPr>
          <p:nvPr>
            <p:ph type="title"/>
          </p:nvPr>
        </p:nvSpPr>
        <p:spPr>
          <a:xfrm>
            <a:off x="0" y="0"/>
            <a:ext cx="10396882" cy="1151965"/>
          </a:xfrm>
        </p:spPr>
        <p:txBody>
          <a:bodyPr/>
          <a:lstStyle/>
          <a:p>
            <a:r>
              <a:rPr lang="en-US" dirty="0"/>
              <a:t>FILE SYSTEM-DISADVANTAGES</a:t>
            </a:r>
          </a:p>
        </p:txBody>
      </p:sp>
      <p:sp>
        <p:nvSpPr>
          <p:cNvPr id="3" name="Content Placeholder 2">
            <a:extLst>
              <a:ext uri="{FF2B5EF4-FFF2-40B4-BE49-F238E27FC236}">
                <a16:creationId xmlns:a16="http://schemas.microsoft.com/office/drawing/2014/main" id="{5FF61A4D-AED9-4902-9DF4-5611E33782BF}"/>
              </a:ext>
            </a:extLst>
          </p:cNvPr>
          <p:cNvSpPr>
            <a:spLocks noGrp="1"/>
          </p:cNvSpPr>
          <p:nvPr>
            <p:ph sz="quarter" idx="13"/>
          </p:nvPr>
        </p:nvSpPr>
        <p:spPr>
          <a:xfrm>
            <a:off x="0" y="927652"/>
            <a:ext cx="11661913" cy="4664765"/>
          </a:xfrm>
        </p:spPr>
        <p:txBody>
          <a:bodyPr>
            <a:normAutofit fontScale="70000" lnSpcReduction="20000"/>
          </a:bodyPr>
          <a:lstStyle/>
          <a:p>
            <a:r>
              <a:rPr lang="en-US" b="1" dirty="0">
                <a:latin typeface="Times New Roman" panose="02020603050405020304" pitchFamily="18" charset="0"/>
                <a:cs typeface="Times New Roman" panose="02020603050405020304" pitchFamily="18" charset="0"/>
              </a:rPr>
              <a:t>Data Mapping and Access: –</a:t>
            </a:r>
            <a:r>
              <a:rPr lang="en-US" dirty="0">
                <a:latin typeface="Times New Roman" panose="02020603050405020304" pitchFamily="18" charset="0"/>
                <a:cs typeface="Times New Roman" panose="02020603050405020304" pitchFamily="18" charset="0"/>
              </a:rPr>
              <a:t> Although all the related </a:t>
            </a:r>
            <a:r>
              <a:rPr lang="en-US" dirty="0" err="1">
                <a:latin typeface="Times New Roman" panose="02020603050405020304" pitchFamily="18" charset="0"/>
                <a:cs typeface="Times New Roman" panose="02020603050405020304" pitchFamily="18" charset="0"/>
              </a:rPr>
              <a:t>informations</a:t>
            </a:r>
            <a:r>
              <a:rPr lang="en-US" dirty="0">
                <a:latin typeface="Times New Roman" panose="02020603050405020304" pitchFamily="18" charset="0"/>
                <a:cs typeface="Times New Roman" panose="02020603050405020304" pitchFamily="18" charset="0"/>
              </a:rPr>
              <a:t> are grouped and stored in different files, there is no mapping between any two files. i.e.; any two dependent files are not linked. Even though Student files and </a:t>
            </a:r>
            <a:r>
              <a:rPr lang="en-US" dirty="0" err="1">
                <a:latin typeface="Times New Roman" panose="02020603050405020304" pitchFamily="18" charset="0"/>
                <a:cs typeface="Times New Roman" panose="02020603050405020304" pitchFamily="18" charset="0"/>
              </a:rPr>
              <a:t>Student_Report</a:t>
            </a:r>
            <a:r>
              <a:rPr lang="en-US" dirty="0">
                <a:latin typeface="Times New Roman" panose="02020603050405020304" pitchFamily="18" charset="0"/>
                <a:cs typeface="Times New Roman" panose="02020603050405020304" pitchFamily="18" charset="0"/>
              </a:rPr>
              <a:t> files are related, they are two different files and they are not linked by any means. Hence if we need to display student details along with his report, we cannot directly pick from those two files. We have to write a lengthy program to search Student file first, get all details, then go </a:t>
            </a:r>
            <a:r>
              <a:rPr lang="en-US" dirty="0" err="1">
                <a:latin typeface="Times New Roman" panose="02020603050405020304" pitchFamily="18" charset="0"/>
                <a:cs typeface="Times New Roman" panose="02020603050405020304" pitchFamily="18" charset="0"/>
              </a:rPr>
              <a:t>Student_Report</a:t>
            </a:r>
            <a:r>
              <a:rPr lang="en-US" dirty="0">
                <a:latin typeface="Times New Roman" panose="02020603050405020304" pitchFamily="18" charset="0"/>
                <a:cs typeface="Times New Roman" panose="02020603050405020304" pitchFamily="18" charset="0"/>
              </a:rPr>
              <a:t> file and search for his </a:t>
            </a:r>
            <a:r>
              <a:rPr lang="en-US" dirty="0" err="1">
                <a:latin typeface="Times New Roman" panose="02020603050405020304" pitchFamily="18" charset="0"/>
                <a:cs typeface="Times New Roman" panose="02020603050405020304" pitchFamily="18" charset="0"/>
              </a:rPr>
              <a:t>report.When</a:t>
            </a:r>
            <a:r>
              <a:rPr lang="en-US" dirty="0">
                <a:latin typeface="Times New Roman" panose="02020603050405020304" pitchFamily="18" charset="0"/>
                <a:cs typeface="Times New Roman" panose="02020603050405020304" pitchFamily="18" charset="0"/>
              </a:rPr>
              <a:t> there is very huge amount of data, it is always a time consuming task to search for particular information from the file system. It is always an inefficient method to search for the data</a:t>
            </a:r>
          </a:p>
          <a:p>
            <a:r>
              <a:rPr lang="en-US" b="1" dirty="0">
                <a:latin typeface="Times New Roman" panose="02020603050405020304" pitchFamily="18" charset="0"/>
                <a:cs typeface="Times New Roman" panose="02020603050405020304" pitchFamily="18" charset="0"/>
              </a:rPr>
              <a:t>Data Redundancy: –</a:t>
            </a:r>
            <a:r>
              <a:rPr lang="en-US" dirty="0">
                <a:latin typeface="Times New Roman" panose="02020603050405020304" pitchFamily="18" charset="0"/>
                <a:cs typeface="Times New Roman" panose="02020603050405020304" pitchFamily="18" charset="0"/>
              </a:rPr>
              <a:t> There are no methods to validate the insertion of duplicate data in file system. Any user can enter any data. File system does not validate for the kind of data being entered nor does it validate for previous existence of the same data in the same file. Duplicate data in the system is not appreciated as it is a waste of space, and always lead to confusion and mishandling of data. When there are duplicate data in the file, and if we need to update or delete the record, we might end up in updating/deleting one of the record, leaving the other record in the file. Again the file system does not validate this process. Hence the purpose of storing the data is </a:t>
            </a:r>
            <a:r>
              <a:rPr lang="en-US" dirty="0" err="1">
                <a:latin typeface="Times New Roman" panose="02020603050405020304" pitchFamily="18" charset="0"/>
                <a:cs typeface="Times New Roman" panose="02020603050405020304" pitchFamily="18" charset="0"/>
              </a:rPr>
              <a:t>lost.Though</a:t>
            </a:r>
            <a:r>
              <a:rPr lang="en-US" dirty="0">
                <a:latin typeface="Times New Roman" panose="02020603050405020304" pitchFamily="18" charset="0"/>
                <a:cs typeface="Times New Roman" panose="02020603050405020304" pitchFamily="18" charset="0"/>
              </a:rPr>
              <a:t> the file name says Student file, there is a chance of entering staff information or his report information in the file. File system allows any information to be entered into any file. It does not isolate the data being entered from the group it belongs to.</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7418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5C44A-9720-4748-B887-C6CFD0118532}"/>
              </a:ext>
            </a:extLst>
          </p:cNvPr>
          <p:cNvSpPr>
            <a:spLocks noGrp="1"/>
          </p:cNvSpPr>
          <p:nvPr>
            <p:ph type="title"/>
          </p:nvPr>
        </p:nvSpPr>
        <p:spPr>
          <a:xfrm>
            <a:off x="0" y="0"/>
            <a:ext cx="6398496" cy="1151965"/>
          </a:xfrm>
        </p:spPr>
        <p:txBody>
          <a:bodyPr>
            <a:normAutofit/>
          </a:bodyPr>
          <a:lstStyle/>
          <a:p>
            <a:r>
              <a:rPr lang="en-US" sz="3800" b="1" dirty="0"/>
              <a:t>Degree of a relationship set:</a:t>
            </a:r>
            <a:endParaRPr lang="en-US" sz="3800" dirty="0"/>
          </a:p>
        </p:txBody>
      </p:sp>
      <p:sp>
        <p:nvSpPr>
          <p:cNvPr id="3" name="Content Placeholder 2">
            <a:extLst>
              <a:ext uri="{FF2B5EF4-FFF2-40B4-BE49-F238E27FC236}">
                <a16:creationId xmlns:a16="http://schemas.microsoft.com/office/drawing/2014/main" id="{938264AF-7D5B-4C18-AEA0-8881D2653A42}"/>
              </a:ext>
            </a:extLst>
          </p:cNvPr>
          <p:cNvSpPr>
            <a:spLocks noGrp="1"/>
          </p:cNvSpPr>
          <p:nvPr>
            <p:ph sz="quarter" idx="13"/>
          </p:nvPr>
        </p:nvSpPr>
        <p:spPr>
          <a:xfrm>
            <a:off x="0" y="815926"/>
            <a:ext cx="7512148" cy="4792645"/>
          </a:xfrm>
        </p:spPr>
        <p:txBody>
          <a:bodyPr>
            <a:normAutofit/>
          </a:bodyPr>
          <a:lstStyle/>
          <a:p>
            <a:pPr marL="0" indent="0">
              <a:lnSpc>
                <a:spcPct val="110000"/>
              </a:lnSpc>
              <a:buNone/>
            </a:pPr>
            <a:r>
              <a:rPr lang="en-US" sz="1600" dirty="0">
                <a:latin typeface="Times New Roman" panose="02020603050405020304" pitchFamily="18" charset="0"/>
                <a:cs typeface="Times New Roman" panose="02020603050405020304" pitchFamily="18" charset="0"/>
              </a:rPr>
              <a:t>The number of different entity sets </a:t>
            </a:r>
            <a:r>
              <a:rPr lang="en-US" sz="1600" b="1" dirty="0">
                <a:latin typeface="Times New Roman" panose="02020603050405020304" pitchFamily="18" charset="0"/>
                <a:cs typeface="Times New Roman" panose="02020603050405020304" pitchFamily="18" charset="0"/>
              </a:rPr>
              <a:t>participating in a relationship</a:t>
            </a:r>
            <a:r>
              <a:rPr lang="en-US" sz="1600" dirty="0">
                <a:latin typeface="Times New Roman" panose="02020603050405020304" pitchFamily="18" charset="0"/>
                <a:cs typeface="Times New Roman" panose="02020603050405020304" pitchFamily="18" charset="0"/>
              </a:rPr>
              <a:t> set is called as degree of a relationship set.</a:t>
            </a:r>
          </a:p>
          <a:p>
            <a:pPr>
              <a:lnSpc>
                <a:spcPct val="110000"/>
              </a:lnSpc>
            </a:pPr>
            <a:r>
              <a:rPr lang="en-US" sz="1600" b="1" dirty="0">
                <a:latin typeface="Times New Roman" panose="02020603050405020304" pitchFamily="18" charset="0"/>
                <a:cs typeface="Times New Roman" panose="02020603050405020304" pitchFamily="18" charset="0"/>
              </a:rPr>
              <a:t>Unary Relationship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When there is </a:t>
            </a:r>
            <a:r>
              <a:rPr lang="en-US" sz="1600" b="1" dirty="0">
                <a:latin typeface="Times New Roman" panose="02020603050405020304" pitchFamily="18" charset="0"/>
                <a:cs typeface="Times New Roman" panose="02020603050405020304" pitchFamily="18" charset="0"/>
              </a:rPr>
              <a:t>only ONE entity set participating in a relation</a:t>
            </a:r>
            <a:r>
              <a:rPr lang="en-US" sz="1600" dirty="0">
                <a:latin typeface="Times New Roman" panose="02020603050405020304" pitchFamily="18" charset="0"/>
                <a:cs typeface="Times New Roman" panose="02020603050405020304" pitchFamily="18" charset="0"/>
              </a:rPr>
              <a:t>, the relationship is called as unary relationship. For example, one person is married to only one person.</a:t>
            </a:r>
          </a:p>
          <a:p>
            <a:pPr>
              <a:lnSpc>
                <a:spcPct val="110000"/>
              </a:lnSpc>
            </a:pPr>
            <a:r>
              <a:rPr lang="en-US" sz="1600" b="1" dirty="0">
                <a:latin typeface="Times New Roman" panose="02020603050405020304" pitchFamily="18" charset="0"/>
                <a:cs typeface="Times New Roman" panose="02020603050405020304" pitchFamily="18" charset="0"/>
              </a:rPr>
              <a:t>Binary Relationship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When there are </a:t>
            </a:r>
            <a:r>
              <a:rPr lang="en-US" sz="1600" b="1" dirty="0">
                <a:latin typeface="Times New Roman" panose="02020603050405020304" pitchFamily="18" charset="0"/>
                <a:cs typeface="Times New Roman" panose="02020603050405020304" pitchFamily="18" charset="0"/>
              </a:rPr>
              <a:t>TWO entities set participating in a relation</a:t>
            </a:r>
            <a:r>
              <a:rPr lang="en-US" sz="1600" dirty="0">
                <a:latin typeface="Times New Roman" panose="02020603050405020304" pitchFamily="18" charset="0"/>
                <a:cs typeface="Times New Roman" panose="02020603050405020304" pitchFamily="18" charset="0"/>
              </a:rPr>
              <a:t>, the relationship is called as binary </a:t>
            </a:r>
            <a:r>
              <a:rPr lang="en-US" sz="1600" dirty="0" err="1">
                <a:latin typeface="Times New Roman" panose="02020603050405020304" pitchFamily="18" charset="0"/>
                <a:cs typeface="Times New Roman" panose="02020603050405020304" pitchFamily="18" charset="0"/>
              </a:rPr>
              <a:t>relationship.For</a:t>
            </a:r>
            <a:r>
              <a:rPr lang="en-US" sz="1600" dirty="0">
                <a:latin typeface="Times New Roman" panose="02020603050405020304" pitchFamily="18" charset="0"/>
                <a:cs typeface="Times New Roman" panose="02020603050405020304" pitchFamily="18" charset="0"/>
              </a:rPr>
              <a:t> example, Student is enrolled in Course.</a:t>
            </a:r>
          </a:p>
          <a:p>
            <a:pPr>
              <a:lnSpc>
                <a:spcPct val="110000"/>
              </a:lnSpc>
            </a:pPr>
            <a:r>
              <a:rPr lang="en-US" sz="1600" b="1" dirty="0">
                <a:latin typeface="Times New Roman" panose="02020603050405020304" pitchFamily="18" charset="0"/>
                <a:cs typeface="Times New Roman" panose="02020603050405020304" pitchFamily="18" charset="0"/>
              </a:rPr>
              <a:t>n-</a:t>
            </a:r>
            <a:r>
              <a:rPr lang="en-US" sz="1600" b="1" dirty="0" err="1">
                <a:latin typeface="Times New Roman" panose="02020603050405020304" pitchFamily="18" charset="0"/>
                <a:cs typeface="Times New Roman" panose="02020603050405020304" pitchFamily="18" charset="0"/>
              </a:rPr>
              <a:t>ary</a:t>
            </a:r>
            <a:r>
              <a:rPr lang="en-US" sz="1600" b="1" dirty="0">
                <a:latin typeface="Times New Roman" panose="02020603050405020304" pitchFamily="18" charset="0"/>
                <a:cs typeface="Times New Roman" panose="02020603050405020304" pitchFamily="18" charset="0"/>
              </a:rPr>
              <a:t> Relationship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When there are n entities set participating in a relation, the relationship is called as n-</a:t>
            </a:r>
            <a:r>
              <a:rPr lang="en-US" sz="1600" dirty="0" err="1">
                <a:latin typeface="Times New Roman" panose="02020603050405020304" pitchFamily="18" charset="0"/>
                <a:cs typeface="Times New Roman" panose="02020603050405020304" pitchFamily="18" charset="0"/>
              </a:rPr>
              <a:t>ary</a:t>
            </a:r>
            <a:r>
              <a:rPr lang="en-US" sz="1600" dirty="0">
                <a:latin typeface="Times New Roman" panose="02020603050405020304" pitchFamily="18" charset="0"/>
                <a:cs typeface="Times New Roman" panose="02020603050405020304" pitchFamily="18" charset="0"/>
              </a:rPr>
              <a:t> relationship.</a:t>
            </a:r>
          </a:p>
          <a:p>
            <a:pPr>
              <a:lnSpc>
                <a:spcPct val="110000"/>
              </a:lnSpc>
            </a:pPr>
            <a:endParaRPr lang="en-US" sz="1600" dirty="0">
              <a:latin typeface="Times New Roman" panose="02020603050405020304" pitchFamily="18" charset="0"/>
              <a:cs typeface="Times New Roman" panose="02020603050405020304" pitchFamily="18" charset="0"/>
            </a:endParaRPr>
          </a:p>
        </p:txBody>
      </p:sp>
      <p:pic>
        <p:nvPicPr>
          <p:cNvPr id="14338" name="Picture 2" descr="er10">
            <a:extLst>
              <a:ext uri="{FF2B5EF4-FFF2-40B4-BE49-F238E27FC236}">
                <a16:creationId xmlns:a16="http://schemas.microsoft.com/office/drawing/2014/main" id="{BA268528-A0F1-4B6A-B1FE-3B8C618BDAE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9725" y="1837765"/>
            <a:ext cx="3836475" cy="1266036"/>
          </a:xfrm>
          <a:prstGeom prst="rect">
            <a:avLst/>
          </a:prstGeom>
          <a:noFill/>
          <a:ln w="57150" cmpd="thinThick">
            <a:solidFill>
              <a:schemeClr val="bg1">
                <a:lumMod val="50000"/>
              </a:schemeClr>
            </a:solidFill>
            <a:miter lim="800000"/>
          </a:ln>
          <a:extLst>
            <a:ext uri="{909E8E84-426E-40DD-AFC4-6F175D3DCCD1}">
              <a14:hiddenFill xmlns:a14="http://schemas.microsoft.com/office/drawing/2010/main">
                <a:solidFill>
                  <a:srgbClr val="FFFFFF"/>
                </a:solidFill>
              </a14:hiddenFill>
            </a:ext>
          </a:extLst>
        </p:spPr>
      </p:pic>
      <p:pic>
        <p:nvPicPr>
          <p:cNvPr id="14340" name="Picture 4" descr="er11">
            <a:extLst>
              <a:ext uri="{FF2B5EF4-FFF2-40B4-BE49-F238E27FC236}">
                <a16:creationId xmlns:a16="http://schemas.microsoft.com/office/drawing/2014/main" id="{AB077BE6-9E5B-4CF6-B8DD-4BFD1951B41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9725" y="3854790"/>
            <a:ext cx="3836475" cy="1753781"/>
          </a:xfrm>
          <a:prstGeom prst="rect">
            <a:avLst/>
          </a:prstGeom>
          <a:noFill/>
          <a:ln w="57150" cmpd="thinThick">
            <a:solidFill>
              <a:schemeClr val="bg1">
                <a:lumMod val="50000"/>
              </a:schemeClr>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011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1CF30-70AF-4293-80B0-343E7A55F2D7}"/>
              </a:ext>
            </a:extLst>
          </p:cNvPr>
          <p:cNvSpPr>
            <a:spLocks noGrp="1"/>
          </p:cNvSpPr>
          <p:nvPr>
            <p:ph type="title"/>
          </p:nvPr>
        </p:nvSpPr>
        <p:spPr>
          <a:xfrm>
            <a:off x="0" y="34999"/>
            <a:ext cx="6398496" cy="1151965"/>
          </a:xfrm>
        </p:spPr>
        <p:txBody>
          <a:bodyPr>
            <a:normAutofit/>
          </a:bodyPr>
          <a:lstStyle/>
          <a:p>
            <a:r>
              <a:rPr lang="en-US" b="1" dirty="0"/>
              <a:t>Cardinality</a:t>
            </a:r>
            <a:endParaRPr lang="en-US" dirty="0"/>
          </a:p>
        </p:txBody>
      </p:sp>
      <p:sp>
        <p:nvSpPr>
          <p:cNvPr id="3" name="Content Placeholder 2">
            <a:extLst>
              <a:ext uri="{FF2B5EF4-FFF2-40B4-BE49-F238E27FC236}">
                <a16:creationId xmlns:a16="http://schemas.microsoft.com/office/drawing/2014/main" id="{B942D1BC-CBCA-4553-9A3C-1F39ED99A005}"/>
              </a:ext>
            </a:extLst>
          </p:cNvPr>
          <p:cNvSpPr>
            <a:spLocks noGrp="1"/>
          </p:cNvSpPr>
          <p:nvPr>
            <p:ph sz="quarter" idx="13"/>
          </p:nvPr>
        </p:nvSpPr>
        <p:spPr>
          <a:xfrm>
            <a:off x="0" y="1186964"/>
            <a:ext cx="7568418" cy="4383842"/>
          </a:xfrm>
        </p:spPr>
        <p:txBody>
          <a:bodyPr>
            <a:normAutofit/>
          </a:bodyPr>
          <a:lstStyle/>
          <a:p>
            <a:pPr algn="just">
              <a:lnSpc>
                <a:spcPct val="110000"/>
              </a:lnSpc>
            </a:pPr>
            <a:r>
              <a:rPr lang="en-US" sz="1600" dirty="0">
                <a:latin typeface="Times New Roman" panose="02020603050405020304" pitchFamily="18" charset="0"/>
                <a:cs typeface="Times New Roman" panose="02020603050405020304" pitchFamily="18" charset="0"/>
              </a:rPr>
              <a:t>The </a:t>
            </a:r>
            <a:r>
              <a:rPr lang="en-US" sz="1600" b="1" dirty="0">
                <a:latin typeface="Times New Roman" panose="02020603050405020304" pitchFamily="18" charset="0"/>
                <a:cs typeface="Times New Roman" panose="02020603050405020304" pitchFamily="18" charset="0"/>
              </a:rPr>
              <a:t>number of times an entity of an entity set participates in a relationship</a:t>
            </a:r>
            <a:r>
              <a:rPr lang="en-US" sz="1600" dirty="0">
                <a:latin typeface="Times New Roman" panose="02020603050405020304" pitchFamily="18" charset="0"/>
                <a:cs typeface="Times New Roman" panose="02020603050405020304" pitchFamily="18" charset="0"/>
              </a:rPr>
              <a:t> set is known as cardinality</a:t>
            </a:r>
          </a:p>
          <a:p>
            <a:pPr algn="just">
              <a:lnSpc>
                <a:spcPct val="110000"/>
              </a:lnSpc>
            </a:pPr>
            <a:r>
              <a:rPr lang="en-US" sz="1600" b="1" dirty="0">
                <a:latin typeface="Times New Roman" panose="02020603050405020304" pitchFamily="18" charset="0"/>
                <a:cs typeface="Times New Roman" panose="02020603050405020304" pitchFamily="18" charset="0"/>
              </a:rPr>
              <a:t>One to one –</a:t>
            </a:r>
            <a:r>
              <a:rPr lang="en-US" sz="1600" dirty="0">
                <a:latin typeface="Times New Roman" panose="02020603050405020304" pitchFamily="18" charset="0"/>
                <a:cs typeface="Times New Roman" panose="02020603050405020304" pitchFamily="18" charset="0"/>
              </a:rPr>
              <a:t> When each entity in each entity set can take part </a:t>
            </a:r>
            <a:r>
              <a:rPr lang="en-US" sz="1600" b="1" dirty="0">
                <a:latin typeface="Times New Roman" panose="02020603050405020304" pitchFamily="18" charset="0"/>
                <a:cs typeface="Times New Roman" panose="02020603050405020304" pitchFamily="18" charset="0"/>
              </a:rPr>
              <a:t>only once in the relationship</a:t>
            </a:r>
            <a:r>
              <a:rPr lang="en-US" sz="1600" dirty="0">
                <a:latin typeface="Times New Roman" panose="02020603050405020304" pitchFamily="18" charset="0"/>
                <a:cs typeface="Times New Roman" panose="02020603050405020304" pitchFamily="18" charset="0"/>
              </a:rPr>
              <a:t>, the cardinality is one to one.</a:t>
            </a:r>
          </a:p>
          <a:p>
            <a:pPr algn="just">
              <a:lnSpc>
                <a:spcPct val="110000"/>
              </a:lnSpc>
            </a:pPr>
            <a:r>
              <a:rPr lang="en-US" sz="1600" dirty="0">
                <a:latin typeface="Times New Roman" panose="02020603050405020304" pitchFamily="18" charset="0"/>
                <a:cs typeface="Times New Roman" panose="02020603050405020304" pitchFamily="18" charset="0"/>
              </a:rPr>
              <a:t>One entity from entity set X can be associated with at most one entity of entity set Y and vice versa.</a:t>
            </a:r>
          </a:p>
          <a:p>
            <a:pPr lvl="1" algn="just">
              <a:lnSpc>
                <a:spcPct val="110000"/>
              </a:lnSpc>
            </a:pPr>
            <a:r>
              <a:rPr lang="en-US" sz="1600" dirty="0">
                <a:latin typeface="Times New Roman" panose="02020603050405020304" pitchFamily="18" charset="0"/>
                <a:cs typeface="Times New Roman" panose="02020603050405020304" pitchFamily="18" charset="0"/>
              </a:rPr>
              <a:t>For example, a person has only one passport and a passport is given to one person.</a:t>
            </a:r>
          </a:p>
          <a:p>
            <a:pPr lvl="1" algn="just">
              <a:lnSpc>
                <a:spcPct val="110000"/>
              </a:lnSpc>
            </a:pPr>
            <a:r>
              <a:rPr lang="en-US" sz="1600" b="1" dirty="0">
                <a:latin typeface="Times New Roman" panose="02020603050405020304" pitchFamily="18" charset="0"/>
                <a:cs typeface="Times New Roman" panose="02020603050405020304" pitchFamily="18" charset="0"/>
              </a:rPr>
              <a:t>For example,</a:t>
            </a:r>
            <a:r>
              <a:rPr lang="en-US" sz="1600" dirty="0">
                <a:latin typeface="Times New Roman" panose="02020603050405020304" pitchFamily="18" charset="0"/>
                <a:cs typeface="Times New Roman" panose="02020603050405020304" pitchFamily="18" charset="0"/>
              </a:rPr>
              <a:t> A female can marry to one male, and a male can marry to one female.</a:t>
            </a:r>
          </a:p>
        </p:txBody>
      </p:sp>
      <p:pic>
        <p:nvPicPr>
          <p:cNvPr id="15366" name="Picture 6" descr="er12">
            <a:extLst>
              <a:ext uri="{FF2B5EF4-FFF2-40B4-BE49-F238E27FC236}">
                <a16:creationId xmlns:a16="http://schemas.microsoft.com/office/drawing/2014/main" id="{C652B897-9706-42DF-B892-0324D570BCD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9724" y="1186964"/>
            <a:ext cx="3836475" cy="2495167"/>
          </a:xfrm>
          <a:prstGeom prst="rect">
            <a:avLst/>
          </a:prstGeom>
          <a:noFill/>
          <a:ln w="57150" cmpd="thinThick">
            <a:solidFill>
              <a:schemeClr val="bg1">
                <a:lumMod val="50000"/>
              </a:schemeClr>
            </a:solidFill>
            <a:miter lim="800000"/>
          </a:ln>
          <a:extLst>
            <a:ext uri="{909E8E84-426E-40DD-AFC4-6F175D3DCCD1}">
              <a14:hiddenFill xmlns:a14="http://schemas.microsoft.com/office/drawing/2010/main">
                <a:solidFill>
                  <a:srgbClr val="FFFFFF"/>
                </a:solidFill>
              </a14:hiddenFill>
            </a:ext>
          </a:extLst>
        </p:spPr>
      </p:pic>
      <p:pic>
        <p:nvPicPr>
          <p:cNvPr id="15364" name="Picture 4" descr="DBMS ER model concept">
            <a:extLst>
              <a:ext uri="{FF2B5EF4-FFF2-40B4-BE49-F238E27FC236}">
                <a16:creationId xmlns:a16="http://schemas.microsoft.com/office/drawing/2014/main" id="{FFE47781-9BFB-4FED-9A36-87DDE8C96B5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9723" y="4159990"/>
            <a:ext cx="3836475" cy="1410816"/>
          </a:xfrm>
          <a:prstGeom prst="rect">
            <a:avLst/>
          </a:prstGeom>
          <a:noFill/>
          <a:ln w="57150" cmpd="thinThick">
            <a:solidFill>
              <a:schemeClr val="bg1">
                <a:lumMod val="50000"/>
              </a:schemeClr>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4112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0E50F-6F6B-444F-91FE-390CE0438061}"/>
              </a:ext>
            </a:extLst>
          </p:cNvPr>
          <p:cNvSpPr>
            <a:spLocks noGrp="1"/>
          </p:cNvSpPr>
          <p:nvPr>
            <p:ph type="title"/>
          </p:nvPr>
        </p:nvSpPr>
        <p:spPr/>
        <p:txBody>
          <a:bodyPr>
            <a:normAutofit/>
          </a:bodyPr>
          <a:lstStyle/>
          <a:p>
            <a:r>
              <a:rPr lang="en-US" dirty="0"/>
              <a:t>CARDINALITY-</a:t>
            </a:r>
            <a:r>
              <a:rPr lang="en-US" b="1" dirty="0"/>
              <a:t>One-to-many</a:t>
            </a:r>
            <a:endParaRPr lang="en-US" dirty="0"/>
          </a:p>
        </p:txBody>
      </p:sp>
      <p:sp>
        <p:nvSpPr>
          <p:cNvPr id="3" name="Content Placeholder 2">
            <a:extLst>
              <a:ext uri="{FF2B5EF4-FFF2-40B4-BE49-F238E27FC236}">
                <a16:creationId xmlns:a16="http://schemas.microsoft.com/office/drawing/2014/main" id="{1202D609-B361-4452-A8C1-BC968E2B762D}"/>
              </a:ext>
            </a:extLst>
          </p:cNvPr>
          <p:cNvSpPr>
            <a:spLocks noGrp="1"/>
          </p:cNvSpPr>
          <p:nvPr>
            <p:ph sz="quarter" idx="13"/>
          </p:nvPr>
        </p:nvSpPr>
        <p:spPr>
          <a:xfrm>
            <a:off x="685800" y="1837766"/>
            <a:ext cx="10394707" cy="3536820"/>
          </a:xfrm>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When only one instance of the entity on the left, and more than one instance of an entity on the right associates with the relationship then this is known as a one-to-many relationship.</a:t>
            </a:r>
          </a:p>
          <a:p>
            <a:pPr algn="just"/>
            <a:r>
              <a:rPr lang="en-US" dirty="0">
                <a:latin typeface="Times New Roman" panose="02020603050405020304" pitchFamily="18" charset="0"/>
                <a:cs typeface="Times New Roman" panose="02020603050405020304" pitchFamily="18" charset="0"/>
              </a:rPr>
              <a:t>One entity from entity set X can be associated with multiple entities of entity set Y, but an entity from entity set Y can be associated with at MOST one entity.</a:t>
            </a:r>
          </a:p>
          <a:p>
            <a:pPr algn="just"/>
            <a:r>
              <a:rPr lang="en-US" dirty="0">
                <a:latin typeface="Times New Roman" panose="02020603050405020304" pitchFamily="18" charset="0"/>
                <a:cs typeface="Times New Roman" panose="02020603050405020304" pitchFamily="18" charset="0"/>
              </a:rPr>
              <a:t>For example, one class is consisting of multiple students.</a:t>
            </a:r>
          </a:p>
          <a:p>
            <a:pPr algn="just"/>
            <a:r>
              <a:rPr lang="en-US" b="1" dirty="0">
                <a:latin typeface="Times New Roman" panose="02020603050405020304" pitchFamily="18" charset="0"/>
                <a:cs typeface="Times New Roman" panose="02020603050405020304" pitchFamily="18" charset="0"/>
              </a:rPr>
              <a:t>For example,</a:t>
            </a:r>
            <a:r>
              <a:rPr lang="en-US" dirty="0">
                <a:latin typeface="Times New Roman" panose="02020603050405020304" pitchFamily="18" charset="0"/>
                <a:cs typeface="Times New Roman" panose="02020603050405020304" pitchFamily="18" charset="0"/>
              </a:rPr>
              <a:t> Scientist can invent many inventions, but the invention is done by the only specific scientist.</a:t>
            </a:r>
          </a:p>
        </p:txBody>
      </p:sp>
      <p:pic>
        <p:nvPicPr>
          <p:cNvPr id="1026" name="Picture 2" descr="DBMS ER model concept">
            <a:extLst>
              <a:ext uri="{FF2B5EF4-FFF2-40B4-BE49-F238E27FC236}">
                <a16:creationId xmlns:a16="http://schemas.microsoft.com/office/drawing/2014/main" id="{2C8B26AB-680D-4996-8104-4C90DE492D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099" y="0"/>
            <a:ext cx="5400675" cy="90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4153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F9280-C76C-478A-99C7-8429C0F9FA62}"/>
              </a:ext>
            </a:extLst>
          </p:cNvPr>
          <p:cNvSpPr>
            <a:spLocks noGrp="1"/>
          </p:cNvSpPr>
          <p:nvPr>
            <p:ph type="title"/>
          </p:nvPr>
        </p:nvSpPr>
        <p:spPr>
          <a:xfrm>
            <a:off x="683625" y="233362"/>
            <a:ext cx="10396882" cy="1151965"/>
          </a:xfrm>
        </p:spPr>
        <p:txBody>
          <a:bodyPr/>
          <a:lstStyle/>
          <a:p>
            <a:r>
              <a:rPr lang="en-US" dirty="0"/>
              <a:t>CARDINALITY-MANY TO ONE</a:t>
            </a:r>
          </a:p>
        </p:txBody>
      </p:sp>
      <p:sp>
        <p:nvSpPr>
          <p:cNvPr id="3" name="Content Placeholder 2">
            <a:extLst>
              <a:ext uri="{FF2B5EF4-FFF2-40B4-BE49-F238E27FC236}">
                <a16:creationId xmlns:a16="http://schemas.microsoft.com/office/drawing/2014/main" id="{5922F848-7661-4EBA-B32F-F10945B5A85C}"/>
              </a:ext>
            </a:extLst>
          </p:cNvPr>
          <p:cNvSpPr>
            <a:spLocks noGrp="1"/>
          </p:cNvSpPr>
          <p:nvPr>
            <p:ph sz="quarter" idx="13"/>
          </p:nvPr>
        </p:nvSpPr>
        <p:spPr/>
        <p:txBody>
          <a:bodyPr/>
          <a:lstStyle/>
          <a:p>
            <a:r>
              <a:rPr lang="en-US" dirty="0">
                <a:latin typeface="Times New Roman" panose="02020603050405020304" pitchFamily="18" charset="0"/>
                <a:cs typeface="Times New Roman" panose="02020603050405020304" pitchFamily="18" charset="0"/>
              </a:rPr>
              <a:t>When more than one instance of the entity on the left, and only one instance of an entity on the right associates with the relationship then it is known as a many-to-one relationship.</a:t>
            </a:r>
          </a:p>
          <a:p>
            <a:r>
              <a:rPr lang="en-US" dirty="0">
                <a:latin typeface="Times New Roman" panose="02020603050405020304" pitchFamily="18" charset="0"/>
                <a:cs typeface="Times New Roman" panose="02020603050405020304" pitchFamily="18" charset="0"/>
              </a:rPr>
              <a:t>Let us assume that a student can take only one course but one course can be taken by many students. So the cardinality will be n to 1. It means that for one course there can be n students but for one student, there will be only one course.</a:t>
            </a:r>
          </a:p>
        </p:txBody>
      </p:sp>
      <p:pic>
        <p:nvPicPr>
          <p:cNvPr id="2050" name="Picture 2" descr="DBMS ER model concept">
            <a:extLst>
              <a:ext uri="{FF2B5EF4-FFF2-40B4-BE49-F238E27FC236}">
                <a16:creationId xmlns:a16="http://schemas.microsoft.com/office/drawing/2014/main" id="{552BDF50-911D-4E2E-89FC-270D9FCC54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750" y="1271924"/>
            <a:ext cx="5400675" cy="90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758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3835E-6CF1-49CA-BED8-00C46D56D165}"/>
              </a:ext>
            </a:extLst>
          </p:cNvPr>
          <p:cNvSpPr>
            <a:spLocks noGrp="1"/>
          </p:cNvSpPr>
          <p:nvPr>
            <p:ph type="title"/>
          </p:nvPr>
        </p:nvSpPr>
        <p:spPr>
          <a:xfrm>
            <a:off x="685801" y="685800"/>
            <a:ext cx="6398496" cy="1151965"/>
          </a:xfrm>
        </p:spPr>
        <p:txBody>
          <a:bodyPr>
            <a:normAutofit/>
          </a:bodyPr>
          <a:lstStyle/>
          <a:p>
            <a:r>
              <a:rPr lang="en-US" sz="4200"/>
              <a:t>CARDINALITY-MANY TO MANY</a:t>
            </a:r>
          </a:p>
        </p:txBody>
      </p:sp>
      <p:sp>
        <p:nvSpPr>
          <p:cNvPr id="3" name="Content Placeholder 2">
            <a:extLst>
              <a:ext uri="{FF2B5EF4-FFF2-40B4-BE49-F238E27FC236}">
                <a16:creationId xmlns:a16="http://schemas.microsoft.com/office/drawing/2014/main" id="{A96F2013-1698-450C-AEC2-0E8375C4B153}"/>
              </a:ext>
            </a:extLst>
          </p:cNvPr>
          <p:cNvSpPr>
            <a:spLocks noGrp="1"/>
          </p:cNvSpPr>
          <p:nvPr>
            <p:ph sz="quarter" idx="13"/>
          </p:nvPr>
        </p:nvSpPr>
        <p:spPr>
          <a:xfrm>
            <a:off x="685800" y="2063397"/>
            <a:ext cx="6397157" cy="3237468"/>
          </a:xfrm>
        </p:spPr>
        <p:txBody>
          <a:bodyPr>
            <a:normAutofit/>
          </a:bodyPr>
          <a:lstStyle/>
          <a:p>
            <a:pPr>
              <a:lnSpc>
                <a:spcPct val="110000"/>
              </a:lnSpc>
            </a:pPr>
            <a:r>
              <a:rPr lang="en-US" sz="1700">
                <a:latin typeface="Times New Roman" panose="02020603050405020304" pitchFamily="18" charset="0"/>
                <a:cs typeface="Times New Roman" panose="02020603050405020304" pitchFamily="18" charset="0"/>
              </a:rPr>
              <a:t>When more than one instance of the entity on the left, and more than one instance of an entity on the right associates with the relationship then it is known as a many-to-many relationship.</a:t>
            </a:r>
          </a:p>
          <a:p>
            <a:pPr>
              <a:lnSpc>
                <a:spcPct val="110000"/>
              </a:lnSpc>
            </a:pPr>
            <a:r>
              <a:rPr lang="en-US" sz="1700">
                <a:latin typeface="Times New Roman" panose="02020603050405020304" pitchFamily="18" charset="0"/>
                <a:cs typeface="Times New Roman" panose="02020603050405020304" pitchFamily="18" charset="0"/>
              </a:rPr>
              <a:t>One entity from X can be associated with more than one entity from Y and vice versa.</a:t>
            </a:r>
          </a:p>
          <a:p>
            <a:pPr>
              <a:lnSpc>
                <a:spcPct val="110000"/>
              </a:lnSpc>
            </a:pPr>
            <a:r>
              <a:rPr lang="en-US" sz="1700" b="1">
                <a:latin typeface="Times New Roman" panose="02020603050405020304" pitchFamily="18" charset="0"/>
                <a:cs typeface="Times New Roman" panose="02020603050405020304" pitchFamily="18" charset="0"/>
              </a:rPr>
              <a:t>For example,</a:t>
            </a:r>
            <a:r>
              <a:rPr lang="en-US" sz="1700">
                <a:latin typeface="Times New Roman" panose="02020603050405020304" pitchFamily="18" charset="0"/>
                <a:cs typeface="Times New Roman" panose="02020603050405020304" pitchFamily="18" charset="0"/>
              </a:rPr>
              <a:t> Employee can assign by many projects and project can have many employees.</a:t>
            </a:r>
          </a:p>
        </p:txBody>
      </p:sp>
      <p:pic>
        <p:nvPicPr>
          <p:cNvPr id="3076" name="Picture 4" descr="er16">
            <a:extLst>
              <a:ext uri="{FF2B5EF4-FFF2-40B4-BE49-F238E27FC236}">
                <a16:creationId xmlns:a16="http://schemas.microsoft.com/office/drawing/2014/main" id="{C1458A21-4A18-4D93-AAFD-8878552EB1C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68124" y="323178"/>
            <a:ext cx="3836475" cy="2340249"/>
          </a:xfrm>
          <a:prstGeom prst="rect">
            <a:avLst/>
          </a:prstGeom>
          <a:noFill/>
          <a:ln w="57150" cmpd="thinThick">
            <a:solidFill>
              <a:schemeClr val="bg1">
                <a:lumMod val="50000"/>
              </a:schemeClr>
            </a:solidFill>
            <a:miter lim="800000"/>
          </a:ln>
          <a:extLst>
            <a:ext uri="{909E8E84-426E-40DD-AFC4-6F175D3DCCD1}">
              <a14:hiddenFill xmlns:a14="http://schemas.microsoft.com/office/drawing/2010/main">
                <a:solidFill>
                  <a:srgbClr val="FFFFFF"/>
                </a:solidFill>
              </a14:hiddenFill>
            </a:ext>
          </a:extLst>
        </p:spPr>
      </p:pic>
      <p:pic>
        <p:nvPicPr>
          <p:cNvPr id="3074" name="Picture 2" descr="DBMS ER model concept">
            <a:extLst>
              <a:ext uri="{FF2B5EF4-FFF2-40B4-BE49-F238E27FC236}">
                <a16:creationId xmlns:a16="http://schemas.microsoft.com/office/drawing/2014/main" id="{3B29943C-4C42-45CF-B0D3-51E4F74FD67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68124" y="3792575"/>
            <a:ext cx="3836475" cy="642795"/>
          </a:xfrm>
          <a:prstGeom prst="rect">
            <a:avLst/>
          </a:prstGeom>
          <a:noFill/>
          <a:ln w="57150" cmpd="thinThick">
            <a:solidFill>
              <a:schemeClr val="bg1">
                <a:lumMod val="50000"/>
              </a:schemeClr>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769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DB27B-2B06-46E4-A882-D00E4E6A1750}"/>
              </a:ext>
            </a:extLst>
          </p:cNvPr>
          <p:cNvSpPr>
            <a:spLocks noGrp="1"/>
          </p:cNvSpPr>
          <p:nvPr>
            <p:ph type="title"/>
          </p:nvPr>
        </p:nvSpPr>
        <p:spPr>
          <a:xfrm>
            <a:off x="685800" y="685800"/>
            <a:ext cx="4903637" cy="1151965"/>
          </a:xfrm>
        </p:spPr>
        <p:txBody>
          <a:bodyPr>
            <a:normAutofit/>
          </a:bodyPr>
          <a:lstStyle/>
          <a:p>
            <a:r>
              <a:rPr lang="en-US" sz="4200"/>
              <a:t>Crow feet notation</a:t>
            </a:r>
          </a:p>
        </p:txBody>
      </p:sp>
      <p:sp>
        <p:nvSpPr>
          <p:cNvPr id="3" name="Content Placeholder 2">
            <a:extLst>
              <a:ext uri="{FF2B5EF4-FFF2-40B4-BE49-F238E27FC236}">
                <a16:creationId xmlns:a16="http://schemas.microsoft.com/office/drawing/2014/main" id="{409CBFB2-66D0-4808-870B-6195CD03100E}"/>
              </a:ext>
            </a:extLst>
          </p:cNvPr>
          <p:cNvSpPr>
            <a:spLocks noGrp="1"/>
          </p:cNvSpPr>
          <p:nvPr>
            <p:ph sz="quarter" idx="13"/>
          </p:nvPr>
        </p:nvSpPr>
        <p:spPr>
          <a:xfrm>
            <a:off x="685486" y="2063397"/>
            <a:ext cx="4902611" cy="3237468"/>
          </a:xfrm>
        </p:spPr>
        <p:txBody>
          <a:bodyPr>
            <a:normAutofit/>
          </a:bodyPr>
          <a:lstStyle/>
          <a:p>
            <a:endParaRPr lang="en-US" dirty="0"/>
          </a:p>
        </p:txBody>
      </p:sp>
      <p:pic>
        <p:nvPicPr>
          <p:cNvPr id="6150" name="Picture 6" descr="One and only one relationship in crowâs foot notation">
            <a:extLst>
              <a:ext uri="{FF2B5EF4-FFF2-40B4-BE49-F238E27FC236}">
                <a16:creationId xmlns:a16="http://schemas.microsoft.com/office/drawing/2014/main" id="{17D497EE-2059-4EA0-923C-23DA6A19598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 y="1613811"/>
            <a:ext cx="5588097" cy="1541168"/>
          </a:xfrm>
          <a:prstGeom prst="rect">
            <a:avLst/>
          </a:prstGeom>
          <a:noFill/>
          <a:ln w="57150" cmpd="thinThick">
            <a:solidFill>
              <a:schemeClr val="bg1">
                <a:lumMod val="50000"/>
              </a:schemeClr>
            </a:solidFill>
            <a:miter lim="800000"/>
          </a:ln>
          <a:extLst>
            <a:ext uri="{909E8E84-426E-40DD-AFC4-6F175D3DCCD1}">
              <a14:hiddenFill xmlns:a14="http://schemas.microsoft.com/office/drawing/2010/main">
                <a:solidFill>
                  <a:srgbClr val="FFFFFF"/>
                </a:solidFill>
              </a14:hiddenFill>
            </a:ext>
          </a:extLst>
        </p:spPr>
      </p:pic>
      <p:pic>
        <p:nvPicPr>
          <p:cNvPr id="6148" name="Picture 4" descr="One or many relationship in crowâs foot notation">
            <a:extLst>
              <a:ext uri="{FF2B5EF4-FFF2-40B4-BE49-F238E27FC236}">
                <a16:creationId xmlns:a16="http://schemas.microsoft.com/office/drawing/2014/main" id="{7E2FD93D-A0AB-42DC-BE84-F4A71005478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710454" y="1609044"/>
            <a:ext cx="5965732" cy="1541169"/>
          </a:xfrm>
          <a:prstGeom prst="rect">
            <a:avLst/>
          </a:prstGeom>
          <a:noFill/>
          <a:ln w="57150" cmpd="thinThick">
            <a:solidFill>
              <a:schemeClr val="bg1">
                <a:lumMod val="50000"/>
              </a:schemeClr>
            </a:solidFill>
            <a:miter lim="800000"/>
          </a:ln>
          <a:extLst>
            <a:ext uri="{909E8E84-426E-40DD-AFC4-6F175D3DCCD1}">
              <a14:hiddenFill xmlns:a14="http://schemas.microsoft.com/office/drawing/2010/main">
                <a:solidFill>
                  <a:srgbClr val="FFFFFF"/>
                </a:solidFill>
              </a14:hiddenFill>
            </a:ext>
          </a:extLst>
        </p:spPr>
      </p:pic>
      <p:pic>
        <p:nvPicPr>
          <p:cNvPr id="6146" name="Picture 2" descr="Zero or many relationship in crowâs foot notation">
            <a:extLst>
              <a:ext uri="{FF2B5EF4-FFF2-40B4-BE49-F238E27FC236}">
                <a16:creationId xmlns:a16="http://schemas.microsoft.com/office/drawing/2014/main" id="{E8E09719-8D48-4B7A-8146-08F8864981D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710453" y="3428999"/>
            <a:ext cx="5965732" cy="1871865"/>
          </a:xfrm>
          <a:prstGeom prst="rect">
            <a:avLst/>
          </a:prstGeom>
          <a:noFill/>
          <a:ln w="57150" cmpd="thinThick">
            <a:solidFill>
              <a:schemeClr val="bg1">
                <a:lumMod val="50000"/>
              </a:schemeClr>
            </a:solidFill>
            <a:miter lim="800000"/>
          </a:ln>
          <a:extLst>
            <a:ext uri="{909E8E84-426E-40DD-AFC4-6F175D3DCCD1}">
              <a14:hiddenFill xmlns:a14="http://schemas.microsoft.com/office/drawing/2010/main">
                <a:solidFill>
                  <a:srgbClr val="FFFFFF"/>
                </a:solidFill>
              </a14:hiddenFill>
            </a:ext>
          </a:extLst>
        </p:spPr>
      </p:pic>
      <p:pic>
        <p:nvPicPr>
          <p:cNvPr id="6152" name="Picture 8" descr="Zero or one relationship in crowâs foot notation">
            <a:extLst>
              <a:ext uri="{FF2B5EF4-FFF2-40B4-BE49-F238E27FC236}">
                <a16:creationId xmlns:a16="http://schemas.microsoft.com/office/drawing/2014/main" id="{5EF62AF5-5AD3-4A3E-8B67-C6BFFE2656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380611"/>
            <a:ext cx="5516377" cy="1920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9181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F755B-7A3B-457D-AFFC-E555212A34DB}"/>
              </a:ext>
            </a:extLst>
          </p:cNvPr>
          <p:cNvSpPr>
            <a:spLocks noGrp="1"/>
          </p:cNvSpPr>
          <p:nvPr>
            <p:ph type="title"/>
          </p:nvPr>
        </p:nvSpPr>
        <p:spPr/>
        <p:txBody>
          <a:bodyPr/>
          <a:lstStyle/>
          <a:p>
            <a:r>
              <a:rPr lang="en-US" dirty="0"/>
              <a:t>Crow feet</a:t>
            </a:r>
          </a:p>
        </p:txBody>
      </p:sp>
      <p:pic>
        <p:nvPicPr>
          <p:cNvPr id="7170" name="Picture 2" descr="One-to-one">
            <a:extLst>
              <a:ext uri="{FF2B5EF4-FFF2-40B4-BE49-F238E27FC236}">
                <a16:creationId xmlns:a16="http://schemas.microsoft.com/office/drawing/2014/main" id="{8A006C1A-D74C-4E40-970C-4A7B1E0669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0141" y="140831"/>
            <a:ext cx="7877908" cy="18097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One-to-many">
            <a:extLst>
              <a:ext uri="{FF2B5EF4-FFF2-40B4-BE49-F238E27FC236}">
                <a16:creationId xmlns:a16="http://schemas.microsoft.com/office/drawing/2014/main" id="{07DC3FE8-F208-44B4-A16A-622716E81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0141" y="1837765"/>
            <a:ext cx="7877908" cy="180975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Many-to-many">
            <a:extLst>
              <a:ext uri="{FF2B5EF4-FFF2-40B4-BE49-F238E27FC236}">
                <a16:creationId xmlns:a16="http://schemas.microsoft.com/office/drawing/2014/main" id="{F6318E06-0535-4E10-B954-AF57888CFD49}"/>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rcRect/>
          <a:stretch>
            <a:fillRect/>
          </a:stretch>
        </p:blipFill>
        <p:spPr bwMode="auto">
          <a:xfrm>
            <a:off x="3770141" y="3534699"/>
            <a:ext cx="7877908" cy="2092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5764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73"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75"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77"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79"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81"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83" name="Picture 82">
            <a:extLst>
              <a:ext uri="{FF2B5EF4-FFF2-40B4-BE49-F238E27FC236}">
                <a16:creationId xmlns:a16="http://schemas.microsoft.com/office/drawing/2014/main" id="{47458151-6535-4712-9D31-5BFEBD2205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85" name="Rectangle 84">
            <a:extLst>
              <a:ext uri="{FF2B5EF4-FFF2-40B4-BE49-F238E27FC236}">
                <a16:creationId xmlns:a16="http://schemas.microsoft.com/office/drawing/2014/main" id="{28F956D1-3AF5-47E1-BF12-D331E34A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4632997" cy="6858000"/>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5">
            <a:extLst>
              <a:ext uri="{FF2B5EF4-FFF2-40B4-BE49-F238E27FC236}">
                <a16:creationId xmlns:a16="http://schemas.microsoft.com/office/drawing/2014/main" id="{4A5A7DD1-718C-42BE-9B90-4D960E22E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6" y="0"/>
            <a:ext cx="4293205" cy="6576643"/>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a:extLst>
              <a:ext uri="{FF2B5EF4-FFF2-40B4-BE49-F238E27FC236}">
                <a16:creationId xmlns:a16="http://schemas.microsoft.com/office/drawing/2014/main" id="{67345D1C-7F0F-4FB4-9B25-D2DE94690BD9}"/>
              </a:ext>
            </a:extLst>
          </p:cNvPr>
          <p:cNvSpPr>
            <a:spLocks noGrp="1"/>
          </p:cNvSpPr>
          <p:nvPr>
            <p:ph type="title"/>
          </p:nvPr>
        </p:nvSpPr>
        <p:spPr>
          <a:xfrm>
            <a:off x="446663" y="1304458"/>
            <a:ext cx="3326650" cy="2901781"/>
          </a:xfrm>
        </p:spPr>
        <p:txBody>
          <a:bodyPr vert="horz" lIns="91440" tIns="45720" rIns="91440" bIns="45720" rtlCol="0" anchor="b">
            <a:normAutofit/>
          </a:bodyPr>
          <a:lstStyle/>
          <a:p>
            <a:pPr algn="r"/>
            <a:r>
              <a:rPr lang="en-US" sz="6100"/>
              <a:t>Uml notation</a:t>
            </a:r>
          </a:p>
        </p:txBody>
      </p:sp>
      <p:sp>
        <p:nvSpPr>
          <p:cNvPr id="89" name="Rectangle 88">
            <a:extLst>
              <a:ext uri="{FF2B5EF4-FFF2-40B4-BE49-F238E27FC236}">
                <a16:creationId xmlns:a16="http://schemas.microsoft.com/office/drawing/2014/main" id="{9DE02FF1-20BC-4306-B0FB-AE6D71D73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48871"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91" name="Rectangle 90">
            <a:extLst>
              <a:ext uri="{FF2B5EF4-FFF2-40B4-BE49-F238E27FC236}">
                <a16:creationId xmlns:a16="http://schemas.microsoft.com/office/drawing/2014/main" id="{89A8C427-1B47-42B2-9206-1F34BE757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4250216"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93" name="Rectangle 92">
            <a:extLst>
              <a:ext uri="{FF2B5EF4-FFF2-40B4-BE49-F238E27FC236}">
                <a16:creationId xmlns:a16="http://schemas.microsoft.com/office/drawing/2014/main" id="{C9864909-0F48-48BD-B525-B293738D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1883" y="450792"/>
            <a:ext cx="6636823" cy="5950008"/>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uml-relationship">
            <a:extLst>
              <a:ext uri="{FF2B5EF4-FFF2-40B4-BE49-F238E27FC236}">
                <a16:creationId xmlns:a16="http://schemas.microsoft.com/office/drawing/2014/main" id="{0CA80540-6919-4D03-BDF5-7F77B3DB03A7}"/>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tretch>
            <a:fillRect/>
          </a:stretch>
        </p:blipFill>
        <p:spPr bwMode="auto">
          <a:xfrm>
            <a:off x="5523143" y="684680"/>
            <a:ext cx="5771218" cy="5482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25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492A138-EC4F-4F03-B497-EBDF2443F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2279FE-ABD2-47D5-97E3-C61761AB8299}"/>
              </a:ext>
            </a:extLst>
          </p:cNvPr>
          <p:cNvSpPr>
            <a:spLocks noGrp="1"/>
          </p:cNvSpPr>
          <p:nvPr>
            <p:ph type="title"/>
          </p:nvPr>
        </p:nvSpPr>
        <p:spPr>
          <a:xfrm>
            <a:off x="0" y="28792"/>
            <a:ext cx="10792837" cy="1485900"/>
          </a:xfrm>
        </p:spPr>
        <p:txBody>
          <a:bodyPr>
            <a:normAutofit/>
          </a:bodyPr>
          <a:lstStyle/>
          <a:p>
            <a:r>
              <a:rPr lang="en-US" dirty="0"/>
              <a:t>Participation constraints</a:t>
            </a:r>
          </a:p>
        </p:txBody>
      </p:sp>
      <p:sp>
        <p:nvSpPr>
          <p:cNvPr id="3" name="Content Placeholder 2">
            <a:extLst>
              <a:ext uri="{FF2B5EF4-FFF2-40B4-BE49-F238E27FC236}">
                <a16:creationId xmlns:a16="http://schemas.microsoft.com/office/drawing/2014/main" id="{064DBFC9-F65C-485B-860F-18E44EDD4AF7}"/>
              </a:ext>
            </a:extLst>
          </p:cNvPr>
          <p:cNvSpPr>
            <a:spLocks noGrp="1"/>
          </p:cNvSpPr>
          <p:nvPr>
            <p:ph sz="quarter" idx="13"/>
          </p:nvPr>
        </p:nvSpPr>
        <p:spPr>
          <a:xfrm>
            <a:off x="98474" y="1237957"/>
            <a:ext cx="6393765" cy="5620043"/>
          </a:xfrm>
        </p:spPr>
        <p:txBody>
          <a:bodyPr anchor="t">
            <a:normAutofit/>
          </a:bodyPr>
          <a:lstStyle/>
          <a:p>
            <a:pPr marL="0" indent="0" algn="just">
              <a:lnSpc>
                <a:spcPct val="110000"/>
              </a:lnSpc>
              <a:buNone/>
            </a:pPr>
            <a:r>
              <a:rPr lang="en-US" sz="1800" dirty="0">
                <a:latin typeface="Times New Roman" panose="02020603050405020304" pitchFamily="18" charset="0"/>
                <a:cs typeface="Times New Roman" panose="02020603050405020304" pitchFamily="18" charset="0"/>
              </a:rPr>
              <a:t>An entity set may participate in a relation either totally or partially.</a:t>
            </a:r>
          </a:p>
          <a:p>
            <a:pPr algn="just">
              <a:lnSpc>
                <a:spcPct val="110000"/>
              </a:lnSpc>
            </a:pPr>
            <a:r>
              <a:rPr lang="en-US" sz="1800" b="1" dirty="0">
                <a:latin typeface="Times New Roman" panose="02020603050405020304" pitchFamily="18" charset="0"/>
                <a:cs typeface="Times New Roman" panose="02020603050405020304" pitchFamily="18" charset="0"/>
              </a:rPr>
              <a:t>Total participation</a:t>
            </a:r>
            <a:r>
              <a:rPr lang="en-US" sz="1800" dirty="0">
                <a:latin typeface="Times New Roman" panose="02020603050405020304" pitchFamily="18" charset="0"/>
                <a:cs typeface="Times New Roman" panose="02020603050405020304" pitchFamily="18" charset="0"/>
              </a:rPr>
              <a:t> means that every entity in the set is involved in the relationship, e.g., each student must be guided by a professor (there are no students who are not guided by any professor). In the Chen notation, this kind of relation is depicted as a double line.</a:t>
            </a:r>
          </a:p>
          <a:p>
            <a:pPr algn="just">
              <a:lnSpc>
                <a:spcPct val="110000"/>
              </a:lnSpc>
            </a:pPr>
            <a:r>
              <a:rPr lang="en-US" sz="1800" b="1" dirty="0">
                <a:latin typeface="Times New Roman" panose="02020603050405020304" pitchFamily="18" charset="0"/>
                <a:cs typeface="Times New Roman" panose="02020603050405020304" pitchFamily="18" charset="0"/>
              </a:rPr>
              <a:t>Partial participation</a:t>
            </a:r>
            <a:r>
              <a:rPr lang="en-US" sz="1800" dirty="0">
                <a:latin typeface="Times New Roman" panose="02020603050405020304" pitchFamily="18" charset="0"/>
                <a:cs typeface="Times New Roman" panose="02020603050405020304" pitchFamily="18" charset="0"/>
              </a:rPr>
              <a:t> means that not all entities in the set are involved in the relationship, e.g., not every professor guides a student (there are professors who don’t). In the Chen notation, a partial participation is represented by a single line.</a:t>
            </a:r>
          </a:p>
        </p:txBody>
      </p:sp>
      <p:pic>
        <p:nvPicPr>
          <p:cNvPr id="8194" name="Picture 2">
            <a:extLst>
              <a:ext uri="{FF2B5EF4-FFF2-40B4-BE49-F238E27FC236}">
                <a16:creationId xmlns:a16="http://schemas.microsoft.com/office/drawing/2014/main" id="{7A24F255-F37B-485C-B591-922C6ED3F73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90713" y="5015642"/>
            <a:ext cx="4931275" cy="17831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apture">
            <a:extLst>
              <a:ext uri="{FF2B5EF4-FFF2-40B4-BE49-F238E27FC236}">
                <a16:creationId xmlns:a16="http://schemas.microsoft.com/office/drawing/2014/main" id="{C009645A-0934-459B-97C1-98333818BFF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456105" y="1237956"/>
            <a:ext cx="5065883" cy="1455491"/>
          </a:xfrm>
          <a:prstGeom prst="rect">
            <a:avLst/>
          </a:prstGeom>
          <a:noFill/>
          <a:ln>
            <a:noFill/>
          </a:ln>
        </p:spPr>
      </p:pic>
      <p:pic>
        <p:nvPicPr>
          <p:cNvPr id="7" name="Picture 6" descr="33333">
            <a:extLst>
              <a:ext uri="{FF2B5EF4-FFF2-40B4-BE49-F238E27FC236}">
                <a16:creationId xmlns:a16="http://schemas.microsoft.com/office/drawing/2014/main" id="{BF3224E0-6AC8-40DB-8859-9B67D1E4B10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590713" y="2752649"/>
            <a:ext cx="4931275" cy="2265590"/>
          </a:xfrm>
          <a:prstGeom prst="rect">
            <a:avLst/>
          </a:prstGeom>
          <a:noFill/>
          <a:ln>
            <a:noFill/>
          </a:ln>
        </p:spPr>
      </p:pic>
    </p:spTree>
    <p:extLst>
      <p:ext uri="{BB962C8B-B14F-4D97-AF65-F5344CB8AC3E}">
        <p14:creationId xmlns:p14="http://schemas.microsoft.com/office/powerpoint/2010/main" val="2830281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A2DA7-2FE9-4917-8272-5AD85191EB95}"/>
              </a:ext>
            </a:extLst>
          </p:cNvPr>
          <p:cNvSpPr>
            <a:spLocks noGrp="1"/>
          </p:cNvSpPr>
          <p:nvPr>
            <p:ph type="title"/>
          </p:nvPr>
        </p:nvSpPr>
        <p:spPr>
          <a:xfrm>
            <a:off x="685801" y="685801"/>
            <a:ext cx="10396882" cy="228600"/>
          </a:xfrm>
        </p:spPr>
        <p:txBody>
          <a:bodyPr>
            <a:normAutofit fontScale="90000"/>
          </a:bodyPr>
          <a:lstStyle/>
          <a:p>
            <a:r>
              <a:rPr lang="en-US" b="1" dirty="0"/>
              <a:t>Steps to Create an ERD</a:t>
            </a:r>
            <a:br>
              <a:rPr lang="en-US" b="1" dirty="0"/>
            </a:br>
            <a:endParaRPr lang="en-US" dirty="0"/>
          </a:p>
        </p:txBody>
      </p:sp>
      <p:sp>
        <p:nvSpPr>
          <p:cNvPr id="3" name="Content Placeholder 2">
            <a:extLst>
              <a:ext uri="{FF2B5EF4-FFF2-40B4-BE49-F238E27FC236}">
                <a16:creationId xmlns:a16="http://schemas.microsoft.com/office/drawing/2014/main" id="{5FF9CDBA-7862-49D6-A8B9-2D73FFA809A9}"/>
              </a:ext>
            </a:extLst>
          </p:cNvPr>
          <p:cNvSpPr>
            <a:spLocks noGrp="1"/>
          </p:cNvSpPr>
          <p:nvPr>
            <p:ph sz="quarter" idx="13"/>
          </p:nvPr>
        </p:nvSpPr>
        <p:spPr>
          <a:xfrm>
            <a:off x="0" y="914402"/>
            <a:ext cx="11635409" cy="4460184"/>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Let us create a simple ER diagram for a STUDENT database. What is the requirement of this database?</a:t>
            </a:r>
          </a:p>
          <a:p>
            <a:r>
              <a:rPr lang="en-US" dirty="0">
                <a:latin typeface="Times New Roman" panose="02020603050405020304" pitchFamily="18" charset="0"/>
                <a:cs typeface="Times New Roman" panose="02020603050405020304" pitchFamily="18" charset="0"/>
              </a:rPr>
              <a:t>‘Student attends class. Each class is divided into one or more sections. Each class will have its own specified subjects. Students have to attend all the subjects of the class that he attends’.</a:t>
            </a:r>
          </a:p>
          <a:p>
            <a:r>
              <a:rPr lang="en-US" b="1" dirty="0">
                <a:latin typeface="Times New Roman" panose="02020603050405020304" pitchFamily="18" charset="0"/>
                <a:cs typeface="Times New Roman" panose="02020603050405020304" pitchFamily="18" charset="0"/>
              </a:rPr>
              <a:t>Step 1) Entity Identification</a:t>
            </a:r>
          </a:p>
          <a:p>
            <a:r>
              <a:rPr lang="en-US" dirty="0">
                <a:latin typeface="Times New Roman" panose="02020603050405020304" pitchFamily="18" charset="0"/>
                <a:cs typeface="Times New Roman" panose="02020603050405020304" pitchFamily="18" charset="0"/>
              </a:rPr>
              <a:t>STUDENT, CLASS, SECTION, SUBJECT are the entities. </a:t>
            </a:r>
          </a:p>
          <a:p>
            <a:r>
              <a:rPr lang="en-US" b="1" dirty="0">
                <a:latin typeface="Times New Roman" panose="02020603050405020304" pitchFamily="18" charset="0"/>
                <a:cs typeface="Times New Roman" panose="02020603050405020304" pitchFamily="18" charset="0"/>
              </a:rPr>
              <a:t>Step 2) IDENTIFY ATTRIBUTES</a:t>
            </a:r>
          </a:p>
          <a:p>
            <a:pPr lvl="1"/>
            <a:r>
              <a:rPr lang="en-US" dirty="0">
                <a:latin typeface="Times New Roman" panose="02020603050405020304" pitchFamily="18" charset="0"/>
                <a:cs typeface="Times New Roman" panose="02020603050405020304" pitchFamily="18" charset="0"/>
              </a:rPr>
              <a:t>Student(</a:t>
            </a:r>
            <a:r>
              <a:rPr lang="en-US" dirty="0" err="1">
                <a:latin typeface="Times New Roman" panose="02020603050405020304" pitchFamily="18" charset="0"/>
                <a:cs typeface="Times New Roman" panose="02020603050405020304" pitchFamily="18" charset="0"/>
              </a:rPr>
              <a:t>student_id,student_name,address,dob,age,class_id,section_id</a:t>
            </a:r>
            <a:r>
              <a:rPr lang="en-US" dirty="0">
                <a:latin typeface="Times New Roman" panose="02020603050405020304" pitchFamily="18" charset="0"/>
                <a:cs typeface="Times New Roman" panose="02020603050405020304" pitchFamily="18" charset="0"/>
              </a:rPr>
              <a:t>)</a:t>
            </a:r>
          </a:p>
          <a:p>
            <a:pPr lvl="1"/>
            <a:r>
              <a:rPr lang="en-US" dirty="0">
                <a:latin typeface="Times New Roman" panose="02020603050405020304" pitchFamily="18" charset="0"/>
                <a:cs typeface="Times New Roman" panose="02020603050405020304" pitchFamily="18" charset="0"/>
              </a:rPr>
              <a:t>CLASS(CLASS_ID,CLASS_NAME)</a:t>
            </a:r>
          </a:p>
          <a:p>
            <a:pPr lvl="1"/>
            <a:r>
              <a:rPr lang="en-US" dirty="0">
                <a:latin typeface="Times New Roman" panose="02020603050405020304" pitchFamily="18" charset="0"/>
                <a:cs typeface="Times New Roman" panose="02020603050405020304" pitchFamily="18" charset="0"/>
              </a:rPr>
              <a:t>SECTION(SECTION_ID,SECTION_NAME)</a:t>
            </a:r>
          </a:p>
          <a:p>
            <a:pPr lvl="1"/>
            <a:r>
              <a:rPr lang="en-US" dirty="0">
                <a:latin typeface="Times New Roman" panose="02020603050405020304" pitchFamily="18" charset="0"/>
                <a:cs typeface="Times New Roman" panose="02020603050405020304" pitchFamily="18" charset="0"/>
              </a:rPr>
              <a:t>SUBJECT(SUBJECT_ID,SUBJECT_NAME)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5223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82716-0AFE-47EF-B019-D710A0175224}"/>
              </a:ext>
            </a:extLst>
          </p:cNvPr>
          <p:cNvSpPr>
            <a:spLocks noGrp="1"/>
          </p:cNvSpPr>
          <p:nvPr>
            <p:ph type="title"/>
          </p:nvPr>
        </p:nvSpPr>
        <p:spPr/>
        <p:txBody>
          <a:bodyPr/>
          <a:lstStyle/>
          <a:p>
            <a:r>
              <a:rPr lang="en-US" dirty="0"/>
              <a:t>FILE SYSTEM-DISADVANTAGES</a:t>
            </a:r>
          </a:p>
        </p:txBody>
      </p:sp>
      <p:sp>
        <p:nvSpPr>
          <p:cNvPr id="3" name="Content Placeholder 2">
            <a:extLst>
              <a:ext uri="{FF2B5EF4-FFF2-40B4-BE49-F238E27FC236}">
                <a16:creationId xmlns:a16="http://schemas.microsoft.com/office/drawing/2014/main" id="{D807C7A9-3458-4E99-A7E6-4CBD7D276C02}"/>
              </a:ext>
            </a:extLst>
          </p:cNvPr>
          <p:cNvSpPr>
            <a:spLocks noGrp="1"/>
          </p:cNvSpPr>
          <p:nvPr>
            <p:ph sz="quarter" idx="13"/>
          </p:nvPr>
        </p:nvSpPr>
        <p:spPr/>
        <p:txBody>
          <a:bodyPr>
            <a:normAutofit fontScale="70000" lnSpcReduction="20000"/>
          </a:bodyPr>
          <a:lstStyle/>
          <a:p>
            <a:r>
              <a:rPr lang="en-US" b="1" dirty="0">
                <a:latin typeface="Times New Roman" panose="02020603050405020304" pitchFamily="18" charset="0"/>
                <a:cs typeface="Times New Roman" panose="02020603050405020304" pitchFamily="18" charset="0"/>
              </a:rPr>
              <a:t>Data Dependence: –</a:t>
            </a:r>
            <a:r>
              <a:rPr lang="en-US" dirty="0">
                <a:latin typeface="Times New Roman" panose="02020603050405020304" pitchFamily="18" charset="0"/>
                <a:cs typeface="Times New Roman" panose="02020603050405020304" pitchFamily="18" charset="0"/>
              </a:rPr>
              <a:t> In the files, data are stored in specific format, say tab, comma or semicolon. If the format of any of the file is changed, then the program for processing this file needs to be changed. But there would be many programs dependent on this file. We need to know in advance all the programs which are using this file and change in the entire place. Missing to change in any one place will fail whole application.  Similarly, changes in storage structure, or accessing the data, affect all the places where this file is being used. We have to change it entire programs. That is smallest change in the file affect all the programs and need changes in all them.</a:t>
            </a:r>
          </a:p>
          <a:p>
            <a:r>
              <a:rPr lang="en-US" b="1" dirty="0">
                <a:latin typeface="Times New Roman" panose="02020603050405020304" pitchFamily="18" charset="0"/>
                <a:cs typeface="Times New Roman" panose="02020603050405020304" pitchFamily="18" charset="0"/>
              </a:rPr>
              <a:t>Data inconsistency: –</a:t>
            </a:r>
            <a:r>
              <a:rPr lang="en-US" dirty="0">
                <a:latin typeface="Times New Roman" panose="02020603050405020304" pitchFamily="18" charset="0"/>
                <a:cs typeface="Times New Roman" panose="02020603050405020304" pitchFamily="18" charset="0"/>
              </a:rPr>
              <a:t> Imagine Student and </a:t>
            </a:r>
            <a:r>
              <a:rPr lang="en-US" dirty="0" err="1">
                <a:latin typeface="Times New Roman" panose="02020603050405020304" pitchFamily="18" charset="0"/>
                <a:cs typeface="Times New Roman" panose="02020603050405020304" pitchFamily="18" charset="0"/>
              </a:rPr>
              <a:t>Student_Report</a:t>
            </a:r>
            <a:r>
              <a:rPr lang="en-US" dirty="0">
                <a:latin typeface="Times New Roman" panose="02020603050405020304" pitchFamily="18" charset="0"/>
                <a:cs typeface="Times New Roman" panose="02020603050405020304" pitchFamily="18" charset="0"/>
              </a:rPr>
              <a:t> files have student’s address in it, and there was a change request for one particular student’s address. The program searched only Student file for the address and it updated it correctly. There is another program which prints the student’s report and mails it to the address mentioned in the </a:t>
            </a:r>
            <a:r>
              <a:rPr lang="en-US" dirty="0" err="1">
                <a:latin typeface="Times New Roman" panose="02020603050405020304" pitchFamily="18" charset="0"/>
                <a:cs typeface="Times New Roman" panose="02020603050405020304" pitchFamily="18" charset="0"/>
              </a:rPr>
              <a:t>Student_Report</a:t>
            </a:r>
            <a:r>
              <a:rPr lang="en-US" dirty="0">
                <a:latin typeface="Times New Roman" panose="02020603050405020304" pitchFamily="18" charset="0"/>
                <a:cs typeface="Times New Roman" panose="02020603050405020304" pitchFamily="18" charset="0"/>
              </a:rPr>
              <a:t> file. What happens to the report of a student whose address is being changed? There is a mismatch in the actual address and his report is sent to his old address. This mismatch in different copies of same data is called data inconsistency. </a:t>
            </a:r>
          </a:p>
        </p:txBody>
      </p:sp>
    </p:spTree>
    <p:extLst>
      <p:ext uri="{BB962C8B-B14F-4D97-AF65-F5344CB8AC3E}">
        <p14:creationId xmlns:p14="http://schemas.microsoft.com/office/powerpoint/2010/main" val="38521651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A2DA7-2FE9-4917-8272-5AD85191EB95}"/>
              </a:ext>
            </a:extLst>
          </p:cNvPr>
          <p:cNvSpPr>
            <a:spLocks noGrp="1"/>
          </p:cNvSpPr>
          <p:nvPr>
            <p:ph type="title"/>
          </p:nvPr>
        </p:nvSpPr>
        <p:spPr>
          <a:xfrm>
            <a:off x="8009812" y="685800"/>
            <a:ext cx="3072869" cy="1151965"/>
          </a:xfrm>
        </p:spPr>
        <p:txBody>
          <a:bodyPr>
            <a:normAutofit/>
          </a:bodyPr>
          <a:lstStyle/>
          <a:p>
            <a:r>
              <a:rPr lang="en-US" sz="2400" b="1"/>
              <a:t>Steps to Create an ERD</a:t>
            </a:r>
            <a:br>
              <a:rPr lang="en-US" sz="2400" b="1"/>
            </a:br>
            <a:endParaRPr lang="en-US" sz="2400"/>
          </a:p>
        </p:txBody>
      </p:sp>
      <p:sp>
        <p:nvSpPr>
          <p:cNvPr id="71" name="Rectangle 70">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165CB106-933B-4022-9491-DE4247319E8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0707" y="1044937"/>
            <a:ext cx="6557897" cy="350847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FF9CDBA-7862-49D6-A8B9-2D73FFA809A9}"/>
              </a:ext>
            </a:extLst>
          </p:cNvPr>
          <p:cNvSpPr>
            <a:spLocks noGrp="1"/>
          </p:cNvSpPr>
          <p:nvPr>
            <p:ph sz="quarter" idx="13"/>
          </p:nvPr>
        </p:nvSpPr>
        <p:spPr>
          <a:xfrm>
            <a:off x="7546172" y="1533378"/>
            <a:ext cx="4145588" cy="3609960"/>
          </a:xfrm>
        </p:spPr>
        <p:txBody>
          <a:bodyPr anchor="t">
            <a:normAutofit/>
          </a:bodyPr>
          <a:lstStyle/>
          <a:p>
            <a:pPr algn="just">
              <a:lnSpc>
                <a:spcPct val="110000"/>
              </a:lnSpc>
            </a:pPr>
            <a:r>
              <a:rPr lang="en-US" sz="1800" dirty="0">
                <a:latin typeface="Times New Roman" panose="02020603050405020304" pitchFamily="18" charset="0"/>
                <a:cs typeface="Times New Roman" panose="02020603050405020304" pitchFamily="18" charset="0"/>
              </a:rPr>
              <a:t>STEP 3) identify relationships</a:t>
            </a:r>
          </a:p>
          <a:p>
            <a:pPr algn="just">
              <a:lnSpc>
                <a:spcPct val="110000"/>
              </a:lnSpc>
            </a:pPr>
            <a:r>
              <a:rPr lang="en-US" sz="1800" dirty="0">
                <a:latin typeface="Times New Roman" panose="02020603050405020304" pitchFamily="18" charset="0"/>
                <a:cs typeface="Times New Roman" panose="02020603050405020304" pitchFamily="18" charset="0"/>
              </a:rPr>
              <a:t>What are the relationships we have? ‘Attends’, ‘has section’, ‘have subjects’ and ‘studies subjects’ are the relations here</a:t>
            </a:r>
          </a:p>
          <a:p>
            <a:pPr algn="just">
              <a:lnSpc>
                <a:spcPct val="110000"/>
              </a:lnSpc>
            </a:pPr>
            <a:r>
              <a:rPr lang="en-US" sz="1800" dirty="0">
                <a:latin typeface="Times New Roman" panose="02020603050405020304" pitchFamily="18" charset="0"/>
                <a:cs typeface="Times New Roman" panose="02020603050405020304" pitchFamily="18" charset="0"/>
              </a:rPr>
              <a:t>Step 4) cardinality identification</a:t>
            </a:r>
          </a:p>
          <a:p>
            <a:pPr algn="just">
              <a:lnSpc>
                <a:spcPct val="110000"/>
              </a:lnSpc>
            </a:pPr>
            <a:r>
              <a:rPr lang="en-US" sz="1800" dirty="0">
                <a:latin typeface="Times New Roman" panose="02020603050405020304" pitchFamily="18" charset="0"/>
                <a:cs typeface="Times New Roman" panose="02020603050405020304" pitchFamily="18" charset="0"/>
              </a:rPr>
              <a:t>Step 5) draw </a:t>
            </a:r>
            <a:r>
              <a:rPr lang="en-US" sz="1800" dirty="0" err="1">
                <a:latin typeface="Times New Roman" panose="02020603050405020304" pitchFamily="18" charset="0"/>
                <a:cs typeface="Times New Roman" panose="02020603050405020304" pitchFamily="18" charset="0"/>
              </a:rPr>
              <a:t>erd</a:t>
            </a:r>
            <a:endParaRPr lang="en-US" sz="1800" dirty="0">
              <a:latin typeface="Times New Roman" panose="02020603050405020304" pitchFamily="18" charset="0"/>
              <a:cs typeface="Times New Roman" panose="02020603050405020304" pitchFamily="18" charset="0"/>
            </a:endParaRPr>
          </a:p>
          <a:p>
            <a:pPr marL="0" indent="0">
              <a:lnSpc>
                <a:spcPct val="110000"/>
              </a:lnSpc>
              <a:buNone/>
            </a:pP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51413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E881F3-C42A-45DA-B292-29ED3A3B181A}"/>
              </a:ext>
            </a:extLst>
          </p:cNvPr>
          <p:cNvSpPr>
            <a:spLocks noGrp="1"/>
          </p:cNvSpPr>
          <p:nvPr>
            <p:ph sz="quarter" idx="13"/>
          </p:nvPr>
        </p:nvSpPr>
        <p:spPr>
          <a:xfrm>
            <a:off x="0" y="92766"/>
            <a:ext cx="11080507" cy="5281820"/>
          </a:xfrm>
        </p:spPr>
        <p:txBody>
          <a:bodyPr>
            <a:normAutofit/>
          </a:bodyPr>
          <a:lstStyle/>
          <a:p>
            <a:r>
              <a:rPr lang="en-US" b="1" dirty="0">
                <a:latin typeface="Times New Roman" panose="02020603050405020304" pitchFamily="18" charset="0"/>
                <a:cs typeface="Times New Roman" panose="02020603050405020304" pitchFamily="18" charset="0"/>
              </a:rPr>
              <a:t>What are the participation constraints here?</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All the Students attend any one of the class, but class can have only certain group of students. Hence total participation of Students and partial participation of class in ‘Attends’ relation.</a:t>
            </a:r>
          </a:p>
          <a:p>
            <a:pPr lvl="1"/>
            <a:r>
              <a:rPr lang="en-US" dirty="0">
                <a:latin typeface="Times New Roman" panose="02020603050405020304" pitchFamily="18" charset="0"/>
                <a:cs typeface="Times New Roman" panose="02020603050405020304" pitchFamily="18" charset="0"/>
              </a:rPr>
              <a:t>All the class has section and all the section has class. Hence both are total participation.</a:t>
            </a:r>
          </a:p>
          <a:p>
            <a:pPr lvl="1"/>
            <a:r>
              <a:rPr lang="en-US" dirty="0">
                <a:latin typeface="Times New Roman" panose="02020603050405020304" pitchFamily="18" charset="0"/>
                <a:cs typeface="Times New Roman" panose="02020603050405020304" pitchFamily="18" charset="0"/>
              </a:rPr>
              <a:t>All the Students study some of the subjects specific for their class and each class has only some group of subjects. Hence partial participation of both STUDENT and CLASS. Each subject will be studied by some students and it will be part of some class. Hence this also partial participation.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13743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BF121C-BAB6-4A66-A442-57C8B84EFFA3}"/>
              </a:ext>
            </a:extLst>
          </p:cNvPr>
          <p:cNvSpPr>
            <a:spLocks noGrp="1"/>
          </p:cNvSpPr>
          <p:nvPr>
            <p:ph sz="quarter" idx="13"/>
          </p:nvPr>
        </p:nvSpPr>
        <p:spPr>
          <a:xfrm>
            <a:off x="685800" y="410818"/>
            <a:ext cx="10394707" cy="4963768"/>
          </a:xfrm>
        </p:spPr>
        <p:txBody>
          <a:bodyPr/>
          <a:lstStyle/>
          <a:p>
            <a:r>
              <a:rPr lang="en-US" b="1" dirty="0">
                <a:latin typeface="Times New Roman" panose="02020603050405020304" pitchFamily="18" charset="0"/>
                <a:cs typeface="Times New Roman" panose="02020603050405020304" pitchFamily="18" charset="0"/>
              </a:rPr>
              <a:t>What are the cardinalities of all the relationship?</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Each Student attends only one class at a time. Hence it is a </a:t>
            </a:r>
            <a:r>
              <a:rPr lang="en-US" b="1" dirty="0">
                <a:latin typeface="Times New Roman" panose="02020603050405020304" pitchFamily="18" charset="0"/>
                <a:cs typeface="Times New Roman" panose="02020603050405020304" pitchFamily="18" charset="0"/>
              </a:rPr>
              <a:t>1: 1</a:t>
            </a:r>
            <a:r>
              <a:rPr lang="en-US" dirty="0">
                <a:latin typeface="Times New Roman" panose="02020603050405020304" pitchFamily="18" charset="0"/>
                <a:cs typeface="Times New Roman" panose="02020603050405020304" pitchFamily="18" charset="0"/>
              </a:rPr>
              <a:t> relation.</a:t>
            </a:r>
          </a:p>
          <a:p>
            <a:r>
              <a:rPr lang="en-US" dirty="0">
                <a:latin typeface="Times New Roman" panose="02020603050405020304" pitchFamily="18" charset="0"/>
                <a:cs typeface="Times New Roman" panose="02020603050405020304" pitchFamily="18" charset="0"/>
              </a:rPr>
              <a:t>Each class has one or more sections. Hence it can be considered as </a:t>
            </a:r>
            <a:r>
              <a:rPr lang="en-US" b="1" dirty="0">
                <a:latin typeface="Times New Roman" panose="02020603050405020304" pitchFamily="18" charset="0"/>
                <a:cs typeface="Times New Roman" panose="02020603050405020304" pitchFamily="18" charset="0"/>
              </a:rPr>
              <a:t>1: N</a:t>
            </a:r>
            <a:r>
              <a:rPr lang="en-US" dirty="0">
                <a:latin typeface="Times New Roman" panose="02020603050405020304" pitchFamily="18" charset="0"/>
                <a:cs typeface="Times New Roman" panose="02020603050405020304" pitchFamily="18" charset="0"/>
              </a:rPr>
              <a:t> relation.</a:t>
            </a:r>
          </a:p>
          <a:p>
            <a:r>
              <a:rPr lang="en-US" dirty="0">
                <a:latin typeface="Times New Roman" panose="02020603050405020304" pitchFamily="18" charset="0"/>
                <a:cs typeface="Times New Roman" panose="02020603050405020304" pitchFamily="18" charset="0"/>
              </a:rPr>
              <a:t>Each student attends many subjects and each class has many subjects. Hence it is a </a:t>
            </a:r>
            <a:r>
              <a:rPr lang="en-US" b="1" dirty="0">
                <a:latin typeface="Times New Roman" panose="02020603050405020304" pitchFamily="18" charset="0"/>
                <a:cs typeface="Times New Roman" panose="02020603050405020304" pitchFamily="18" charset="0"/>
              </a:rPr>
              <a:t>1:N</a:t>
            </a:r>
            <a:r>
              <a:rPr lang="en-US" dirty="0">
                <a:latin typeface="Times New Roman" panose="02020603050405020304" pitchFamily="18" charset="0"/>
                <a:cs typeface="Times New Roman" panose="02020603050405020304" pitchFamily="18" charset="0"/>
              </a:rPr>
              <a:t>relation.</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76878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F770B4CD-535A-4FF2-B700-8C40F0031E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3" name="Group 72">
            <a:extLst>
              <a:ext uri="{FF2B5EF4-FFF2-40B4-BE49-F238E27FC236}">
                <a16:creationId xmlns:a16="http://schemas.microsoft.com/office/drawing/2014/main" id="{42AB5EEF-5DB7-47EA-BB55-DC7DAC8A6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74" name="Rectangle 73">
              <a:extLst>
                <a:ext uri="{FF2B5EF4-FFF2-40B4-BE49-F238E27FC236}">
                  <a16:creationId xmlns:a16="http://schemas.microsoft.com/office/drawing/2014/main" id="{2D031218-C353-46BE-8BA0-03B929089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75" name="Freeform 11">
              <a:extLst>
                <a:ext uri="{FF2B5EF4-FFF2-40B4-BE49-F238E27FC236}">
                  <a16:creationId xmlns:a16="http://schemas.microsoft.com/office/drawing/2014/main" id="{63018239-79C0-4159-AE08-A6113D9AD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76" name="Rectangle 75">
              <a:extLst>
                <a:ext uri="{FF2B5EF4-FFF2-40B4-BE49-F238E27FC236}">
                  <a16:creationId xmlns:a16="http://schemas.microsoft.com/office/drawing/2014/main" id="{A68094AE-62A3-4DD8-B617-758BE447B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78" name="Rectangle 77">
            <a:extLst>
              <a:ext uri="{FF2B5EF4-FFF2-40B4-BE49-F238E27FC236}">
                <a16:creationId xmlns:a16="http://schemas.microsoft.com/office/drawing/2014/main" id="{4ED2C424-5870-46BF-B77E-0C113783B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43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4B75501-2C4C-44D8-A541-FA33D7EF1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a:extLst>
              <a:ext uri="{FF2B5EF4-FFF2-40B4-BE49-F238E27FC236}">
                <a16:creationId xmlns:a16="http://schemas.microsoft.com/office/drawing/2014/main" id="{FAD4CBB7-ACED-4FF3-A735-7DEA2527F410}"/>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tretch>
            <a:fillRect/>
          </a:stretch>
        </p:blipFill>
        <p:spPr bwMode="auto">
          <a:xfrm>
            <a:off x="643467" y="757258"/>
            <a:ext cx="10905066" cy="5343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8232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00792-BF96-44D4-BEA5-33FD51627D0F}"/>
              </a:ext>
            </a:extLst>
          </p:cNvPr>
          <p:cNvSpPr>
            <a:spLocks noGrp="1"/>
          </p:cNvSpPr>
          <p:nvPr>
            <p:ph type="title"/>
          </p:nvPr>
        </p:nvSpPr>
        <p:spPr/>
        <p:txBody>
          <a:bodyPr/>
          <a:lstStyle/>
          <a:p>
            <a:r>
              <a:rPr lang="en-US" dirty="0"/>
              <a:t>ERD</a:t>
            </a:r>
          </a:p>
        </p:txBody>
      </p:sp>
      <p:sp>
        <p:nvSpPr>
          <p:cNvPr id="4" name="Rectangle 1">
            <a:extLst>
              <a:ext uri="{FF2B5EF4-FFF2-40B4-BE49-F238E27FC236}">
                <a16:creationId xmlns:a16="http://schemas.microsoft.com/office/drawing/2014/main" id="{178FD74F-7E4D-44F3-8525-EBB3EBE4F531}"/>
              </a:ext>
            </a:extLst>
          </p:cNvPr>
          <p:cNvSpPr>
            <a:spLocks noGrp="1" noChangeArrowheads="1"/>
          </p:cNvSpPr>
          <p:nvPr>
            <p:ph sz="quarter" idx="13"/>
          </p:nvPr>
        </p:nvSpPr>
        <p:spPr bwMode="auto">
          <a:xfrm>
            <a:off x="104883" y="1643896"/>
            <a:ext cx="6508505" cy="193899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Let's study them with an 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In a university, a Student enrolls in Courses. A student must be assigned to at least one or more Courses. Each course is taught by a single Professor.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To maintain instruction quality, a Professor can deliver only one course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5" name="TextBox 4">
            <a:extLst>
              <a:ext uri="{FF2B5EF4-FFF2-40B4-BE49-F238E27FC236}">
                <a16:creationId xmlns:a16="http://schemas.microsoft.com/office/drawing/2014/main" id="{298F123C-427C-4C54-B224-B40E18D90BE8}"/>
              </a:ext>
            </a:extLst>
          </p:cNvPr>
          <p:cNvSpPr txBox="1"/>
          <p:nvPr/>
        </p:nvSpPr>
        <p:spPr>
          <a:xfrm>
            <a:off x="6520070" y="265043"/>
            <a:ext cx="5143531" cy="1754326"/>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Step 1) Entity Identification</a:t>
            </a:r>
          </a:p>
          <a:p>
            <a:r>
              <a:rPr lang="en-US" dirty="0">
                <a:latin typeface="Times New Roman" panose="02020603050405020304" pitchFamily="18" charset="0"/>
                <a:cs typeface="Times New Roman" panose="02020603050405020304" pitchFamily="18" charset="0"/>
              </a:rPr>
              <a:t>We have three entities</a:t>
            </a:r>
          </a:p>
          <a:p>
            <a:r>
              <a:rPr lang="en-US" dirty="0">
                <a:latin typeface="Times New Roman" panose="02020603050405020304" pitchFamily="18" charset="0"/>
                <a:cs typeface="Times New Roman" panose="02020603050405020304" pitchFamily="18" charset="0"/>
              </a:rPr>
              <a:t>Student</a:t>
            </a:r>
          </a:p>
          <a:p>
            <a:r>
              <a:rPr lang="en-US" dirty="0">
                <a:latin typeface="Times New Roman" panose="02020603050405020304" pitchFamily="18" charset="0"/>
                <a:cs typeface="Times New Roman" panose="02020603050405020304" pitchFamily="18" charset="0"/>
              </a:rPr>
              <a:t>Course</a:t>
            </a:r>
          </a:p>
          <a:p>
            <a:r>
              <a:rPr lang="en-US" dirty="0">
                <a:latin typeface="Times New Roman" panose="02020603050405020304" pitchFamily="18" charset="0"/>
                <a:cs typeface="Times New Roman" panose="02020603050405020304" pitchFamily="18" charset="0"/>
              </a:rPr>
              <a:t>Professor</a:t>
            </a:r>
          </a:p>
          <a:p>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027A43A-24F4-4A32-B243-102F06F05577}"/>
              </a:ext>
            </a:extLst>
          </p:cNvPr>
          <p:cNvSpPr txBox="1"/>
          <p:nvPr/>
        </p:nvSpPr>
        <p:spPr>
          <a:xfrm>
            <a:off x="6613388" y="2013870"/>
            <a:ext cx="4469295" cy="147732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Step 2) Relationship Identification</a:t>
            </a:r>
          </a:p>
          <a:p>
            <a:r>
              <a:rPr lang="en-US" dirty="0">
                <a:latin typeface="Times New Roman" panose="02020603050405020304" pitchFamily="18" charset="0"/>
                <a:cs typeface="Times New Roman" panose="02020603050405020304" pitchFamily="18" charset="0"/>
              </a:rPr>
              <a:t>We have the following two relationships</a:t>
            </a:r>
          </a:p>
          <a:p>
            <a:r>
              <a:rPr lang="en-US" dirty="0">
                <a:latin typeface="Times New Roman" panose="02020603050405020304" pitchFamily="18" charset="0"/>
                <a:cs typeface="Times New Roman" panose="02020603050405020304" pitchFamily="18" charset="0"/>
              </a:rPr>
              <a:t>The student is </a:t>
            </a:r>
            <a:r>
              <a:rPr lang="en-US" b="1" dirty="0">
                <a:latin typeface="Times New Roman" panose="02020603050405020304" pitchFamily="18" charset="0"/>
                <a:cs typeface="Times New Roman" panose="02020603050405020304" pitchFamily="18" charset="0"/>
              </a:rPr>
              <a:t>assigned</a:t>
            </a:r>
            <a:r>
              <a:rPr lang="en-US" dirty="0">
                <a:latin typeface="Times New Roman" panose="02020603050405020304" pitchFamily="18" charset="0"/>
                <a:cs typeface="Times New Roman" panose="02020603050405020304" pitchFamily="18" charset="0"/>
              </a:rPr>
              <a:t> a course</a:t>
            </a:r>
          </a:p>
          <a:p>
            <a:r>
              <a:rPr lang="en-US" dirty="0">
                <a:latin typeface="Times New Roman" panose="02020603050405020304" pitchFamily="18" charset="0"/>
                <a:cs typeface="Times New Roman" panose="02020603050405020304" pitchFamily="18" charset="0"/>
              </a:rPr>
              <a:t>Professor </a:t>
            </a:r>
            <a:r>
              <a:rPr lang="en-US" b="1" dirty="0">
                <a:latin typeface="Times New Roman" panose="02020603050405020304" pitchFamily="18" charset="0"/>
                <a:cs typeface="Times New Roman" panose="02020603050405020304" pitchFamily="18" charset="0"/>
              </a:rPr>
              <a:t>delivers</a:t>
            </a:r>
            <a:r>
              <a:rPr lang="en-US" dirty="0">
                <a:latin typeface="Times New Roman" panose="02020603050405020304" pitchFamily="18" charset="0"/>
                <a:cs typeface="Times New Roman" panose="02020603050405020304" pitchFamily="18" charset="0"/>
              </a:rPr>
              <a:t> a course</a:t>
            </a:r>
          </a:p>
          <a:p>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1BE2499-DC12-4736-BFD9-86AE2CA808B3}"/>
              </a:ext>
            </a:extLst>
          </p:cNvPr>
          <p:cNvSpPr txBox="1"/>
          <p:nvPr/>
        </p:nvSpPr>
        <p:spPr>
          <a:xfrm>
            <a:off x="6613388" y="3802320"/>
            <a:ext cx="4257260" cy="147732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Step 3) Cardinality Identification</a:t>
            </a:r>
          </a:p>
          <a:p>
            <a:r>
              <a:rPr lang="en-US" dirty="0">
                <a:latin typeface="Times New Roman" panose="02020603050405020304" pitchFamily="18" charset="0"/>
                <a:cs typeface="Times New Roman" panose="02020603050405020304" pitchFamily="18" charset="0"/>
              </a:rPr>
              <a:t>For them problem statement we know that,</a:t>
            </a:r>
          </a:p>
          <a:p>
            <a:r>
              <a:rPr lang="en-US" dirty="0">
                <a:latin typeface="Times New Roman" panose="02020603050405020304" pitchFamily="18" charset="0"/>
                <a:cs typeface="Times New Roman" panose="02020603050405020304" pitchFamily="18" charset="0"/>
              </a:rPr>
              <a:t>A student can be assigned </a:t>
            </a:r>
            <a:r>
              <a:rPr lang="en-US" b="1" dirty="0">
                <a:latin typeface="Times New Roman" panose="02020603050405020304" pitchFamily="18" charset="0"/>
                <a:cs typeface="Times New Roman" panose="02020603050405020304" pitchFamily="18" charset="0"/>
              </a:rPr>
              <a:t>multiple</a:t>
            </a:r>
            <a:r>
              <a:rPr lang="en-US" dirty="0">
                <a:latin typeface="Times New Roman" panose="02020603050405020304" pitchFamily="18" charset="0"/>
                <a:cs typeface="Times New Roman" panose="02020603050405020304" pitchFamily="18" charset="0"/>
              </a:rPr>
              <a:t> courses</a:t>
            </a:r>
          </a:p>
          <a:p>
            <a:r>
              <a:rPr lang="en-US" dirty="0">
                <a:latin typeface="Times New Roman" panose="02020603050405020304" pitchFamily="18" charset="0"/>
                <a:cs typeface="Times New Roman" panose="02020603050405020304" pitchFamily="18" charset="0"/>
              </a:rPr>
              <a:t>A Professor can deliver only </a:t>
            </a:r>
            <a:r>
              <a:rPr lang="en-US" b="1" dirty="0">
                <a:latin typeface="Times New Roman" panose="02020603050405020304" pitchFamily="18" charset="0"/>
                <a:cs typeface="Times New Roman" panose="02020603050405020304" pitchFamily="18" charset="0"/>
              </a:rPr>
              <a:t>one</a:t>
            </a:r>
            <a:r>
              <a:rPr lang="en-US" dirty="0">
                <a:latin typeface="Times New Roman" panose="02020603050405020304" pitchFamily="18" charset="0"/>
                <a:cs typeface="Times New Roman" panose="02020603050405020304" pitchFamily="18" charset="0"/>
              </a:rPr>
              <a:t> course</a:t>
            </a:r>
          </a:p>
          <a:p>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9E6BA94-A255-4FE0-ADA2-8DC0F8C13A1A}"/>
              </a:ext>
            </a:extLst>
          </p:cNvPr>
          <p:cNvSpPr txBox="1"/>
          <p:nvPr/>
        </p:nvSpPr>
        <p:spPr>
          <a:xfrm>
            <a:off x="11565" y="3673760"/>
            <a:ext cx="6508505" cy="1200329"/>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Step 4) Identify Attributes</a:t>
            </a:r>
          </a:p>
          <a:p>
            <a:r>
              <a:rPr lang="en-US" dirty="0">
                <a:latin typeface="Times New Roman" panose="02020603050405020304" pitchFamily="18" charset="0"/>
                <a:cs typeface="Times New Roman" panose="02020603050405020304" pitchFamily="18" charset="0"/>
              </a:rPr>
              <a:t>STUDENT: STUDENT_ID,STUDENT_NAME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PROFESSOR: EMPLOYEE_ID,PROFESSOR_NAME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COURSE:COUSE_ID,COURSENAME</a:t>
            </a:r>
          </a:p>
        </p:txBody>
      </p:sp>
    </p:spTree>
    <p:extLst>
      <p:ext uri="{BB962C8B-B14F-4D97-AF65-F5344CB8AC3E}">
        <p14:creationId xmlns:p14="http://schemas.microsoft.com/office/powerpoint/2010/main" val="7521339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73"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75"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77"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79"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81"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useBgFill="1">
        <p:nvSpPr>
          <p:cNvPr id="83" name="Rectangle 82">
            <a:extLst>
              <a:ext uri="{FF2B5EF4-FFF2-40B4-BE49-F238E27FC236}">
                <a16:creationId xmlns:a16="http://schemas.microsoft.com/office/drawing/2014/main" id="{9EB9FA3F-CAB0-4533-9364-224CEC6FF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0B24F3-7816-482E-920C-485E449F2E6E}"/>
              </a:ext>
            </a:extLst>
          </p:cNvPr>
          <p:cNvSpPr>
            <a:spLocks noGrp="1"/>
          </p:cNvSpPr>
          <p:nvPr>
            <p:ph type="title"/>
          </p:nvPr>
        </p:nvSpPr>
        <p:spPr>
          <a:xfrm>
            <a:off x="691547" y="4519749"/>
            <a:ext cx="10805790" cy="1270279"/>
          </a:xfrm>
        </p:spPr>
        <p:txBody>
          <a:bodyPr vert="horz" lIns="91440" tIns="45720" rIns="91440" bIns="45720" rtlCol="0" anchor="b">
            <a:normAutofit/>
          </a:bodyPr>
          <a:lstStyle/>
          <a:p>
            <a:pPr algn="ctr"/>
            <a:r>
              <a:rPr lang="en-US" sz="6600"/>
              <a:t>5) CREATE ERD</a:t>
            </a:r>
          </a:p>
        </p:txBody>
      </p:sp>
      <p:sp>
        <p:nvSpPr>
          <p:cNvPr id="85" name="5-Point Star 31">
            <a:extLst>
              <a:ext uri="{FF2B5EF4-FFF2-40B4-BE49-F238E27FC236}">
                <a16:creationId xmlns:a16="http://schemas.microsoft.com/office/drawing/2014/main" id="{42B0C1BF-5CB1-40DA-9A22-5452B5469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03408" y="6388943"/>
            <a:ext cx="373049" cy="373049"/>
          </a:xfrm>
          <a:prstGeom prst="star5">
            <a:avLst>
              <a:gd name="adj" fmla="val 26693"/>
              <a:gd name="hf" fmla="val 105146"/>
              <a:gd name="vf" fmla="val 110557"/>
            </a:avLst>
          </a:prstGeom>
          <a:solidFill>
            <a:schemeClr val="tx1">
              <a:lumMod val="65000"/>
              <a:lumOff val="35000"/>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12290" name="Picture 2" descr="A close up of a sign&#10;&#10;Description automatically generated">
            <a:extLst>
              <a:ext uri="{FF2B5EF4-FFF2-40B4-BE49-F238E27FC236}">
                <a16:creationId xmlns:a16="http://schemas.microsoft.com/office/drawing/2014/main" id="{4023E3FB-39F8-4989-B468-E361F9836960}"/>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tretch>
            <a:fillRect/>
          </a:stretch>
        </p:blipFill>
        <p:spPr bwMode="auto">
          <a:xfrm>
            <a:off x="1080305" y="691546"/>
            <a:ext cx="10028273" cy="3514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9183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13FD4-7228-4979-B670-2DA71BAA2BD8}"/>
              </a:ext>
            </a:extLst>
          </p:cNvPr>
          <p:cNvSpPr>
            <a:spLocks noGrp="1"/>
          </p:cNvSpPr>
          <p:nvPr>
            <p:ph type="title"/>
          </p:nvPr>
        </p:nvSpPr>
        <p:spPr/>
        <p:txBody>
          <a:bodyPr/>
          <a:lstStyle/>
          <a:p>
            <a:r>
              <a:rPr lang="en-US" dirty="0"/>
              <a:t>STRONG ENTITY</a:t>
            </a:r>
          </a:p>
        </p:txBody>
      </p:sp>
      <p:sp>
        <p:nvSpPr>
          <p:cNvPr id="3" name="Content Placeholder 2">
            <a:extLst>
              <a:ext uri="{FF2B5EF4-FFF2-40B4-BE49-F238E27FC236}">
                <a16:creationId xmlns:a16="http://schemas.microsoft.com/office/drawing/2014/main" id="{02515FBF-5FA6-407D-BD39-96397650CCBA}"/>
              </a:ext>
            </a:extLst>
          </p:cNvPr>
          <p:cNvSpPr>
            <a:spLocks noGrp="1"/>
          </p:cNvSpPr>
          <p:nvPr>
            <p:ph sz="quarter" idx="13"/>
          </p:nvPr>
        </p:nvSpPr>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Strong Entity</a:t>
            </a:r>
            <a:r>
              <a:rPr lang="en-US" dirty="0">
                <a:latin typeface="Times New Roman" panose="02020603050405020304" pitchFamily="18" charset="0"/>
                <a:cs typeface="Times New Roman" panose="02020603050405020304" pitchFamily="18" charset="0"/>
              </a:rPr>
              <a:t> is the one whose existence does not depend on the existence of any other entity in a schema.</a:t>
            </a:r>
          </a:p>
          <a:p>
            <a:r>
              <a:rPr lang="en-US" dirty="0">
                <a:latin typeface="Times New Roman" panose="02020603050405020304" pitchFamily="18" charset="0"/>
                <a:cs typeface="Times New Roman" panose="02020603050405020304" pitchFamily="18" charset="0"/>
              </a:rPr>
              <a:t>It is denoted by a </a:t>
            </a:r>
            <a:r>
              <a:rPr lang="en-US" b="1" dirty="0">
                <a:latin typeface="Times New Roman" panose="02020603050405020304" pitchFamily="18" charset="0"/>
                <a:cs typeface="Times New Roman" panose="02020603050405020304" pitchFamily="18" charset="0"/>
              </a:rPr>
              <a:t>single rectangle</a:t>
            </a:r>
          </a:p>
          <a:p>
            <a:r>
              <a:rPr lang="en-US" dirty="0">
                <a:latin typeface="Times New Roman" panose="02020603050405020304" pitchFamily="18" charset="0"/>
                <a:cs typeface="Times New Roman" panose="02020603050405020304" pitchFamily="18" charset="0"/>
              </a:rPr>
              <a:t>A strong entity always has the </a:t>
            </a:r>
            <a:r>
              <a:rPr lang="en-US" b="1" dirty="0">
                <a:latin typeface="Times New Roman" panose="02020603050405020304" pitchFamily="18" charset="0"/>
                <a:cs typeface="Times New Roman" panose="02020603050405020304" pitchFamily="18" charset="0"/>
              </a:rPr>
              <a:t>primary</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key</a:t>
            </a:r>
            <a:r>
              <a:rPr lang="en-US" dirty="0">
                <a:latin typeface="Times New Roman" panose="02020603050405020304" pitchFamily="18" charset="0"/>
                <a:cs typeface="Times New Roman" panose="02020603050405020304" pitchFamily="18" charset="0"/>
              </a:rPr>
              <a:t> in the set of attributes that describes the strong entity</a:t>
            </a:r>
          </a:p>
          <a:p>
            <a:r>
              <a:rPr lang="en-US" dirty="0">
                <a:latin typeface="Times New Roman" panose="02020603050405020304" pitchFamily="18" charset="0"/>
                <a:cs typeface="Times New Roman" panose="02020603050405020304" pitchFamily="18" charset="0"/>
              </a:rPr>
              <a:t>It indicates that each entity in a strong entity set can be uniquely identified.</a:t>
            </a:r>
          </a:p>
          <a:p>
            <a:r>
              <a:rPr lang="en-US" dirty="0">
                <a:latin typeface="Times New Roman" panose="02020603050405020304" pitchFamily="18" charset="0"/>
                <a:cs typeface="Times New Roman" panose="02020603050405020304" pitchFamily="18" charset="0"/>
              </a:rPr>
              <a:t>Set of similar types of strong entities together forms the </a:t>
            </a:r>
            <a:r>
              <a:rPr lang="en-US" b="1" dirty="0">
                <a:latin typeface="Times New Roman" panose="02020603050405020304" pitchFamily="18" charset="0"/>
                <a:cs typeface="Times New Roman" panose="02020603050405020304" pitchFamily="18" charset="0"/>
              </a:rPr>
              <a:t>Strong Entity Set</a:t>
            </a:r>
          </a:p>
          <a:p>
            <a:r>
              <a:rPr lang="en-US" dirty="0">
                <a:latin typeface="Times New Roman" panose="02020603050405020304" pitchFamily="18" charset="0"/>
                <a:cs typeface="Times New Roman" panose="02020603050405020304" pitchFamily="18" charset="0"/>
              </a:rPr>
              <a:t>A strong entity holds the relationship with the weak entity via an </a:t>
            </a:r>
            <a:r>
              <a:rPr lang="en-US" b="1" dirty="0">
                <a:latin typeface="Times New Roman" panose="02020603050405020304" pitchFamily="18" charset="0"/>
                <a:cs typeface="Times New Roman" panose="02020603050405020304" pitchFamily="18" charset="0"/>
              </a:rPr>
              <a:t>Identifying Relationship</a:t>
            </a:r>
            <a:r>
              <a:rPr lang="en-US" dirty="0">
                <a:latin typeface="Times New Roman" panose="02020603050405020304" pitchFamily="18" charset="0"/>
                <a:cs typeface="Times New Roman" panose="02020603050405020304" pitchFamily="18" charset="0"/>
              </a:rPr>
              <a:t>, which is denoted by double diamond in the ER diagram. </a:t>
            </a:r>
          </a:p>
          <a:p>
            <a:r>
              <a:rPr lang="en-US" dirty="0">
                <a:latin typeface="Times New Roman" panose="02020603050405020304" pitchFamily="18" charset="0"/>
                <a:cs typeface="Times New Roman" panose="02020603050405020304" pitchFamily="18" charset="0"/>
              </a:rPr>
              <a:t>On the other hands, the relationship between two strong entities is denoted by a single diamond and it is simply called as a </a:t>
            </a:r>
            <a:r>
              <a:rPr lang="en-US" b="1" dirty="0">
                <a:latin typeface="Times New Roman" panose="02020603050405020304" pitchFamily="18" charset="0"/>
                <a:cs typeface="Times New Roman" panose="02020603050405020304" pitchFamily="18" charset="0"/>
              </a:rPr>
              <a:t>relationship</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7557481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CECD-1F3A-4A67-ADD6-E38D0BB70AD1}"/>
              </a:ext>
            </a:extLst>
          </p:cNvPr>
          <p:cNvSpPr>
            <a:spLocks noGrp="1"/>
          </p:cNvSpPr>
          <p:nvPr>
            <p:ph type="title"/>
          </p:nvPr>
        </p:nvSpPr>
        <p:spPr>
          <a:xfrm>
            <a:off x="6563489" y="126522"/>
            <a:ext cx="4526328" cy="1266265"/>
          </a:xfrm>
        </p:spPr>
        <p:txBody>
          <a:bodyPr>
            <a:normAutofit/>
          </a:bodyPr>
          <a:lstStyle/>
          <a:p>
            <a:r>
              <a:rPr lang="en-US" sz="4100" dirty="0"/>
              <a:t>Strong-weak-entity-example</a:t>
            </a:r>
          </a:p>
        </p:txBody>
      </p:sp>
      <p:sp>
        <p:nvSpPr>
          <p:cNvPr id="71" name="Rectangle 70">
            <a:extLst>
              <a:ext uri="{FF2B5EF4-FFF2-40B4-BE49-F238E27FC236}">
                <a16:creationId xmlns:a16="http://schemas.microsoft.com/office/drawing/2014/main" id="{0276CF47-78D1-45D4-B8A5-05DD68D9F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5589425"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strong-entity-and-weak-entity">
            <a:extLst>
              <a:ext uri="{FF2B5EF4-FFF2-40B4-BE49-F238E27FC236}">
                <a16:creationId xmlns:a16="http://schemas.microsoft.com/office/drawing/2014/main" id="{365D7BB3-6790-4ED2-898D-2B6EFC45414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0708" y="759655"/>
            <a:ext cx="5099864" cy="275987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650D312-39B0-4252-BD65-680BD89AF0AD}"/>
              </a:ext>
            </a:extLst>
          </p:cNvPr>
          <p:cNvSpPr>
            <a:spLocks noGrp="1"/>
          </p:cNvSpPr>
          <p:nvPr>
            <p:ph sz="quarter" idx="13"/>
          </p:nvPr>
        </p:nvSpPr>
        <p:spPr>
          <a:xfrm>
            <a:off x="6089665" y="1294229"/>
            <a:ext cx="5473977" cy="4164036"/>
          </a:xfrm>
        </p:spPr>
        <p:txBody>
          <a:bodyPr anchor="t">
            <a:noAutofit/>
          </a:bodyPr>
          <a:lstStyle/>
          <a:p>
            <a:pPr algn="just">
              <a:lnSpc>
                <a:spcPct val="110000"/>
              </a:lnSpc>
            </a:pPr>
            <a:r>
              <a:rPr lang="en-US" sz="1400" dirty="0">
                <a:latin typeface="Times New Roman" panose="02020603050405020304" pitchFamily="18" charset="0"/>
                <a:cs typeface="Times New Roman" panose="02020603050405020304" pitchFamily="18" charset="0"/>
              </a:rPr>
              <a:t>Let us understand this concept with the help of an example; a customer borrows a loan. Here we have two entities first a customer entity, and second a loan entity.</a:t>
            </a:r>
          </a:p>
          <a:p>
            <a:pPr algn="just">
              <a:lnSpc>
                <a:spcPct val="110000"/>
              </a:lnSpc>
            </a:pPr>
            <a:r>
              <a:rPr lang="en-US" sz="1400" dirty="0">
                <a:latin typeface="Times New Roman" panose="02020603050405020304" pitchFamily="18" charset="0"/>
                <a:cs typeface="Times New Roman" panose="02020603050405020304" pitchFamily="18" charset="0"/>
              </a:rPr>
              <a:t>Observing the  ER-diagram above, for each loan, there should be at least one borrower otherwise that loan would not be listed in Loan entity set. But even if a customer does not borrow any loan it would be listed in Customer entity set. So we can conclude that a customer entity does not depend on a loan entity.</a:t>
            </a:r>
          </a:p>
          <a:p>
            <a:pPr algn="just">
              <a:lnSpc>
                <a:spcPct val="110000"/>
              </a:lnSpc>
            </a:pPr>
            <a:r>
              <a:rPr lang="en-US" sz="1400" dirty="0">
                <a:latin typeface="Times New Roman" panose="02020603050405020304" pitchFamily="18" charset="0"/>
                <a:cs typeface="Times New Roman" panose="02020603050405020304" pitchFamily="18" charset="0"/>
              </a:rPr>
              <a:t>The second thing you can observe that the Customer entity has as primary key </a:t>
            </a:r>
            <a:r>
              <a:rPr lang="en-US" sz="1400" dirty="0" err="1">
                <a:latin typeface="Times New Roman" panose="02020603050405020304" pitchFamily="18" charset="0"/>
                <a:cs typeface="Times New Roman" panose="02020603050405020304" pitchFamily="18" charset="0"/>
              </a:rPr>
              <a:t>Cust_ID</a:t>
            </a:r>
            <a:r>
              <a:rPr lang="en-US" sz="1400" dirty="0">
                <a:latin typeface="Times New Roman" panose="02020603050405020304" pitchFamily="18" charset="0"/>
                <a:cs typeface="Times New Roman" panose="02020603050405020304" pitchFamily="18" charset="0"/>
              </a:rPr>
              <a:t> which uniquely identify each entity in Customer Entity set.  This makes Customer entity a strong entity on which a loan entity depends.</a:t>
            </a:r>
          </a:p>
        </p:txBody>
      </p:sp>
    </p:spTree>
    <p:extLst>
      <p:ext uri="{BB962C8B-B14F-4D97-AF65-F5344CB8AC3E}">
        <p14:creationId xmlns:p14="http://schemas.microsoft.com/office/powerpoint/2010/main" val="12077192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3FDEA-A4A0-4EA7-A045-0EB43056F57B}"/>
              </a:ext>
            </a:extLst>
          </p:cNvPr>
          <p:cNvSpPr>
            <a:spLocks noGrp="1"/>
          </p:cNvSpPr>
          <p:nvPr>
            <p:ph type="title"/>
          </p:nvPr>
        </p:nvSpPr>
        <p:spPr/>
        <p:txBody>
          <a:bodyPr/>
          <a:lstStyle/>
          <a:p>
            <a:r>
              <a:rPr lang="en-US" dirty="0"/>
              <a:t>Weak entity</a:t>
            </a:r>
          </a:p>
        </p:txBody>
      </p:sp>
      <p:sp>
        <p:nvSpPr>
          <p:cNvPr id="3" name="Content Placeholder 2">
            <a:extLst>
              <a:ext uri="{FF2B5EF4-FFF2-40B4-BE49-F238E27FC236}">
                <a16:creationId xmlns:a16="http://schemas.microsoft.com/office/drawing/2014/main" id="{FEA3C772-F9B0-4E0C-9F09-A3D3F56F5BF0}"/>
              </a:ext>
            </a:extLst>
          </p:cNvPr>
          <p:cNvSpPr>
            <a:spLocks noGrp="1"/>
          </p:cNvSpPr>
          <p:nvPr>
            <p:ph sz="quarter" idx="13"/>
          </p:nvPr>
        </p:nvSpPr>
        <p:spPr>
          <a:xfrm>
            <a:off x="685800" y="1683026"/>
            <a:ext cx="10394707" cy="3691559"/>
          </a:xfrm>
        </p:spPr>
        <p:txBody>
          <a:bodyPr>
            <a:normAutofit fontScale="85000" lnSpcReduction="10000"/>
          </a:bodyPr>
          <a:lstStyle/>
          <a:p>
            <a:r>
              <a:rPr lang="en-US" dirty="0">
                <a:latin typeface="Times New Roman" panose="02020603050405020304" pitchFamily="18" charset="0"/>
                <a:cs typeface="Times New Roman" panose="02020603050405020304" pitchFamily="18" charset="0"/>
              </a:rPr>
              <a:t>A </a:t>
            </a:r>
            <a:r>
              <a:rPr lang="en-US" b="1" dirty="0">
                <a:latin typeface="Times New Roman" panose="02020603050405020304" pitchFamily="18" charset="0"/>
                <a:cs typeface="Times New Roman" panose="02020603050405020304" pitchFamily="18" charset="0"/>
              </a:rPr>
              <a:t>Weak entity</a:t>
            </a:r>
            <a:r>
              <a:rPr lang="en-US" dirty="0">
                <a:latin typeface="Times New Roman" panose="02020603050405020304" pitchFamily="18" charset="0"/>
                <a:cs typeface="Times New Roman" panose="02020603050405020304" pitchFamily="18" charset="0"/>
              </a:rPr>
              <a:t> is the one that depends on its owner entity i.e. a strong entity for its existence.</a:t>
            </a:r>
          </a:p>
          <a:p>
            <a:r>
              <a:rPr lang="en-US" dirty="0">
                <a:latin typeface="Times New Roman" panose="02020603050405020304" pitchFamily="18" charset="0"/>
                <a:cs typeface="Times New Roman" panose="02020603050405020304" pitchFamily="18" charset="0"/>
              </a:rPr>
              <a:t>A weak entity is denoted by the </a:t>
            </a:r>
            <a:r>
              <a:rPr lang="en-US" b="1" dirty="0">
                <a:latin typeface="Times New Roman" panose="02020603050405020304" pitchFamily="18" charset="0"/>
                <a:cs typeface="Times New Roman" panose="02020603050405020304" pitchFamily="18" charset="0"/>
              </a:rPr>
              <a:t>double rectangle</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Weak entity do </a:t>
            </a:r>
            <a:r>
              <a:rPr lang="en-US" b="1" dirty="0">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have the </a:t>
            </a:r>
            <a:r>
              <a:rPr lang="en-US" b="1" dirty="0">
                <a:latin typeface="Times New Roman" panose="02020603050405020304" pitchFamily="18" charset="0"/>
                <a:cs typeface="Times New Roman" panose="02020603050405020304" pitchFamily="18" charset="0"/>
              </a:rPr>
              <a:t>primary key</a:t>
            </a:r>
            <a:r>
              <a:rPr lang="en-US" dirty="0">
                <a:latin typeface="Times New Roman" panose="02020603050405020304" pitchFamily="18" charset="0"/>
                <a:cs typeface="Times New Roman" panose="02020603050405020304" pitchFamily="18" charset="0"/>
              </a:rPr>
              <a:t> instead it has a </a:t>
            </a:r>
            <a:r>
              <a:rPr lang="en-US" b="1" dirty="0">
                <a:latin typeface="Times New Roman" panose="02020603050405020304" pitchFamily="18" charset="0"/>
                <a:cs typeface="Times New Roman" panose="02020603050405020304" pitchFamily="18" charset="0"/>
              </a:rPr>
              <a:t>partial key</a:t>
            </a:r>
            <a:r>
              <a:rPr lang="en-US" dirty="0">
                <a:latin typeface="Times New Roman" panose="02020603050405020304" pitchFamily="18" charset="0"/>
                <a:cs typeface="Times New Roman" panose="02020603050405020304" pitchFamily="18" charset="0"/>
              </a:rPr>
              <a:t> that uniquely discriminates the weak entities.</a:t>
            </a:r>
          </a:p>
          <a:p>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primary key of a weak entity</a:t>
            </a:r>
            <a:r>
              <a:rPr lang="en-US" dirty="0">
                <a:latin typeface="Times New Roman" panose="02020603050405020304" pitchFamily="18" charset="0"/>
                <a:cs typeface="Times New Roman" panose="02020603050405020304" pitchFamily="18" charset="0"/>
              </a:rPr>
              <a:t> is a composite key formed from the </a:t>
            </a:r>
            <a:r>
              <a:rPr lang="en-US" b="1" dirty="0">
                <a:latin typeface="Times New Roman" panose="02020603050405020304" pitchFamily="18" charset="0"/>
                <a:cs typeface="Times New Roman" panose="02020603050405020304" pitchFamily="18" charset="0"/>
              </a:rPr>
              <a:t>primary key of the strong entity</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partial key of the weak entity</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The collection of similar weak entities is called </a:t>
            </a:r>
            <a:r>
              <a:rPr lang="en-US" b="1" dirty="0">
                <a:latin typeface="Times New Roman" panose="02020603050405020304" pitchFamily="18" charset="0"/>
                <a:cs typeface="Times New Roman" panose="02020603050405020304" pitchFamily="18" charset="0"/>
              </a:rPr>
              <a:t>Weak Entity Set</a:t>
            </a:r>
          </a:p>
          <a:p>
            <a:r>
              <a:rPr lang="en-US" dirty="0">
                <a:latin typeface="Times New Roman" panose="02020603050405020304" pitchFamily="18" charset="0"/>
                <a:cs typeface="Times New Roman" panose="02020603050405020304" pitchFamily="18" charset="0"/>
              </a:rPr>
              <a:t>The relationship between a weak entity and a strong entity is always denoted with an </a:t>
            </a:r>
            <a:r>
              <a:rPr lang="en-US" b="1" dirty="0">
                <a:latin typeface="Times New Roman" panose="02020603050405020304" pitchFamily="18" charset="0"/>
                <a:cs typeface="Times New Roman" panose="02020603050405020304" pitchFamily="18" charset="0"/>
              </a:rPr>
              <a:t>Identifying Relationship</a:t>
            </a:r>
            <a:r>
              <a:rPr lang="en-US" dirty="0">
                <a:latin typeface="Times New Roman" panose="02020603050405020304" pitchFamily="18" charset="0"/>
                <a:cs typeface="Times New Roman" panose="02020603050405020304" pitchFamily="18" charset="0"/>
              </a:rPr>
              <a:t> i.e. </a:t>
            </a:r>
            <a:r>
              <a:rPr lang="en-US" b="1" dirty="0">
                <a:latin typeface="Times New Roman" panose="02020603050405020304" pitchFamily="18" charset="0"/>
                <a:cs typeface="Times New Roman" panose="02020603050405020304" pitchFamily="18" charset="0"/>
              </a:rPr>
              <a:t>double diamond</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026313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4A9E2719-3179-4CB2-9E0D-7403C5056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75" name="Freeform 25">
            <a:extLst>
              <a:ext uri="{FF2B5EF4-FFF2-40B4-BE49-F238E27FC236}">
                <a16:creationId xmlns:a16="http://schemas.microsoft.com/office/drawing/2014/main" id="{2FA7B314-1C7F-48F1-A359-A30AD5537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77" name="Rectangle 76">
            <a:extLst>
              <a:ext uri="{FF2B5EF4-FFF2-40B4-BE49-F238E27FC236}">
                <a16:creationId xmlns:a16="http://schemas.microsoft.com/office/drawing/2014/main" id="{A4FEA56A-DD53-4B5F-A09A-BF4585AF7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094412" cy="6380796"/>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2A7CB59-1E86-46FB-BA35-D46F509391A6}"/>
              </a:ext>
            </a:extLst>
          </p:cNvPr>
          <p:cNvSpPr>
            <a:spLocks noGrp="1"/>
          </p:cNvSpPr>
          <p:nvPr>
            <p:ph type="title"/>
          </p:nvPr>
        </p:nvSpPr>
        <p:spPr>
          <a:xfrm>
            <a:off x="685802" y="685800"/>
            <a:ext cx="4949172" cy="1151965"/>
          </a:xfrm>
        </p:spPr>
        <p:txBody>
          <a:bodyPr>
            <a:normAutofit/>
          </a:bodyPr>
          <a:lstStyle/>
          <a:p>
            <a:r>
              <a:rPr lang="en-US">
                <a:solidFill>
                  <a:schemeClr val="bg1"/>
                </a:solidFill>
              </a:rPr>
              <a:t>entity</a:t>
            </a:r>
          </a:p>
        </p:txBody>
      </p:sp>
      <p:sp>
        <p:nvSpPr>
          <p:cNvPr id="3" name="Content Placeholder 2">
            <a:extLst>
              <a:ext uri="{FF2B5EF4-FFF2-40B4-BE49-F238E27FC236}">
                <a16:creationId xmlns:a16="http://schemas.microsoft.com/office/drawing/2014/main" id="{3E5E2AB6-735F-4327-BA73-34128D00D802}"/>
              </a:ext>
            </a:extLst>
          </p:cNvPr>
          <p:cNvSpPr>
            <a:spLocks noGrp="1"/>
          </p:cNvSpPr>
          <p:nvPr>
            <p:ph sz="quarter" idx="13"/>
          </p:nvPr>
        </p:nvSpPr>
        <p:spPr>
          <a:xfrm>
            <a:off x="685802" y="2063396"/>
            <a:ext cx="4949172" cy="3680910"/>
          </a:xfrm>
        </p:spPr>
        <p:txBody>
          <a:bodyPr>
            <a:normAutofit/>
          </a:bodyPr>
          <a:lstStyle/>
          <a:p>
            <a:pPr algn="just"/>
            <a:r>
              <a:rPr lang="en-US" dirty="0">
                <a:solidFill>
                  <a:schemeClr val="bg1"/>
                </a:solidFill>
              </a:rPr>
              <a:t>In the Loan entity set, we have two exactly same entities i.e. a Home loan on date 20/11/2015 with amount 20000.</a:t>
            </a:r>
          </a:p>
          <a:p>
            <a:pPr algn="just"/>
            <a:r>
              <a:rPr lang="en-US" dirty="0">
                <a:solidFill>
                  <a:schemeClr val="bg1"/>
                </a:solidFill>
              </a:rPr>
              <a:t>Now how to identify who had borrowed them this can be done with the help of primary key of the weak entity (</a:t>
            </a:r>
            <a:r>
              <a:rPr lang="en-US" dirty="0" err="1">
                <a:solidFill>
                  <a:schemeClr val="bg1"/>
                </a:solidFill>
              </a:rPr>
              <a:t>Loan_name</a:t>
            </a:r>
            <a:r>
              <a:rPr lang="en-US" dirty="0">
                <a:solidFill>
                  <a:schemeClr val="bg1"/>
                </a:solidFill>
              </a:rPr>
              <a:t> + </a:t>
            </a:r>
            <a:r>
              <a:rPr lang="en-US" dirty="0" err="1">
                <a:solidFill>
                  <a:schemeClr val="bg1"/>
                </a:solidFill>
              </a:rPr>
              <a:t>Cust_ID</a:t>
            </a:r>
            <a:r>
              <a:rPr lang="en-US" dirty="0">
                <a:solidFill>
                  <a:schemeClr val="bg1"/>
                </a:solidFill>
              </a:rPr>
              <a:t>)</a:t>
            </a:r>
          </a:p>
          <a:p>
            <a:endParaRPr lang="en-US" dirty="0">
              <a:solidFill>
                <a:schemeClr val="bg1"/>
              </a:solidFill>
            </a:endParaRPr>
          </a:p>
        </p:txBody>
      </p:sp>
      <p:pic>
        <p:nvPicPr>
          <p:cNvPr id="14340" name="Picture 4" descr="strong-entity-and-weak-entity">
            <a:extLst>
              <a:ext uri="{FF2B5EF4-FFF2-40B4-BE49-F238E27FC236}">
                <a16:creationId xmlns:a16="http://schemas.microsoft.com/office/drawing/2014/main" id="{C8DA49BA-C977-4783-9D0E-D9D1618162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51" r="-2" b="10566"/>
          <a:stretch/>
        </p:blipFill>
        <p:spPr bwMode="auto">
          <a:xfrm>
            <a:off x="6320775" y="231418"/>
            <a:ext cx="5142813" cy="289559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4338" name="Picture 2" descr="weak_entity_set">
            <a:extLst>
              <a:ext uri="{FF2B5EF4-FFF2-40B4-BE49-F238E27FC236}">
                <a16:creationId xmlns:a16="http://schemas.microsoft.com/office/drawing/2014/main" id="{522C61C5-DD84-4E23-998B-1421A787FA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9344"/>
          <a:stretch/>
        </p:blipFill>
        <p:spPr bwMode="auto">
          <a:xfrm>
            <a:off x="6320775" y="3250087"/>
            <a:ext cx="5142813" cy="2887676"/>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135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98A9-EAE2-4F6B-AA28-939FC61D5DED}"/>
              </a:ext>
            </a:extLst>
          </p:cNvPr>
          <p:cNvSpPr>
            <a:spLocks noGrp="1"/>
          </p:cNvSpPr>
          <p:nvPr>
            <p:ph type="title"/>
          </p:nvPr>
        </p:nvSpPr>
        <p:spPr>
          <a:xfrm>
            <a:off x="0" y="0"/>
            <a:ext cx="10396882" cy="1151965"/>
          </a:xfrm>
        </p:spPr>
        <p:txBody>
          <a:bodyPr/>
          <a:lstStyle/>
          <a:p>
            <a:r>
              <a:rPr lang="en-US" dirty="0"/>
              <a:t>FILE SYSTEM-DISADVANTAGES</a:t>
            </a:r>
          </a:p>
        </p:txBody>
      </p:sp>
      <p:sp>
        <p:nvSpPr>
          <p:cNvPr id="3" name="Content Placeholder 2">
            <a:extLst>
              <a:ext uri="{FF2B5EF4-FFF2-40B4-BE49-F238E27FC236}">
                <a16:creationId xmlns:a16="http://schemas.microsoft.com/office/drawing/2014/main" id="{9FE2AD82-F6A9-4926-BD2C-BFF15039FDAC}"/>
              </a:ext>
            </a:extLst>
          </p:cNvPr>
          <p:cNvSpPr>
            <a:spLocks noGrp="1"/>
          </p:cNvSpPr>
          <p:nvPr>
            <p:ph sz="quarter" idx="13"/>
          </p:nvPr>
        </p:nvSpPr>
        <p:spPr>
          <a:xfrm>
            <a:off x="0" y="1046922"/>
            <a:ext cx="11675165" cy="4327664"/>
          </a:xfrm>
        </p:spPr>
        <p:txBody>
          <a:bodyPr>
            <a:normAutofit fontScale="77500" lnSpcReduction="20000"/>
          </a:bodyPr>
          <a:lstStyle/>
          <a:p>
            <a:r>
              <a:rPr lang="en-US" b="1" dirty="0">
                <a:latin typeface="Times New Roman" panose="02020603050405020304" pitchFamily="18" charset="0"/>
                <a:cs typeface="Times New Roman" panose="02020603050405020304" pitchFamily="18" charset="0"/>
              </a:rPr>
              <a:t>Data Isolation: –</a:t>
            </a:r>
            <a:r>
              <a:rPr lang="en-US" dirty="0">
                <a:latin typeface="Times New Roman" panose="02020603050405020304" pitchFamily="18" charset="0"/>
                <a:cs typeface="Times New Roman" panose="02020603050405020304" pitchFamily="18" charset="0"/>
              </a:rPr>
              <a:t> Imagine we have to generate a single report of student, who is studying in particular class, his study report, his library book details, and hostel information. All these </a:t>
            </a:r>
            <a:r>
              <a:rPr lang="en-US" dirty="0" err="1">
                <a:latin typeface="Times New Roman" panose="02020603050405020304" pitchFamily="18" charset="0"/>
                <a:cs typeface="Times New Roman" panose="02020603050405020304" pitchFamily="18" charset="0"/>
              </a:rPr>
              <a:t>informations</a:t>
            </a:r>
            <a:r>
              <a:rPr lang="en-US" dirty="0">
                <a:latin typeface="Times New Roman" panose="02020603050405020304" pitchFamily="18" charset="0"/>
                <a:cs typeface="Times New Roman" panose="02020603050405020304" pitchFamily="18" charset="0"/>
              </a:rPr>
              <a:t> are stored in different files. How do we get all these details in one report? We have to write a program. But before writing the program, the programmer should find out which all files have the information needed, what is the format of each file, how to search data in each file etc. Once all these analysis is done, he writes a program. If there is 2-3 files involved, programming would be bit simple. Imagine if there is lot many files involved in it? It would be require lot of effort from the programmer. Since all the </a:t>
            </a:r>
            <a:r>
              <a:rPr lang="en-US" dirty="0" err="1">
                <a:latin typeface="Times New Roman" panose="02020603050405020304" pitchFamily="18" charset="0"/>
                <a:cs typeface="Times New Roman" panose="02020603050405020304" pitchFamily="18" charset="0"/>
              </a:rPr>
              <a:t>datas</a:t>
            </a:r>
            <a:r>
              <a:rPr lang="en-US" dirty="0">
                <a:latin typeface="Times New Roman" panose="02020603050405020304" pitchFamily="18" charset="0"/>
                <a:cs typeface="Times New Roman" panose="02020603050405020304" pitchFamily="18" charset="0"/>
              </a:rPr>
              <a:t> are isolated from each other in different files, programming becomes difficult.</a:t>
            </a:r>
          </a:p>
          <a:p>
            <a:r>
              <a:rPr lang="en-US" b="1" dirty="0">
                <a:latin typeface="Times New Roman" panose="02020603050405020304" pitchFamily="18" charset="0"/>
                <a:cs typeface="Times New Roman" panose="02020603050405020304" pitchFamily="18" charset="0"/>
              </a:rPr>
              <a:t>Security: –</a:t>
            </a:r>
            <a:r>
              <a:rPr lang="en-US" dirty="0">
                <a:latin typeface="Times New Roman" panose="02020603050405020304" pitchFamily="18" charset="0"/>
                <a:cs typeface="Times New Roman" panose="02020603050405020304" pitchFamily="18" charset="0"/>
              </a:rPr>
              <a:t> Each file can be password protected. But what if have to give access to only few records in the file? For example, user has to be given access to view only their bank account information in the file. This is very difficult in the file system.</a:t>
            </a:r>
          </a:p>
          <a:p>
            <a:r>
              <a:rPr lang="en-US" b="1" dirty="0">
                <a:latin typeface="Times New Roman" panose="02020603050405020304" pitchFamily="18" charset="0"/>
                <a:cs typeface="Times New Roman" panose="02020603050405020304" pitchFamily="18" charset="0"/>
              </a:rPr>
              <a:t>Integrity: –</a:t>
            </a:r>
            <a:r>
              <a:rPr lang="en-US" dirty="0">
                <a:latin typeface="Times New Roman" panose="02020603050405020304" pitchFamily="18" charset="0"/>
                <a:cs typeface="Times New Roman" panose="02020603050405020304" pitchFamily="18" charset="0"/>
              </a:rPr>
              <a:t> If we need to check for certain insertion criteria while entering the data into file it is not possible directly. We can do it writing programs. Say, if we have to restrict the students above age 18, then it is by means of program alone. There is no direct checking facility in the file system. Hence these kinds of integrity checks are not easy in file system.</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44468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F584-60CD-4A62-9678-770590B1DC5E}"/>
              </a:ext>
            </a:extLst>
          </p:cNvPr>
          <p:cNvSpPr>
            <a:spLocks noGrp="1"/>
          </p:cNvSpPr>
          <p:nvPr>
            <p:ph type="title"/>
          </p:nvPr>
        </p:nvSpPr>
        <p:spPr>
          <a:xfrm>
            <a:off x="0" y="-14758"/>
            <a:ext cx="4903637" cy="1151965"/>
          </a:xfrm>
        </p:spPr>
        <p:txBody>
          <a:bodyPr>
            <a:normAutofit/>
          </a:bodyPr>
          <a:lstStyle/>
          <a:p>
            <a:r>
              <a:rPr lang="en-US" sz="3800" dirty="0"/>
              <a:t>The Enhanced ER Model</a:t>
            </a:r>
            <a:br>
              <a:rPr lang="en-US" sz="3800" dirty="0"/>
            </a:br>
            <a:endParaRPr lang="en-US" sz="3800" dirty="0"/>
          </a:p>
        </p:txBody>
      </p:sp>
      <p:sp>
        <p:nvSpPr>
          <p:cNvPr id="3" name="Content Placeholder 2">
            <a:extLst>
              <a:ext uri="{FF2B5EF4-FFF2-40B4-BE49-F238E27FC236}">
                <a16:creationId xmlns:a16="http://schemas.microsoft.com/office/drawing/2014/main" id="{C72BC04F-2B28-4AC7-AB8F-73D9F3F50BBD}"/>
              </a:ext>
            </a:extLst>
          </p:cNvPr>
          <p:cNvSpPr>
            <a:spLocks noGrp="1"/>
          </p:cNvSpPr>
          <p:nvPr>
            <p:ph sz="quarter" idx="13"/>
          </p:nvPr>
        </p:nvSpPr>
        <p:spPr>
          <a:xfrm>
            <a:off x="0" y="479692"/>
            <a:ext cx="6090330" cy="4821173"/>
          </a:xfrm>
        </p:spPr>
        <p:txBody>
          <a:bodyPr>
            <a:normAutofit/>
          </a:bodyPr>
          <a:lstStyle/>
          <a:p>
            <a:pPr algn="just">
              <a:lnSpc>
                <a:spcPct val="110000"/>
              </a:lnSpc>
            </a:pPr>
            <a:r>
              <a:rPr lang="en-US" sz="1400" b="1" dirty="0">
                <a:latin typeface="Times New Roman" panose="02020603050405020304" pitchFamily="18" charset="0"/>
                <a:cs typeface="Times New Roman" panose="02020603050405020304" pitchFamily="18" charset="0"/>
              </a:rPr>
              <a:t>Generalization</a:t>
            </a:r>
            <a:r>
              <a:rPr lang="en-US" sz="1400" dirty="0">
                <a:latin typeface="Times New Roman" panose="02020603050405020304" pitchFamily="18" charset="0"/>
                <a:cs typeface="Times New Roman" panose="02020603050405020304" pitchFamily="18" charset="0"/>
              </a:rPr>
              <a:t> is a bottom-up approach in which two lower level entities combine to form a higher level entity.</a:t>
            </a:r>
          </a:p>
          <a:p>
            <a:pPr algn="just">
              <a:lnSpc>
                <a:spcPct val="110000"/>
              </a:lnSpc>
            </a:pPr>
            <a:r>
              <a:rPr lang="en-US" sz="1400" dirty="0">
                <a:latin typeface="Times New Roman" panose="02020603050405020304" pitchFamily="18" charset="0"/>
                <a:cs typeface="Times New Roman" panose="02020603050405020304" pitchFamily="18" charset="0"/>
              </a:rPr>
              <a:t>Generalization is the process of extracting common properties from a set of entities and create a generalized entity from it</a:t>
            </a:r>
          </a:p>
          <a:p>
            <a:pPr algn="just">
              <a:lnSpc>
                <a:spcPct val="110000"/>
              </a:lnSpc>
            </a:pPr>
            <a:r>
              <a:rPr lang="en-US" sz="1400" dirty="0">
                <a:latin typeface="Times New Roman" panose="02020603050405020304" pitchFamily="18" charset="0"/>
                <a:cs typeface="Times New Roman" panose="02020603050405020304" pitchFamily="18" charset="0"/>
              </a:rPr>
              <a:t>The new entity type formed is called a </a:t>
            </a:r>
            <a:r>
              <a:rPr lang="en-US" sz="1400" b="1" dirty="0">
                <a:latin typeface="Times New Roman" panose="02020603050405020304" pitchFamily="18" charset="0"/>
                <a:cs typeface="Times New Roman" panose="02020603050405020304" pitchFamily="18" charset="0"/>
              </a:rPr>
              <a:t>generalized entity</a:t>
            </a:r>
            <a:r>
              <a:rPr lang="en-US" sz="1400" dirty="0">
                <a:latin typeface="Times New Roman" panose="02020603050405020304" pitchFamily="18" charset="0"/>
                <a:cs typeface="Times New Roman" panose="02020603050405020304" pitchFamily="18" charset="0"/>
              </a:rPr>
              <a:t>.</a:t>
            </a:r>
          </a:p>
          <a:p>
            <a:pPr algn="just">
              <a:lnSpc>
                <a:spcPct val="110000"/>
              </a:lnSpc>
            </a:pPr>
            <a:r>
              <a:rPr lang="en-US" sz="1400" b="1" dirty="0">
                <a:latin typeface="Times New Roman" panose="02020603050405020304" pitchFamily="18" charset="0"/>
                <a:cs typeface="Times New Roman" panose="02020603050405020304" pitchFamily="18" charset="0"/>
              </a:rPr>
              <a:t>For example,</a:t>
            </a:r>
            <a:r>
              <a:rPr lang="en-US" sz="1400" dirty="0">
                <a:latin typeface="Times New Roman" panose="02020603050405020304" pitchFamily="18" charset="0"/>
                <a:cs typeface="Times New Roman" panose="02020603050405020304" pitchFamily="18" charset="0"/>
              </a:rPr>
              <a:t> Whales, Sharks, and Dolphins can be generalized as Fish</a:t>
            </a:r>
          </a:p>
          <a:p>
            <a:pPr algn="just">
              <a:lnSpc>
                <a:spcPct val="110000"/>
              </a:lnSpc>
            </a:pPr>
            <a:r>
              <a:rPr lang="en-US" sz="1400" dirty="0">
                <a:latin typeface="Times New Roman" panose="02020603050405020304" pitchFamily="18" charset="0"/>
                <a:cs typeface="Times New Roman" panose="02020603050405020304" pitchFamily="18" charset="0"/>
              </a:rPr>
              <a:t>Similarly, Bicycle, Bike, and Car can be generalized as Vehicles.</a:t>
            </a:r>
          </a:p>
          <a:p>
            <a:pPr algn="just">
              <a:lnSpc>
                <a:spcPct val="110000"/>
              </a:lnSpc>
            </a:pPr>
            <a:r>
              <a:rPr lang="en-US" sz="1400" dirty="0">
                <a:latin typeface="Times New Roman" panose="02020603050405020304" pitchFamily="18" charset="0"/>
                <a:cs typeface="Times New Roman" panose="02020603050405020304" pitchFamily="18" charset="0"/>
              </a:rPr>
              <a:t>It's more like Superclass and Subclass system</a:t>
            </a:r>
          </a:p>
        </p:txBody>
      </p:sp>
      <p:pic>
        <p:nvPicPr>
          <p:cNvPr id="4" name="Picture 6" descr="generalization in ER model">
            <a:extLst>
              <a:ext uri="{FF2B5EF4-FFF2-40B4-BE49-F238E27FC236}">
                <a16:creationId xmlns:a16="http://schemas.microsoft.com/office/drawing/2014/main" id="{165892AE-4DD4-4CCF-BAF4-E540D173444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0330" y="479692"/>
            <a:ext cx="2534026" cy="2027220"/>
          </a:xfrm>
          <a:prstGeom prst="rect">
            <a:avLst/>
          </a:prstGeom>
          <a:noFill/>
          <a:ln w="57150" cmpd="thinThick">
            <a:solidFill>
              <a:schemeClr val="bg1">
                <a:lumMod val="50000"/>
              </a:schemeClr>
            </a:solidFill>
            <a:miter lim="800000"/>
          </a:ln>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7B71A5D4-B357-4EEF-AE33-C2BE1B82A1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577" b="-3"/>
          <a:stretch/>
        </p:blipFill>
        <p:spPr bwMode="auto">
          <a:xfrm>
            <a:off x="8866222" y="660491"/>
            <a:ext cx="2534026" cy="1668849"/>
          </a:xfrm>
          <a:prstGeom prst="rect">
            <a:avLst/>
          </a:prstGeom>
          <a:noFill/>
          <a:ln w="57150" cmpd="thinThick">
            <a:solidFill>
              <a:schemeClr val="bg1">
                <a:lumMod val="50000"/>
              </a:schemeClr>
            </a:solidFill>
            <a:miter lim="800000"/>
          </a:ln>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250EA3E9-6FCD-48F7-AB31-A1A407EF77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65" r="19558" b="1"/>
          <a:stretch/>
        </p:blipFill>
        <p:spPr bwMode="auto">
          <a:xfrm>
            <a:off x="6945275" y="2927082"/>
            <a:ext cx="3604378" cy="2373782"/>
          </a:xfrm>
          <a:prstGeom prst="rect">
            <a:avLst/>
          </a:prstGeom>
          <a:noFill/>
          <a:ln w="57150" cmpd="thinThick">
            <a:solidFill>
              <a:schemeClr val="bg1">
                <a:lumMod val="50000"/>
              </a:schemeClr>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0691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0B7B0-CE07-45EE-B53A-766C2716056C}"/>
              </a:ext>
            </a:extLst>
          </p:cNvPr>
          <p:cNvSpPr>
            <a:spLocks noGrp="1"/>
          </p:cNvSpPr>
          <p:nvPr>
            <p:ph type="title"/>
          </p:nvPr>
        </p:nvSpPr>
        <p:spPr>
          <a:xfrm>
            <a:off x="8009812" y="685800"/>
            <a:ext cx="3072869" cy="1151965"/>
          </a:xfrm>
        </p:spPr>
        <p:txBody>
          <a:bodyPr>
            <a:normAutofit/>
          </a:bodyPr>
          <a:lstStyle/>
          <a:p>
            <a:r>
              <a:rPr lang="en-US" sz="3400"/>
              <a:t>generalization</a:t>
            </a:r>
          </a:p>
        </p:txBody>
      </p:sp>
      <p:sp>
        <p:nvSpPr>
          <p:cNvPr id="16388" name="Rectangle 70">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a:extLst>
              <a:ext uri="{FF2B5EF4-FFF2-40B4-BE49-F238E27FC236}">
                <a16:creationId xmlns:a16="http://schemas.microsoft.com/office/drawing/2014/main" id="{65862326-7E49-41EC-A877-B72C15B057F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0707" y="708845"/>
            <a:ext cx="6557897" cy="418065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5825BAA-C774-4C09-BD87-9010F84D4FA6}"/>
              </a:ext>
            </a:extLst>
          </p:cNvPr>
          <p:cNvSpPr>
            <a:spLocks noGrp="1"/>
          </p:cNvSpPr>
          <p:nvPr>
            <p:ph sz="quarter" idx="13"/>
          </p:nvPr>
        </p:nvSpPr>
        <p:spPr>
          <a:xfrm>
            <a:off x="8006592" y="2071048"/>
            <a:ext cx="3076090" cy="3072290"/>
          </a:xfrm>
        </p:spPr>
        <p:txBody>
          <a:bodyPr anchor="t">
            <a:normAutofit/>
          </a:bodyPr>
          <a:lstStyle/>
          <a:p>
            <a:endParaRPr lang="en-US" sz="1800"/>
          </a:p>
        </p:txBody>
      </p:sp>
    </p:spTree>
    <p:extLst>
      <p:ext uri="{BB962C8B-B14F-4D97-AF65-F5344CB8AC3E}">
        <p14:creationId xmlns:p14="http://schemas.microsoft.com/office/powerpoint/2010/main" val="4512357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B6928-C633-4792-8D19-39578931E2ED}"/>
              </a:ext>
            </a:extLst>
          </p:cNvPr>
          <p:cNvSpPr>
            <a:spLocks noGrp="1"/>
          </p:cNvSpPr>
          <p:nvPr>
            <p:ph type="title"/>
          </p:nvPr>
        </p:nvSpPr>
        <p:spPr>
          <a:xfrm>
            <a:off x="0" y="0"/>
            <a:ext cx="6397155" cy="1151965"/>
          </a:xfrm>
        </p:spPr>
        <p:txBody>
          <a:bodyPr>
            <a:normAutofit/>
          </a:bodyPr>
          <a:lstStyle/>
          <a:p>
            <a:r>
              <a:rPr lang="en-US" dirty="0"/>
              <a:t>specialization</a:t>
            </a:r>
          </a:p>
        </p:txBody>
      </p:sp>
      <p:sp>
        <p:nvSpPr>
          <p:cNvPr id="3" name="Content Placeholder 2">
            <a:extLst>
              <a:ext uri="{FF2B5EF4-FFF2-40B4-BE49-F238E27FC236}">
                <a16:creationId xmlns:a16="http://schemas.microsoft.com/office/drawing/2014/main" id="{A479A8C0-CF06-4FBF-8376-2B4E499B18D6}"/>
              </a:ext>
            </a:extLst>
          </p:cNvPr>
          <p:cNvSpPr>
            <a:spLocks noGrp="1"/>
          </p:cNvSpPr>
          <p:nvPr>
            <p:ph sz="quarter" idx="13"/>
          </p:nvPr>
        </p:nvSpPr>
        <p:spPr>
          <a:xfrm>
            <a:off x="140677" y="953424"/>
            <a:ext cx="7427447" cy="4411739"/>
          </a:xfrm>
        </p:spPr>
        <p:txBody>
          <a:bodyPr anchor="t">
            <a:normAutofit/>
          </a:bodyPr>
          <a:lstStyle/>
          <a:p>
            <a:pPr algn="just">
              <a:lnSpc>
                <a:spcPct val="110000"/>
              </a:lnSpc>
            </a:pPr>
            <a:r>
              <a:rPr lang="en-US" sz="1800" b="1" dirty="0">
                <a:latin typeface="Times New Roman" panose="02020603050405020304" pitchFamily="18" charset="0"/>
                <a:cs typeface="Times New Roman" panose="02020603050405020304" pitchFamily="18" charset="0"/>
              </a:rPr>
              <a:t>Specialization</a:t>
            </a:r>
            <a:r>
              <a:rPr lang="en-US" sz="1800" dirty="0">
                <a:latin typeface="Times New Roman" panose="02020603050405020304" pitchFamily="18" charset="0"/>
                <a:cs typeface="Times New Roman" panose="02020603050405020304" pitchFamily="18" charset="0"/>
              </a:rPr>
              <a:t> is opposite to Generalization.</a:t>
            </a:r>
          </a:p>
          <a:p>
            <a:pPr algn="just">
              <a:lnSpc>
                <a:spcPct val="110000"/>
              </a:lnSpc>
            </a:pPr>
            <a:r>
              <a:rPr lang="en-US" sz="1800" dirty="0">
                <a:latin typeface="Times New Roman" panose="02020603050405020304" pitchFamily="18" charset="0"/>
                <a:cs typeface="Times New Roman" panose="02020603050405020304" pitchFamily="18" charset="0"/>
              </a:rPr>
              <a:t>It is a top-down approach in which one higher level entity can be broken down into two lower level entity.</a:t>
            </a:r>
          </a:p>
          <a:p>
            <a:pPr algn="just">
              <a:lnSpc>
                <a:spcPct val="110000"/>
              </a:lnSpc>
            </a:pPr>
            <a:r>
              <a:rPr lang="en-US" sz="1800" dirty="0">
                <a:latin typeface="Times New Roman" panose="02020603050405020304" pitchFamily="18" charset="0"/>
                <a:cs typeface="Times New Roman" panose="02020603050405020304" pitchFamily="18" charset="0"/>
              </a:rPr>
              <a:t>For Example, EMPLOYEE entity in an Employee management system can be specialized into DEVELOPER, TESTER etc.</a:t>
            </a:r>
          </a:p>
          <a:p>
            <a:pPr algn="just">
              <a:lnSpc>
                <a:spcPct val="110000"/>
              </a:lnSpc>
            </a:pPr>
            <a:r>
              <a:rPr lang="en-US" sz="1800" dirty="0">
                <a:latin typeface="Times New Roman" panose="02020603050405020304" pitchFamily="18" charset="0"/>
                <a:cs typeface="Times New Roman" panose="02020603050405020304" pitchFamily="18" charset="0"/>
              </a:rPr>
              <a:t>In this case, common attributes like E_NAME, E_SAL etc. become part of higher entity (EMPLOYEE) and specialized attributes like TES_TYPE become part of specialized entity (TESTER).</a:t>
            </a:r>
          </a:p>
        </p:txBody>
      </p:sp>
      <p:pic>
        <p:nvPicPr>
          <p:cNvPr id="17410" name="Picture 2" descr="img2">
            <a:extLst>
              <a:ext uri="{FF2B5EF4-FFF2-40B4-BE49-F238E27FC236}">
                <a16:creationId xmlns:a16="http://schemas.microsoft.com/office/drawing/2014/main" id="{BADFF7AF-084E-4A47-AE7E-25BB7F06283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68124" y="953424"/>
            <a:ext cx="3836475" cy="3846090"/>
          </a:xfrm>
          <a:prstGeom prst="rect">
            <a:avLst/>
          </a:prstGeom>
          <a:noFill/>
          <a:ln w="57150" cmpd="thinThick">
            <a:solidFill>
              <a:schemeClr val="bg1">
                <a:lumMod val="50000"/>
              </a:schemeClr>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5944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54D42-36D9-4171-89A1-089724BB2AF8}"/>
              </a:ext>
            </a:extLst>
          </p:cNvPr>
          <p:cNvSpPr>
            <a:spLocks noGrp="1"/>
          </p:cNvSpPr>
          <p:nvPr>
            <p:ph type="title"/>
          </p:nvPr>
        </p:nvSpPr>
        <p:spPr>
          <a:xfrm>
            <a:off x="0" y="0"/>
            <a:ext cx="4951408" cy="1151965"/>
          </a:xfrm>
        </p:spPr>
        <p:txBody>
          <a:bodyPr>
            <a:normAutofit/>
          </a:bodyPr>
          <a:lstStyle/>
          <a:p>
            <a:r>
              <a:rPr lang="en-US" dirty="0"/>
              <a:t>aggregation</a:t>
            </a:r>
          </a:p>
        </p:txBody>
      </p:sp>
      <p:sp>
        <p:nvSpPr>
          <p:cNvPr id="3" name="Content Placeholder 2">
            <a:extLst>
              <a:ext uri="{FF2B5EF4-FFF2-40B4-BE49-F238E27FC236}">
                <a16:creationId xmlns:a16="http://schemas.microsoft.com/office/drawing/2014/main" id="{5CA4E94C-52E2-4DE4-BC2D-667C706465E0}"/>
              </a:ext>
            </a:extLst>
          </p:cNvPr>
          <p:cNvSpPr>
            <a:spLocks noGrp="1"/>
          </p:cNvSpPr>
          <p:nvPr>
            <p:ph sz="quarter" idx="13"/>
          </p:nvPr>
        </p:nvSpPr>
        <p:spPr>
          <a:xfrm>
            <a:off x="0" y="872197"/>
            <a:ext cx="5995989" cy="4492966"/>
          </a:xfrm>
        </p:spPr>
        <p:txBody>
          <a:bodyPr>
            <a:normAutofit/>
          </a:bodyPr>
          <a:lstStyle/>
          <a:p>
            <a:pPr algn="just">
              <a:lnSpc>
                <a:spcPct val="110000"/>
              </a:lnSpc>
            </a:pPr>
            <a:r>
              <a:rPr lang="en-US" sz="1800" dirty="0">
                <a:latin typeface="Times New Roman" panose="02020603050405020304" pitchFamily="18" charset="0"/>
                <a:cs typeface="Times New Roman" panose="02020603050405020304" pitchFamily="18" charset="0"/>
              </a:rPr>
              <a:t>Aggregation is a process when relation between two entities is treated as a </a:t>
            </a:r>
            <a:r>
              <a:rPr lang="en-US" sz="1800" b="1" dirty="0">
                <a:latin typeface="Times New Roman" panose="02020603050405020304" pitchFamily="18" charset="0"/>
                <a:cs typeface="Times New Roman" panose="02020603050405020304" pitchFamily="18" charset="0"/>
              </a:rPr>
              <a:t>single entity</a:t>
            </a:r>
            <a:r>
              <a:rPr lang="en-US" sz="1800" dirty="0">
                <a:latin typeface="Times New Roman" panose="02020603050405020304" pitchFamily="18" charset="0"/>
                <a:cs typeface="Times New Roman" panose="02020603050405020304" pitchFamily="18" charset="0"/>
              </a:rPr>
              <a:t>.</a:t>
            </a:r>
          </a:p>
          <a:p>
            <a:pPr algn="just">
              <a:lnSpc>
                <a:spcPct val="110000"/>
              </a:lnSpc>
            </a:pPr>
            <a:r>
              <a:rPr lang="en-US" sz="1800" dirty="0">
                <a:latin typeface="Times New Roman" panose="02020603050405020304" pitchFamily="18" charset="0"/>
                <a:cs typeface="Times New Roman" panose="02020603050405020304" pitchFamily="18" charset="0"/>
              </a:rPr>
              <a:t>In the diagram above, the relationship between </a:t>
            </a:r>
            <a:r>
              <a:rPr lang="en-US" sz="1800" b="1" dirty="0">
                <a:latin typeface="Times New Roman" panose="02020603050405020304" pitchFamily="18" charset="0"/>
                <a:cs typeface="Times New Roman" panose="02020603050405020304" pitchFamily="18" charset="0"/>
              </a:rPr>
              <a:t>Center</a:t>
            </a:r>
            <a:r>
              <a:rPr lang="en-US" sz="1800" dirty="0">
                <a:latin typeface="Times New Roman" panose="02020603050405020304" pitchFamily="18" charset="0"/>
                <a:cs typeface="Times New Roman" panose="02020603050405020304" pitchFamily="18" charset="0"/>
              </a:rPr>
              <a:t> and </a:t>
            </a:r>
            <a:r>
              <a:rPr lang="en-US" sz="1800" b="1" dirty="0">
                <a:latin typeface="Times New Roman" panose="02020603050405020304" pitchFamily="18" charset="0"/>
                <a:cs typeface="Times New Roman" panose="02020603050405020304" pitchFamily="18" charset="0"/>
              </a:rPr>
              <a:t>Course</a:t>
            </a:r>
            <a:r>
              <a:rPr lang="en-US" sz="1800" dirty="0">
                <a:latin typeface="Times New Roman" panose="02020603050405020304" pitchFamily="18" charset="0"/>
                <a:cs typeface="Times New Roman" panose="02020603050405020304" pitchFamily="18" charset="0"/>
              </a:rPr>
              <a:t> together, is acting as an Entity, which is in relationship with another entity </a:t>
            </a:r>
            <a:r>
              <a:rPr lang="en-US" sz="1800" b="1" dirty="0">
                <a:latin typeface="Times New Roman" panose="02020603050405020304" pitchFamily="18" charset="0"/>
                <a:cs typeface="Times New Roman" panose="02020603050405020304" pitchFamily="18" charset="0"/>
              </a:rPr>
              <a:t>Visitor</a:t>
            </a:r>
            <a:r>
              <a:rPr lang="en-US" sz="1800" dirty="0">
                <a:latin typeface="Times New Roman" panose="02020603050405020304" pitchFamily="18" charset="0"/>
                <a:cs typeface="Times New Roman" panose="02020603050405020304" pitchFamily="18" charset="0"/>
              </a:rPr>
              <a:t>.</a:t>
            </a:r>
          </a:p>
          <a:p>
            <a:pPr algn="just">
              <a:lnSpc>
                <a:spcPct val="110000"/>
              </a:lnSpc>
            </a:pPr>
            <a:r>
              <a:rPr lang="en-US" sz="1800" dirty="0">
                <a:latin typeface="Times New Roman" panose="02020603050405020304" pitchFamily="18" charset="0"/>
                <a:cs typeface="Times New Roman" panose="02020603050405020304" pitchFamily="18" charset="0"/>
              </a:rPr>
              <a:t>Now in real world, if a Visitor or a Student visits a Coaching Center, he/she will never enquire about the center only or just about the course, rather he/she will ask enquire about both.</a:t>
            </a:r>
          </a:p>
        </p:txBody>
      </p:sp>
      <p:pic>
        <p:nvPicPr>
          <p:cNvPr id="18434" name="Picture 2" descr="aggregration">
            <a:extLst>
              <a:ext uri="{FF2B5EF4-FFF2-40B4-BE49-F238E27FC236}">
                <a16:creationId xmlns:a16="http://schemas.microsoft.com/office/drawing/2014/main" id="{2BEB1B0B-670D-48ED-B67E-8D1C00098D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07" r="8761" b="-3"/>
          <a:stretch/>
        </p:blipFill>
        <p:spPr bwMode="auto">
          <a:xfrm>
            <a:off x="6094410" y="10"/>
            <a:ext cx="5310189" cy="5301586"/>
          </a:xfrm>
          <a:prstGeom prst="rect">
            <a:avLst/>
          </a:prstGeom>
          <a:noFill/>
          <a:ln w="57150" cmpd="thinThick">
            <a:solidFill>
              <a:schemeClr val="bg1">
                <a:lumMod val="50000"/>
              </a:schemeClr>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7671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1560-A6A3-4512-BE6C-B98947EDE9B9}"/>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E44DAE54-6962-49B1-BFDA-0C7D88C1EE86}"/>
              </a:ext>
            </a:extLst>
          </p:cNvPr>
          <p:cNvSpPr>
            <a:spLocks noGrp="1"/>
          </p:cNvSpPr>
          <p:nvPr>
            <p:ph sz="quarter" idx="13"/>
          </p:nvPr>
        </p:nvSpPr>
        <p:spPr/>
        <p:txBody>
          <a:bodyPr/>
          <a:lstStyle/>
          <a:p>
            <a:pPr algn="just"/>
            <a:r>
              <a:rPr lang="en-US" dirty="0">
                <a:latin typeface="Times New Roman" panose="02020603050405020304" pitchFamily="18" charset="0"/>
                <a:cs typeface="Times New Roman" panose="02020603050405020304" pitchFamily="18" charset="0"/>
              </a:rPr>
              <a:t>The Scenario: A University contains many Faculties. The Faculties in turn are divided into several Schools. Each School offers numerous programs and each program contains many courses. Lecturers can teach many different courses and even the same course numerous times. Courses can also be taught by many lecturers. A student is enrolled in only one program but a program can contain many students. Students can be enrolled in many courses at the same time and the courses have many students enrolled. </a:t>
            </a:r>
          </a:p>
        </p:txBody>
      </p:sp>
    </p:spTree>
    <p:extLst>
      <p:ext uri="{BB962C8B-B14F-4D97-AF65-F5344CB8AC3E}">
        <p14:creationId xmlns:p14="http://schemas.microsoft.com/office/powerpoint/2010/main" val="18883887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FB1AC45A-F9B7-4D03-9EC3-BA0410EE6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34" y="1"/>
            <a:ext cx="11721533" cy="3980622"/>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6810F56A-ABE8-49D6-A5CD-CACD265EF01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 y="337625"/>
            <a:ext cx="5791144" cy="377205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CCC6E267-4808-4E0F-8FA4-28DE4F108AC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914589" y="990706"/>
            <a:ext cx="5794811" cy="199920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4" name="Rectangle 83">
            <a:extLst>
              <a:ext uri="{FF2B5EF4-FFF2-40B4-BE49-F238E27FC236}">
                <a16:creationId xmlns:a16="http://schemas.microsoft.com/office/drawing/2014/main" id="{9851FC3B-CE9A-4567-83E2-E185C75C4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134" y="4109680"/>
            <a:ext cx="11730000" cy="2299058"/>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15F26F5-2A65-451E-BCAD-5B0986EF4C1D}"/>
              </a:ext>
            </a:extLst>
          </p:cNvPr>
          <p:cNvSpPr>
            <a:spLocks noGrp="1"/>
          </p:cNvSpPr>
          <p:nvPr>
            <p:ph type="title"/>
          </p:nvPr>
        </p:nvSpPr>
        <p:spPr>
          <a:xfrm>
            <a:off x="685801" y="4267829"/>
            <a:ext cx="3373149" cy="1608035"/>
          </a:xfrm>
        </p:spPr>
        <p:txBody>
          <a:bodyPr vert="horz" lIns="91440" tIns="45720" rIns="91440" bIns="45720" rtlCol="0">
            <a:normAutofit/>
          </a:bodyPr>
          <a:lstStyle/>
          <a:p>
            <a:r>
              <a:rPr lang="en-US" sz="1900">
                <a:solidFill>
                  <a:schemeClr val="bg1"/>
                </a:solidFill>
              </a:rPr>
              <a:t>ATTRIBUTE IN RELATIONSHIP</a:t>
            </a:r>
            <a:br>
              <a:rPr lang="en-US" sz="1900">
                <a:solidFill>
                  <a:schemeClr val="bg1"/>
                </a:solidFill>
              </a:rPr>
            </a:br>
            <a:r>
              <a:rPr lang="en-US" sz="1900">
                <a:solidFill>
                  <a:schemeClr val="bg1"/>
                </a:solidFill>
              </a:rPr>
              <a:t>Give attributes to a relationship only in the case of </a:t>
            </a:r>
            <a:r>
              <a:rPr lang="en-US" sz="1900" b="1">
                <a:solidFill>
                  <a:schemeClr val="bg1"/>
                </a:solidFill>
              </a:rPr>
              <a:t>many to many</a:t>
            </a:r>
            <a:r>
              <a:rPr lang="en-US" sz="1900">
                <a:solidFill>
                  <a:schemeClr val="bg1"/>
                </a:solidFill>
              </a:rPr>
              <a:t> relationship.</a:t>
            </a:r>
          </a:p>
        </p:txBody>
      </p:sp>
      <p:sp>
        <p:nvSpPr>
          <p:cNvPr id="21510" name="Content Placeholder 21509">
            <a:extLst>
              <a:ext uri="{FF2B5EF4-FFF2-40B4-BE49-F238E27FC236}">
                <a16:creationId xmlns:a16="http://schemas.microsoft.com/office/drawing/2014/main" id="{D7CBCF2A-B89B-49D5-8819-7776C2251FA4}"/>
              </a:ext>
            </a:extLst>
          </p:cNvPr>
          <p:cNvSpPr>
            <a:spLocks noGrp="1"/>
          </p:cNvSpPr>
          <p:nvPr>
            <p:ph sz="quarter" idx="13"/>
          </p:nvPr>
        </p:nvSpPr>
        <p:spPr>
          <a:xfrm>
            <a:off x="4634682" y="4267829"/>
            <a:ext cx="6635805" cy="1608035"/>
          </a:xfrm>
        </p:spPr>
        <p:txBody>
          <a:bodyPr>
            <a:normAutofit fontScale="77500" lnSpcReduction="20000"/>
          </a:bodyPr>
          <a:lstStyle/>
          <a:p>
            <a:pPr algn="just"/>
            <a:r>
              <a:rPr lang="en-US" dirty="0">
                <a:latin typeface="Times New Roman" panose="02020603050405020304" pitchFamily="18" charset="0"/>
                <a:cs typeface="Times New Roman" panose="02020603050405020304" pitchFamily="18" charset="0"/>
              </a:rPr>
              <a:t>For example, in this very simple ERD we have a Runner running a Race. And we know that we want to track when that runner started the race. In that case we’d need an attribute on the relationship since the </a:t>
            </a:r>
            <a:r>
              <a:rPr lang="en-US" dirty="0" err="1">
                <a:latin typeface="Times New Roman" panose="02020603050405020304" pitchFamily="18" charset="0"/>
                <a:cs typeface="Times New Roman" panose="02020603050405020304" pitchFamily="18" charset="0"/>
              </a:rPr>
              <a:t>StartTime</a:t>
            </a:r>
            <a:r>
              <a:rPr lang="en-US" dirty="0">
                <a:latin typeface="Times New Roman" panose="02020603050405020304" pitchFamily="18" charset="0"/>
                <a:cs typeface="Times New Roman" panose="02020603050405020304" pitchFamily="18" charset="0"/>
              </a:rPr>
              <a:t> would be tied to both the specific runner and the specific race they were running</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51177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0818F-31DC-46D9-95C2-F0A4309F79D5}"/>
              </a:ext>
            </a:extLst>
          </p:cNvPr>
          <p:cNvSpPr>
            <a:spLocks noGrp="1"/>
          </p:cNvSpPr>
          <p:nvPr>
            <p:ph type="title"/>
          </p:nvPr>
        </p:nvSpPr>
        <p:spPr>
          <a:xfrm>
            <a:off x="0" y="0"/>
            <a:ext cx="10396882" cy="1151965"/>
          </a:xfrm>
        </p:spPr>
        <p:txBody>
          <a:bodyPr/>
          <a:lstStyle/>
          <a:p>
            <a:r>
              <a:rPr lang="en-US" dirty="0"/>
              <a:t>PROBLEM</a:t>
            </a:r>
          </a:p>
        </p:txBody>
      </p:sp>
      <p:sp>
        <p:nvSpPr>
          <p:cNvPr id="3" name="Content Placeholder 2">
            <a:extLst>
              <a:ext uri="{FF2B5EF4-FFF2-40B4-BE49-F238E27FC236}">
                <a16:creationId xmlns:a16="http://schemas.microsoft.com/office/drawing/2014/main" id="{2A9A3633-20BE-4103-9DD2-44D1D2407308}"/>
              </a:ext>
            </a:extLst>
          </p:cNvPr>
          <p:cNvSpPr>
            <a:spLocks noGrp="1"/>
          </p:cNvSpPr>
          <p:nvPr>
            <p:ph sz="quarter" idx="13"/>
          </p:nvPr>
        </p:nvSpPr>
        <p:spPr>
          <a:xfrm>
            <a:off x="1" y="942535"/>
            <a:ext cx="11493304" cy="4473527"/>
          </a:xfrm>
        </p:spPr>
        <p:txBody>
          <a:bodyPr>
            <a:normAutofit fontScale="85000" lnSpcReduction="10000"/>
          </a:bodyPr>
          <a:lstStyle/>
          <a:p>
            <a:r>
              <a:rPr lang="en-US" b="1" dirty="0">
                <a:latin typeface="Times New Roman" panose="02020603050405020304" pitchFamily="18" charset="0"/>
                <a:cs typeface="Times New Roman" panose="02020603050405020304" pitchFamily="18" charset="0"/>
              </a:rPr>
              <a:t>Draw an ER diagram for the given scenario;</a:t>
            </a:r>
          </a:p>
          <a:p>
            <a:r>
              <a:rPr lang="en-US" dirty="0">
                <a:latin typeface="Times New Roman" panose="02020603050405020304" pitchFamily="18" charset="0"/>
                <a:cs typeface="Times New Roman" panose="02020603050405020304" pitchFamily="18" charset="0"/>
              </a:rPr>
              <a:t>Suppose that you are designing a schema to record information about reality shows on TV. Your database needs to record the following information:</a:t>
            </a:r>
          </a:p>
          <a:p>
            <a:r>
              <a:rPr lang="en-US" dirty="0">
                <a:latin typeface="Times New Roman" panose="02020603050405020304" pitchFamily="18" charset="0"/>
                <a:cs typeface="Times New Roman" panose="02020603050405020304" pitchFamily="18" charset="0"/>
              </a:rPr>
              <a:t>_ For each reality show, its name, genre, </a:t>
            </a:r>
            <a:r>
              <a:rPr lang="en-US" dirty="0" err="1">
                <a:latin typeface="Times New Roman" panose="02020603050405020304" pitchFamily="18" charset="0"/>
                <a:cs typeface="Times New Roman" panose="02020603050405020304" pitchFamily="18" charset="0"/>
              </a:rPr>
              <a:t>basic_info</a:t>
            </a:r>
            <a:r>
              <a:rPr lang="en-US" dirty="0">
                <a:latin typeface="Times New Roman" panose="02020603050405020304" pitchFamily="18" charset="0"/>
                <a:cs typeface="Times New Roman" panose="02020603050405020304" pitchFamily="18" charset="0"/>
              </a:rPr>
              <a:t> and participants name. Any reality show has at least two or more participants.</a:t>
            </a:r>
          </a:p>
          <a:p>
            <a:r>
              <a:rPr lang="en-US" dirty="0">
                <a:latin typeface="Times New Roman" panose="02020603050405020304" pitchFamily="18" charset="0"/>
                <a:cs typeface="Times New Roman" panose="02020603050405020304" pitchFamily="18" charset="0"/>
              </a:rPr>
              <a:t>_ For each producer, the company name, company country. A show is produced by exactly one producer. And one producer produces exactly one show.</a:t>
            </a:r>
          </a:p>
          <a:p>
            <a:r>
              <a:rPr lang="en-US" dirty="0">
                <a:latin typeface="Times New Roman" panose="02020603050405020304" pitchFamily="18" charset="0"/>
                <a:cs typeface="Times New Roman" panose="02020603050405020304" pitchFamily="18" charset="0"/>
              </a:rPr>
              <a:t>_ For each television, its name, start year, head office.  A television may broadcasts multiple shows. Each show is broadcasted by exactly one television.</a:t>
            </a:r>
          </a:p>
          <a:p>
            <a:r>
              <a:rPr lang="en-US" dirty="0">
                <a:latin typeface="Times New Roman" panose="02020603050405020304" pitchFamily="18" charset="0"/>
                <a:cs typeface="Times New Roman" panose="02020603050405020304" pitchFamily="18" charset="0"/>
              </a:rPr>
              <a:t>_ For each user, his/her username, password, and age. A user may rate multiple shows, and a show may be rated by multiple users. Each rating has a score of 0 to 10.</a:t>
            </a:r>
          </a:p>
          <a:p>
            <a:r>
              <a:rPr lang="en-US" dirty="0">
                <a:latin typeface="Times New Roman" panose="02020603050405020304" pitchFamily="18" charset="0"/>
                <a:cs typeface="Times New Roman" panose="02020603050405020304" pitchFamily="18" charset="0"/>
              </a:rPr>
              <a:t>Draw an entity relationship diagram for this database.</a:t>
            </a:r>
          </a:p>
          <a:p>
            <a:endParaRPr lang="en-US" dirty="0"/>
          </a:p>
        </p:txBody>
      </p:sp>
    </p:spTree>
    <p:extLst>
      <p:ext uri="{BB962C8B-B14F-4D97-AF65-F5344CB8AC3E}">
        <p14:creationId xmlns:p14="http://schemas.microsoft.com/office/powerpoint/2010/main" val="37824089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22532" name="Picture 70">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2533"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22534"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2535"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2536"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2537"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22538" name="Picture 82">
            <a:extLst>
              <a:ext uri="{FF2B5EF4-FFF2-40B4-BE49-F238E27FC236}">
                <a16:creationId xmlns:a16="http://schemas.microsoft.com/office/drawing/2014/main" id="{47458151-6535-4712-9D31-5BFEBD2205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2539" name="Rectangle 84">
            <a:extLst>
              <a:ext uri="{FF2B5EF4-FFF2-40B4-BE49-F238E27FC236}">
                <a16:creationId xmlns:a16="http://schemas.microsoft.com/office/drawing/2014/main" id="{28F956D1-3AF5-47E1-BF12-D331E34A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4632997" cy="6858000"/>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40" name="Freeform 5">
            <a:extLst>
              <a:ext uri="{FF2B5EF4-FFF2-40B4-BE49-F238E27FC236}">
                <a16:creationId xmlns:a16="http://schemas.microsoft.com/office/drawing/2014/main" id="{4A5A7DD1-718C-42BE-9B90-4D960E22E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6" y="0"/>
            <a:ext cx="4293205" cy="6576643"/>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a:extLst>
              <a:ext uri="{FF2B5EF4-FFF2-40B4-BE49-F238E27FC236}">
                <a16:creationId xmlns:a16="http://schemas.microsoft.com/office/drawing/2014/main" id="{114E266D-03B1-4AF5-A0A8-27ACCA22C060}"/>
              </a:ext>
            </a:extLst>
          </p:cNvPr>
          <p:cNvSpPr>
            <a:spLocks noGrp="1"/>
          </p:cNvSpPr>
          <p:nvPr>
            <p:ph type="title"/>
          </p:nvPr>
        </p:nvSpPr>
        <p:spPr>
          <a:xfrm>
            <a:off x="446663" y="1304458"/>
            <a:ext cx="3326650" cy="2901781"/>
          </a:xfrm>
        </p:spPr>
        <p:txBody>
          <a:bodyPr vert="horz" lIns="91440" tIns="45720" rIns="91440" bIns="45720" rtlCol="0" anchor="b">
            <a:normAutofit/>
          </a:bodyPr>
          <a:lstStyle/>
          <a:p>
            <a:pPr algn="r"/>
            <a:r>
              <a:rPr lang="en-US" sz="6100"/>
              <a:t>SOLUTION</a:t>
            </a:r>
          </a:p>
        </p:txBody>
      </p:sp>
      <p:sp>
        <p:nvSpPr>
          <p:cNvPr id="22541" name="Rectangle 88">
            <a:extLst>
              <a:ext uri="{FF2B5EF4-FFF2-40B4-BE49-F238E27FC236}">
                <a16:creationId xmlns:a16="http://schemas.microsoft.com/office/drawing/2014/main" id="{9DE02FF1-20BC-4306-B0FB-AE6D71D73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48871"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2542" name="Rectangle 90">
            <a:extLst>
              <a:ext uri="{FF2B5EF4-FFF2-40B4-BE49-F238E27FC236}">
                <a16:creationId xmlns:a16="http://schemas.microsoft.com/office/drawing/2014/main" id="{89A8C427-1B47-42B2-9206-1F34BE757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4250216"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2543" name="Rectangle 92">
            <a:extLst>
              <a:ext uri="{FF2B5EF4-FFF2-40B4-BE49-F238E27FC236}">
                <a16:creationId xmlns:a16="http://schemas.microsoft.com/office/drawing/2014/main" id="{C9864909-0F48-48BD-B525-B293738D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1883" y="450792"/>
            <a:ext cx="6636823" cy="5950008"/>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0" name="Picture 2">
            <a:extLst>
              <a:ext uri="{FF2B5EF4-FFF2-40B4-BE49-F238E27FC236}">
                <a16:creationId xmlns:a16="http://schemas.microsoft.com/office/drawing/2014/main" id="{78D1B880-7198-49EF-90E7-DB90B82666C2}"/>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tretch>
            <a:fillRect/>
          </a:stretch>
        </p:blipFill>
        <p:spPr bwMode="auto">
          <a:xfrm>
            <a:off x="5321367" y="925226"/>
            <a:ext cx="6174771" cy="5001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3708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B0801-AA3F-40BB-8E24-850725717DAF}"/>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79B013F6-67F9-413E-8BB4-508F91BE1BA3}"/>
              </a:ext>
            </a:extLst>
          </p:cNvPr>
          <p:cNvSpPr>
            <a:spLocks noGrp="1"/>
          </p:cNvSpPr>
          <p:nvPr>
            <p:ph sz="quarter" idx="13"/>
          </p:nvPr>
        </p:nvSpPr>
        <p:spPr/>
        <p:txBody>
          <a:bodyPr/>
          <a:lstStyle/>
          <a:p>
            <a:pPr algn="just"/>
            <a:r>
              <a:rPr lang="en-US" dirty="0">
                <a:latin typeface="Times New Roman" panose="02020603050405020304" pitchFamily="18" charset="0"/>
                <a:cs typeface="Times New Roman" panose="02020603050405020304" pitchFamily="18" charset="0"/>
              </a:rPr>
              <a:t>A company has several departments. Each department has a supervisor and at least one employee. Employees must be assigned to at least one, but possibly more departments. At least one employee is assigned to a project, but an employee may be on vacation and not assigned to any projects. The important data fields are the names of the departments, projects, supervisors and employees, as well as the supervisor and employee number and a unique project number. </a:t>
            </a:r>
          </a:p>
        </p:txBody>
      </p:sp>
    </p:spTree>
    <p:extLst>
      <p:ext uri="{BB962C8B-B14F-4D97-AF65-F5344CB8AC3E}">
        <p14:creationId xmlns:p14="http://schemas.microsoft.com/office/powerpoint/2010/main" val="2676891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315C1-152D-4CBF-A0E6-7292BCD3FEC9}"/>
              </a:ext>
            </a:extLst>
          </p:cNvPr>
          <p:cNvSpPr>
            <a:spLocks noGrp="1"/>
          </p:cNvSpPr>
          <p:nvPr>
            <p:ph type="title"/>
          </p:nvPr>
        </p:nvSpPr>
        <p:spPr/>
        <p:txBody>
          <a:bodyPr>
            <a:normAutofit fontScale="90000"/>
          </a:bodyPr>
          <a:lstStyle/>
          <a:p>
            <a:r>
              <a:rPr lang="en-US" b="1" dirty="0"/>
              <a:t>Identify Entities </a:t>
            </a:r>
            <a:br>
              <a:rPr lang="en-US" b="1" dirty="0"/>
            </a:br>
            <a:endParaRPr lang="en-US" dirty="0"/>
          </a:p>
        </p:txBody>
      </p:sp>
      <p:sp>
        <p:nvSpPr>
          <p:cNvPr id="3" name="Content Placeholder 2">
            <a:extLst>
              <a:ext uri="{FF2B5EF4-FFF2-40B4-BE49-F238E27FC236}">
                <a16:creationId xmlns:a16="http://schemas.microsoft.com/office/drawing/2014/main" id="{DA1D859D-F481-4439-AE06-8323063690BA}"/>
              </a:ext>
            </a:extLst>
          </p:cNvPr>
          <p:cNvSpPr>
            <a:spLocks noGrp="1"/>
          </p:cNvSpPr>
          <p:nvPr>
            <p:ph sz="quarter" idx="13"/>
          </p:nvPr>
        </p:nvSpPr>
        <p:spPr/>
        <p:txBody>
          <a:bodyPr/>
          <a:lstStyle/>
          <a:p>
            <a:pPr algn="just"/>
            <a:r>
              <a:rPr lang="en-US" dirty="0">
                <a:latin typeface="Times New Roman" panose="02020603050405020304" pitchFamily="18" charset="0"/>
                <a:cs typeface="Times New Roman" panose="02020603050405020304" pitchFamily="18" charset="0"/>
              </a:rPr>
              <a:t>The entities in this system are Department, Employee, Supervisor and Project. One is tempted to make Company an entity, but it is a false entity because it has only one instance in this problem. True entities must have more than one instance. </a:t>
            </a:r>
          </a:p>
        </p:txBody>
      </p:sp>
    </p:spTree>
    <p:extLst>
      <p:ext uri="{BB962C8B-B14F-4D97-AF65-F5344CB8AC3E}">
        <p14:creationId xmlns:p14="http://schemas.microsoft.com/office/powerpoint/2010/main" val="2797835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FF9DC-DBB2-4227-BD37-75513FF0571B}"/>
              </a:ext>
            </a:extLst>
          </p:cNvPr>
          <p:cNvSpPr>
            <a:spLocks noGrp="1"/>
          </p:cNvSpPr>
          <p:nvPr>
            <p:ph type="title"/>
          </p:nvPr>
        </p:nvSpPr>
        <p:spPr/>
        <p:txBody>
          <a:bodyPr/>
          <a:lstStyle/>
          <a:p>
            <a:r>
              <a:rPr lang="en-US" dirty="0"/>
              <a:t>FILE SYSTEM-DISADVANTAGES</a:t>
            </a:r>
          </a:p>
        </p:txBody>
      </p:sp>
      <p:sp>
        <p:nvSpPr>
          <p:cNvPr id="3" name="Content Placeholder 2">
            <a:extLst>
              <a:ext uri="{FF2B5EF4-FFF2-40B4-BE49-F238E27FC236}">
                <a16:creationId xmlns:a16="http://schemas.microsoft.com/office/drawing/2014/main" id="{5ED607FB-044E-4DE8-8A6F-BBAC2AA808F2}"/>
              </a:ext>
            </a:extLst>
          </p:cNvPr>
          <p:cNvSpPr>
            <a:spLocks noGrp="1"/>
          </p:cNvSpPr>
          <p:nvPr>
            <p:ph sz="quarter" idx="13"/>
          </p:nvPr>
        </p:nvSpPr>
        <p:spPr/>
        <p:txBody>
          <a:bodyPr>
            <a:normAutofit fontScale="92500" lnSpcReduction="20000"/>
          </a:bodyPr>
          <a:lstStyle/>
          <a:p>
            <a:r>
              <a:rPr lang="en-US" b="1" dirty="0">
                <a:latin typeface="Times New Roman" panose="02020603050405020304" pitchFamily="18" charset="0"/>
                <a:cs typeface="Times New Roman" panose="02020603050405020304" pitchFamily="18" charset="0"/>
              </a:rPr>
              <a:t>Atomicity: –</a:t>
            </a:r>
            <a:r>
              <a:rPr lang="en-US" dirty="0">
                <a:latin typeface="Times New Roman" panose="02020603050405020304" pitchFamily="18" charset="0"/>
                <a:cs typeface="Times New Roman" panose="02020603050405020304" pitchFamily="18" charset="0"/>
              </a:rPr>
              <a:t> If there is any failure to insert, update or delete in the file system, there is no mechanism to switch back to the previous state. Imagine marks for one particular subject needs to be entered into the Report file and then total needs to be calculated. But after entering the new marks, file is closed without saving. </a:t>
            </a:r>
          </a:p>
          <a:p>
            <a:r>
              <a:rPr lang="en-US" b="1" dirty="0">
                <a:latin typeface="Times New Roman" panose="02020603050405020304" pitchFamily="18" charset="0"/>
                <a:cs typeface="Times New Roman" panose="02020603050405020304" pitchFamily="18" charset="0"/>
              </a:rPr>
              <a:t>Concurrent Access: –</a:t>
            </a:r>
            <a:r>
              <a:rPr lang="en-US" dirty="0">
                <a:latin typeface="Times New Roman" panose="02020603050405020304" pitchFamily="18" charset="0"/>
                <a:cs typeface="Times New Roman" panose="02020603050405020304" pitchFamily="18" charset="0"/>
              </a:rPr>
              <a:t> Accessing the same data from the same file is called concurrent access. In the file system, concurrent access leads to incorrect data. For example, a student wants to borrow a book from the library. He searches for the book in the library file and sees that only one copy is available.</a:t>
            </a:r>
          </a:p>
        </p:txBody>
      </p:sp>
    </p:spTree>
    <p:extLst>
      <p:ext uri="{BB962C8B-B14F-4D97-AF65-F5344CB8AC3E}">
        <p14:creationId xmlns:p14="http://schemas.microsoft.com/office/powerpoint/2010/main" val="3128380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71957-16F2-446D-8AAB-7730B70FEFAE}"/>
              </a:ext>
            </a:extLst>
          </p:cNvPr>
          <p:cNvSpPr>
            <a:spLocks noGrp="1"/>
          </p:cNvSpPr>
          <p:nvPr>
            <p:ph type="title"/>
          </p:nvPr>
        </p:nvSpPr>
        <p:spPr>
          <a:xfrm>
            <a:off x="685801" y="685800"/>
            <a:ext cx="10396882" cy="1151965"/>
          </a:xfrm>
        </p:spPr>
        <p:txBody>
          <a:bodyPr>
            <a:normAutofit fontScale="90000"/>
          </a:bodyPr>
          <a:lstStyle/>
          <a:p>
            <a:r>
              <a:rPr lang="en-US" sz="3800" b="1" dirty="0"/>
              <a:t>Find Relationships </a:t>
            </a:r>
            <a:br>
              <a:rPr lang="en-US" sz="3800" b="1" dirty="0"/>
            </a:br>
            <a:r>
              <a:rPr lang="en-US" sz="2700" dirty="0"/>
              <a:t>We construct the following Entity Relationship Matrix:  </a:t>
            </a:r>
            <a:br>
              <a:rPr lang="en-US" sz="3800" b="1" dirty="0"/>
            </a:br>
            <a:endParaRPr lang="en-US" sz="3800" dirty="0"/>
          </a:p>
        </p:txBody>
      </p:sp>
      <p:graphicFrame>
        <p:nvGraphicFramePr>
          <p:cNvPr id="4" name="Content Placeholder 3">
            <a:extLst>
              <a:ext uri="{FF2B5EF4-FFF2-40B4-BE49-F238E27FC236}">
                <a16:creationId xmlns:a16="http://schemas.microsoft.com/office/drawing/2014/main" id="{C6D9C563-0DD9-40E7-956A-6DABDFD4950E}"/>
              </a:ext>
            </a:extLst>
          </p:cNvPr>
          <p:cNvGraphicFramePr>
            <a:graphicFrameLocks noGrp="1"/>
          </p:cNvGraphicFramePr>
          <p:nvPr>
            <p:ph sz="quarter" idx="13"/>
            <p:extLst>
              <p:ext uri="{D42A27DB-BD31-4B8C-83A1-F6EECF244321}">
                <p14:modId xmlns:p14="http://schemas.microsoft.com/office/powerpoint/2010/main" val="3006355036"/>
              </p:ext>
            </p:extLst>
          </p:nvPr>
        </p:nvGraphicFramePr>
        <p:xfrm>
          <a:off x="685800" y="2583493"/>
          <a:ext cx="10394953" cy="2272040"/>
        </p:xfrm>
        <a:graphic>
          <a:graphicData uri="http://schemas.openxmlformats.org/drawingml/2006/table">
            <a:tbl>
              <a:tblPr/>
              <a:tblGrid>
                <a:gridCol w="2138390">
                  <a:extLst>
                    <a:ext uri="{9D8B030D-6E8A-4147-A177-3AD203B41FA5}">
                      <a16:colId xmlns:a16="http://schemas.microsoft.com/office/drawing/2014/main" val="4100687905"/>
                    </a:ext>
                  </a:extLst>
                </a:gridCol>
                <a:gridCol w="2249765">
                  <a:extLst>
                    <a:ext uri="{9D8B030D-6E8A-4147-A177-3AD203B41FA5}">
                      <a16:colId xmlns:a16="http://schemas.microsoft.com/office/drawing/2014/main" val="2795133372"/>
                    </a:ext>
                  </a:extLst>
                </a:gridCol>
                <a:gridCol w="1971329">
                  <a:extLst>
                    <a:ext uri="{9D8B030D-6E8A-4147-A177-3AD203B41FA5}">
                      <a16:colId xmlns:a16="http://schemas.microsoft.com/office/drawing/2014/main" val="614484940"/>
                    </a:ext>
                  </a:extLst>
                </a:gridCol>
                <a:gridCol w="2138390">
                  <a:extLst>
                    <a:ext uri="{9D8B030D-6E8A-4147-A177-3AD203B41FA5}">
                      <a16:colId xmlns:a16="http://schemas.microsoft.com/office/drawing/2014/main" val="843911350"/>
                    </a:ext>
                  </a:extLst>
                </a:gridCol>
                <a:gridCol w="1897079">
                  <a:extLst>
                    <a:ext uri="{9D8B030D-6E8A-4147-A177-3AD203B41FA5}">
                      <a16:colId xmlns:a16="http://schemas.microsoft.com/office/drawing/2014/main" val="3126641065"/>
                    </a:ext>
                  </a:extLst>
                </a:gridCol>
              </a:tblGrid>
              <a:tr h="454408">
                <a:tc>
                  <a:txBody>
                    <a:bodyPr/>
                    <a:lstStyle/>
                    <a:p>
                      <a:r>
                        <a:rPr lang="en-US" sz="2600">
                          <a:effectLst/>
                        </a:rPr>
                        <a:t> </a:t>
                      </a:r>
                    </a:p>
                  </a:txBody>
                  <a:tcPr marL="100237" marR="100237"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2600" b="1">
                          <a:effectLst/>
                          <a:latin typeface="Arial" panose="020B0604020202020204" pitchFamily="34" charset="0"/>
                        </a:rPr>
                        <a:t>Department</a:t>
                      </a:r>
                      <a:endParaRPr lang="en-US" sz="2600">
                        <a:effectLst/>
                      </a:endParaRPr>
                    </a:p>
                  </a:txBody>
                  <a:tcPr marL="100237" marR="100237"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2600" b="1">
                          <a:effectLst/>
                          <a:latin typeface="Arial" panose="020B0604020202020204" pitchFamily="34" charset="0"/>
                        </a:rPr>
                        <a:t>Employee</a:t>
                      </a:r>
                      <a:endParaRPr lang="en-US" sz="2600">
                        <a:effectLst/>
                      </a:endParaRPr>
                    </a:p>
                  </a:txBody>
                  <a:tcPr marL="100237" marR="100237"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2600" b="1">
                          <a:effectLst/>
                          <a:latin typeface="Arial" panose="020B0604020202020204" pitchFamily="34" charset="0"/>
                        </a:rPr>
                        <a:t>Supervisor</a:t>
                      </a:r>
                      <a:endParaRPr lang="en-US" sz="2600">
                        <a:effectLst/>
                      </a:endParaRPr>
                    </a:p>
                  </a:txBody>
                  <a:tcPr marL="100237" marR="100237"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2600" b="1">
                          <a:effectLst/>
                          <a:latin typeface="Arial" panose="020B0604020202020204" pitchFamily="34" charset="0"/>
                        </a:rPr>
                        <a:t>    Project</a:t>
                      </a:r>
                      <a:endParaRPr lang="en-US" sz="2600">
                        <a:effectLst/>
                      </a:endParaRPr>
                    </a:p>
                  </a:txBody>
                  <a:tcPr marL="100237" marR="100237"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251687"/>
                  </a:ext>
                </a:extLst>
              </a:tr>
              <a:tr h="454408">
                <a:tc>
                  <a:txBody>
                    <a:bodyPr/>
                    <a:lstStyle/>
                    <a:p>
                      <a:r>
                        <a:rPr lang="en-US" sz="2600">
                          <a:effectLst/>
                          <a:latin typeface="Arial" panose="020B0604020202020204" pitchFamily="34" charset="0"/>
                        </a:rPr>
                        <a:t>Department</a:t>
                      </a:r>
                      <a:endParaRPr lang="en-US" sz="2600">
                        <a:effectLst/>
                      </a:endParaRPr>
                    </a:p>
                  </a:txBody>
                  <a:tcPr marL="100237" marR="100237"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2600">
                          <a:effectLst/>
                        </a:rPr>
                        <a:t> </a:t>
                      </a:r>
                    </a:p>
                  </a:txBody>
                  <a:tcPr marL="100237" marR="100237"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2600">
                          <a:effectLst/>
                          <a:latin typeface="Arial" panose="020B0604020202020204" pitchFamily="34" charset="0"/>
                        </a:rPr>
                        <a:t>is assigned </a:t>
                      </a:r>
                      <a:endParaRPr lang="en-US" sz="2600">
                        <a:effectLst/>
                      </a:endParaRPr>
                    </a:p>
                  </a:txBody>
                  <a:tcPr marL="100237" marR="100237"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2600">
                          <a:effectLst/>
                          <a:latin typeface="Arial" panose="020B0604020202020204" pitchFamily="34" charset="0"/>
                        </a:rPr>
                        <a:t>run by </a:t>
                      </a:r>
                      <a:endParaRPr lang="en-US" sz="2600">
                        <a:effectLst/>
                      </a:endParaRPr>
                    </a:p>
                  </a:txBody>
                  <a:tcPr marL="100237" marR="100237"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2600">
                          <a:effectLst/>
                        </a:rPr>
                        <a:t> </a:t>
                      </a:r>
                    </a:p>
                  </a:txBody>
                  <a:tcPr marL="100237" marR="100237"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4523525"/>
                  </a:ext>
                </a:extLst>
              </a:tr>
              <a:tr h="454408">
                <a:tc>
                  <a:txBody>
                    <a:bodyPr/>
                    <a:lstStyle/>
                    <a:p>
                      <a:r>
                        <a:rPr lang="en-US" sz="2600">
                          <a:effectLst/>
                          <a:latin typeface="Arial" panose="020B0604020202020204" pitchFamily="34" charset="0"/>
                        </a:rPr>
                        <a:t>Employee</a:t>
                      </a:r>
                      <a:endParaRPr lang="en-US" sz="2600">
                        <a:effectLst/>
                      </a:endParaRPr>
                    </a:p>
                  </a:txBody>
                  <a:tcPr marL="100237" marR="100237"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2600">
                          <a:effectLst/>
                          <a:latin typeface="Arial" panose="020B0604020202020204" pitchFamily="34" charset="0"/>
                        </a:rPr>
                        <a:t>belongs to</a:t>
                      </a:r>
                      <a:endParaRPr lang="en-US" sz="2600">
                        <a:effectLst/>
                      </a:endParaRPr>
                    </a:p>
                  </a:txBody>
                  <a:tcPr marL="100237" marR="100237"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2600">
                          <a:effectLst/>
                        </a:rPr>
                        <a:t> </a:t>
                      </a:r>
                    </a:p>
                  </a:txBody>
                  <a:tcPr marL="100237" marR="100237"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2600">
                          <a:effectLst/>
                        </a:rPr>
                        <a:t> </a:t>
                      </a:r>
                    </a:p>
                  </a:txBody>
                  <a:tcPr marL="100237" marR="100237"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2600">
                          <a:effectLst/>
                          <a:latin typeface="Arial" panose="020B0604020202020204" pitchFamily="34" charset="0"/>
                        </a:rPr>
                        <a:t>works on</a:t>
                      </a:r>
                      <a:endParaRPr lang="en-US" sz="2600">
                        <a:effectLst/>
                      </a:endParaRPr>
                    </a:p>
                  </a:txBody>
                  <a:tcPr marL="100237" marR="100237"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8228185"/>
                  </a:ext>
                </a:extLst>
              </a:tr>
              <a:tr h="454408">
                <a:tc>
                  <a:txBody>
                    <a:bodyPr/>
                    <a:lstStyle/>
                    <a:p>
                      <a:r>
                        <a:rPr lang="en-US" sz="2600">
                          <a:effectLst/>
                          <a:latin typeface="Arial" panose="020B0604020202020204" pitchFamily="34" charset="0"/>
                        </a:rPr>
                        <a:t>Supervisor</a:t>
                      </a:r>
                      <a:endParaRPr lang="en-US" sz="2600">
                        <a:effectLst/>
                      </a:endParaRPr>
                    </a:p>
                  </a:txBody>
                  <a:tcPr marL="100237" marR="100237"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2600">
                          <a:effectLst/>
                          <a:latin typeface="Arial" panose="020B0604020202020204" pitchFamily="34" charset="0"/>
                        </a:rPr>
                        <a:t>runs</a:t>
                      </a:r>
                      <a:endParaRPr lang="en-US" sz="2600">
                        <a:effectLst/>
                      </a:endParaRPr>
                    </a:p>
                  </a:txBody>
                  <a:tcPr marL="100237" marR="100237"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2600">
                          <a:effectLst/>
                        </a:rPr>
                        <a:t> </a:t>
                      </a:r>
                    </a:p>
                  </a:txBody>
                  <a:tcPr marL="100237" marR="100237"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2600">
                          <a:effectLst/>
                        </a:rPr>
                        <a:t> </a:t>
                      </a:r>
                    </a:p>
                  </a:txBody>
                  <a:tcPr marL="100237" marR="100237"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2600">
                          <a:effectLst/>
                        </a:rPr>
                        <a:t> </a:t>
                      </a:r>
                    </a:p>
                  </a:txBody>
                  <a:tcPr marL="100237" marR="100237"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8246834"/>
                  </a:ext>
                </a:extLst>
              </a:tr>
              <a:tr h="454408">
                <a:tc>
                  <a:txBody>
                    <a:bodyPr/>
                    <a:lstStyle/>
                    <a:p>
                      <a:r>
                        <a:rPr lang="en-US" sz="2600">
                          <a:effectLst/>
                          <a:latin typeface="Arial" panose="020B0604020202020204" pitchFamily="34" charset="0"/>
                        </a:rPr>
                        <a:t>Project</a:t>
                      </a:r>
                      <a:endParaRPr lang="en-US" sz="2600">
                        <a:effectLst/>
                      </a:endParaRPr>
                    </a:p>
                  </a:txBody>
                  <a:tcPr marL="100237" marR="100237"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2600">
                          <a:effectLst/>
                        </a:rPr>
                        <a:t> </a:t>
                      </a:r>
                    </a:p>
                  </a:txBody>
                  <a:tcPr marL="100237" marR="100237"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2600">
                          <a:effectLst/>
                          <a:latin typeface="Arial" panose="020B0604020202020204" pitchFamily="34" charset="0"/>
                        </a:rPr>
                        <a:t>uses </a:t>
                      </a:r>
                      <a:endParaRPr lang="en-US" sz="2600">
                        <a:effectLst/>
                      </a:endParaRPr>
                    </a:p>
                  </a:txBody>
                  <a:tcPr marL="100237" marR="100237"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2600">
                          <a:effectLst/>
                        </a:rPr>
                        <a:t> </a:t>
                      </a:r>
                    </a:p>
                  </a:txBody>
                  <a:tcPr marL="100237" marR="100237"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2600">
                          <a:effectLst/>
                        </a:rPr>
                        <a:t> </a:t>
                      </a:r>
                    </a:p>
                  </a:txBody>
                  <a:tcPr marL="100237" marR="100237"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9376774"/>
                  </a:ext>
                </a:extLst>
              </a:tr>
            </a:tbl>
          </a:graphicData>
        </a:graphic>
      </p:graphicFrame>
      <p:sp>
        <p:nvSpPr>
          <p:cNvPr id="5" name="Rectangle 1">
            <a:extLst>
              <a:ext uri="{FF2B5EF4-FFF2-40B4-BE49-F238E27FC236}">
                <a16:creationId xmlns:a16="http://schemas.microsoft.com/office/drawing/2014/main" id="{664FE680-3FD9-4FDC-B105-920DB76FE276}"/>
              </a:ext>
            </a:extLst>
          </p:cNvPr>
          <p:cNvSpPr>
            <a:spLocks noChangeArrowheads="1"/>
          </p:cNvSpPr>
          <p:nvPr/>
        </p:nvSpPr>
        <p:spPr bwMode="auto">
          <a:xfrm>
            <a:off x="0" y="-461665"/>
            <a:ext cx="572688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ts val="600"/>
              </a:spcAft>
              <a:buClrTx/>
              <a:buSzTx/>
              <a:buFontTx/>
              <a:buNone/>
              <a:tabLst/>
            </a:pPr>
            <a:r>
              <a:rPr kumimoji="0" lang="en-US" altLang="en-US" b="0" i="0" u="none" strike="noStrike" cap="none" normalizeH="0" baseline="0">
                <a:ln>
                  <a:noFill/>
                </a:ln>
                <a:solidFill>
                  <a:srgbClr val="000000"/>
                </a:solidFill>
                <a:effectLst/>
                <a:latin typeface="Arial" panose="020B0604020202020204" pitchFamily="34" charset="0"/>
                <a:cs typeface="Arial" panose="020B0604020202020204" pitchFamily="34" charset="0"/>
              </a:rPr>
              <a:t>We construct the following Entity Relationship Matrix: </a:t>
            </a:r>
            <a:r>
              <a:rPr kumimoji="0" lang="en-US" altLang="en-US"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br>
              <a:rPr kumimoji="0" lang="en-US" altLang="en-US" b="0" i="0" u="none" strike="noStrike" cap="none" normalizeH="0" baseline="0">
                <a:ln>
                  <a:noFill/>
                </a:ln>
                <a:solidFill>
                  <a:schemeClr val="tx1"/>
                </a:solidFill>
                <a:effectLst/>
              </a:rPr>
            </a:br>
            <a:r>
              <a:rPr kumimoji="0" lang="en-US" altLang="en-US"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br>
              <a:rPr kumimoji="0" lang="en-US" altLang="en-US" b="0" i="0" u="none" strike="noStrike" cap="none" normalizeH="0" baseline="0">
                <a:ln>
                  <a:noFill/>
                </a:ln>
                <a:solidFill>
                  <a:schemeClr val="tx1"/>
                </a:solidFill>
                <a:effectLst/>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495256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73"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75"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77"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79"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81"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useBgFill="1">
        <p:nvSpPr>
          <p:cNvPr id="83" name="Rectangle 82">
            <a:extLst>
              <a:ext uri="{FF2B5EF4-FFF2-40B4-BE49-F238E27FC236}">
                <a16:creationId xmlns:a16="http://schemas.microsoft.com/office/drawing/2014/main" id="{9EB9FA3F-CAB0-4533-9364-224CEC6FF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374953-B012-4F99-940A-B0D7EA8F79BD}"/>
              </a:ext>
            </a:extLst>
          </p:cNvPr>
          <p:cNvSpPr>
            <a:spLocks noGrp="1"/>
          </p:cNvSpPr>
          <p:nvPr>
            <p:ph type="title"/>
          </p:nvPr>
        </p:nvSpPr>
        <p:spPr>
          <a:xfrm>
            <a:off x="691547" y="4519749"/>
            <a:ext cx="10805790" cy="1270279"/>
          </a:xfrm>
        </p:spPr>
        <p:txBody>
          <a:bodyPr vert="horz" lIns="91440" tIns="45720" rIns="91440" bIns="45720" rtlCol="0" anchor="b">
            <a:normAutofit/>
          </a:bodyPr>
          <a:lstStyle/>
          <a:p>
            <a:pPr algn="ctr"/>
            <a:r>
              <a:rPr lang="en-US" sz="2600" b="1"/>
              <a:t>Draw Rough ERD </a:t>
            </a:r>
            <a:br>
              <a:rPr lang="en-US" sz="2600" b="1"/>
            </a:br>
            <a:r>
              <a:rPr lang="en-US" sz="2600"/>
              <a:t>We connect the entities whenever a relationship is shown in the entity Relationship Matrix. </a:t>
            </a:r>
          </a:p>
        </p:txBody>
      </p:sp>
      <p:sp>
        <p:nvSpPr>
          <p:cNvPr id="85" name="5-Point Star 31">
            <a:extLst>
              <a:ext uri="{FF2B5EF4-FFF2-40B4-BE49-F238E27FC236}">
                <a16:creationId xmlns:a16="http://schemas.microsoft.com/office/drawing/2014/main" id="{42B0C1BF-5CB1-40DA-9A22-5452B5469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03408" y="6388943"/>
            <a:ext cx="373049" cy="373049"/>
          </a:xfrm>
          <a:prstGeom prst="star5">
            <a:avLst>
              <a:gd name="adj" fmla="val 26693"/>
              <a:gd name="hf" fmla="val 105146"/>
              <a:gd name="vf" fmla="val 110557"/>
            </a:avLst>
          </a:prstGeom>
          <a:solidFill>
            <a:schemeClr val="tx1">
              <a:lumMod val="65000"/>
              <a:lumOff val="35000"/>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24578" name="Picture 2">
            <a:extLst>
              <a:ext uri="{FF2B5EF4-FFF2-40B4-BE49-F238E27FC236}">
                <a16:creationId xmlns:a16="http://schemas.microsoft.com/office/drawing/2014/main" id="{0C15E937-5A1A-47F0-9F1D-559D272D4C9F}"/>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tretch>
            <a:fillRect/>
          </a:stretch>
        </p:blipFill>
        <p:spPr bwMode="auto">
          <a:xfrm>
            <a:off x="2125144" y="96008"/>
            <a:ext cx="7938594" cy="411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736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718E6-015A-4A29-98DD-474520F1D1BF}"/>
              </a:ext>
            </a:extLst>
          </p:cNvPr>
          <p:cNvSpPr>
            <a:spLocks noGrp="1"/>
          </p:cNvSpPr>
          <p:nvPr>
            <p:ph type="title"/>
          </p:nvPr>
        </p:nvSpPr>
        <p:spPr/>
        <p:txBody>
          <a:bodyPr>
            <a:normAutofit fontScale="90000"/>
          </a:bodyPr>
          <a:lstStyle/>
          <a:p>
            <a:r>
              <a:rPr lang="en-US" b="1" dirty="0"/>
              <a:t>Fill in Cardinality </a:t>
            </a:r>
            <a:br>
              <a:rPr lang="en-US" b="1" dirty="0"/>
            </a:br>
            <a:endParaRPr lang="en-US" dirty="0"/>
          </a:p>
        </p:txBody>
      </p:sp>
      <p:sp>
        <p:nvSpPr>
          <p:cNvPr id="3" name="Content Placeholder 2">
            <a:extLst>
              <a:ext uri="{FF2B5EF4-FFF2-40B4-BE49-F238E27FC236}">
                <a16:creationId xmlns:a16="http://schemas.microsoft.com/office/drawing/2014/main" id="{523E9127-8EDF-4CB3-BF94-28299EDB5FD5}"/>
              </a:ext>
            </a:extLst>
          </p:cNvPr>
          <p:cNvSpPr>
            <a:spLocks noGrp="1"/>
          </p:cNvSpPr>
          <p:nvPr>
            <p:ph sz="quarter" idx="13"/>
          </p:nvPr>
        </p:nvSpPr>
        <p:spPr/>
        <p:txBody>
          <a:bodyPr/>
          <a:lstStyle/>
          <a:p>
            <a:r>
              <a:rPr lang="en-US" dirty="0">
                <a:latin typeface="Times New Roman" panose="02020603050405020304" pitchFamily="18" charset="0"/>
                <a:cs typeface="Times New Roman" panose="02020603050405020304" pitchFamily="18" charset="0"/>
              </a:rPr>
              <a:t>From the description of the problem we see that: Each department has exactly one supervisor. </a:t>
            </a:r>
          </a:p>
          <a:p>
            <a:r>
              <a:rPr lang="en-US" dirty="0">
                <a:latin typeface="Times New Roman" panose="02020603050405020304" pitchFamily="18" charset="0"/>
                <a:cs typeface="Times New Roman" panose="02020603050405020304" pitchFamily="18" charset="0"/>
              </a:rPr>
              <a:t>A supervisor is </a:t>
            </a:r>
            <a:r>
              <a:rPr lang="en-US" dirty="0" err="1">
                <a:latin typeface="Times New Roman" panose="02020603050405020304" pitchFamily="18" charset="0"/>
                <a:cs typeface="Times New Roman" panose="02020603050405020304" pitchFamily="18" charset="0"/>
              </a:rPr>
              <a:t>incharge</a:t>
            </a:r>
            <a:r>
              <a:rPr lang="en-US" dirty="0">
                <a:latin typeface="Times New Roman" panose="02020603050405020304" pitchFamily="18" charset="0"/>
                <a:cs typeface="Times New Roman" panose="02020603050405020304" pitchFamily="18" charset="0"/>
              </a:rPr>
              <a:t> of one and only one department. </a:t>
            </a:r>
          </a:p>
          <a:p>
            <a:r>
              <a:rPr lang="en-US" dirty="0">
                <a:latin typeface="Times New Roman" panose="02020603050405020304" pitchFamily="18" charset="0"/>
                <a:cs typeface="Times New Roman" panose="02020603050405020304" pitchFamily="18" charset="0"/>
              </a:rPr>
              <a:t>Each department is assigned at least one employee. </a:t>
            </a:r>
          </a:p>
          <a:p>
            <a:r>
              <a:rPr lang="en-US" dirty="0">
                <a:latin typeface="Times New Roman" panose="02020603050405020304" pitchFamily="18" charset="0"/>
                <a:cs typeface="Times New Roman" panose="02020603050405020304" pitchFamily="18" charset="0"/>
              </a:rPr>
              <a:t>Each employee works for at least one department. </a:t>
            </a:r>
          </a:p>
          <a:p>
            <a:r>
              <a:rPr lang="en-US" dirty="0">
                <a:latin typeface="Times New Roman" panose="02020603050405020304" pitchFamily="18" charset="0"/>
                <a:cs typeface="Times New Roman" panose="02020603050405020304" pitchFamily="18" charset="0"/>
              </a:rPr>
              <a:t>Each project has at least one employee working on it. </a:t>
            </a:r>
          </a:p>
          <a:p>
            <a:r>
              <a:rPr lang="en-US" dirty="0">
                <a:latin typeface="Times New Roman" panose="02020603050405020304" pitchFamily="18" charset="0"/>
                <a:cs typeface="Times New Roman" panose="02020603050405020304" pitchFamily="18" charset="0"/>
              </a:rPr>
              <a:t>An employee is assigned to 0 or more projects.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70406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F770B4CD-535A-4FF2-B700-8C40F0031E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3" name="Group 72">
            <a:extLst>
              <a:ext uri="{FF2B5EF4-FFF2-40B4-BE49-F238E27FC236}">
                <a16:creationId xmlns:a16="http://schemas.microsoft.com/office/drawing/2014/main" id="{42AB5EEF-5DB7-47EA-BB55-DC7DAC8A6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74" name="Rectangle 73">
              <a:extLst>
                <a:ext uri="{FF2B5EF4-FFF2-40B4-BE49-F238E27FC236}">
                  <a16:creationId xmlns:a16="http://schemas.microsoft.com/office/drawing/2014/main" id="{2D031218-C353-46BE-8BA0-03B929089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75" name="Freeform 11">
              <a:extLst>
                <a:ext uri="{FF2B5EF4-FFF2-40B4-BE49-F238E27FC236}">
                  <a16:creationId xmlns:a16="http://schemas.microsoft.com/office/drawing/2014/main" id="{63018239-79C0-4159-AE08-A6113D9AD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76" name="Rectangle 75">
              <a:extLst>
                <a:ext uri="{FF2B5EF4-FFF2-40B4-BE49-F238E27FC236}">
                  <a16:creationId xmlns:a16="http://schemas.microsoft.com/office/drawing/2014/main" id="{A68094AE-62A3-4DD8-B617-758BE447B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78" name="Rectangle 77">
            <a:extLst>
              <a:ext uri="{FF2B5EF4-FFF2-40B4-BE49-F238E27FC236}">
                <a16:creationId xmlns:a16="http://schemas.microsoft.com/office/drawing/2014/main" id="{4ED2C424-5870-46BF-B77E-0C113783B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4B75501-2C4C-44D8-A541-FA33D7EF1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02" name="Picture 2">
            <a:extLst>
              <a:ext uri="{FF2B5EF4-FFF2-40B4-BE49-F238E27FC236}">
                <a16:creationId xmlns:a16="http://schemas.microsoft.com/office/drawing/2014/main" id="{6B2DC139-C253-4A5B-B512-A58503F2D4C7}"/>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tretch>
            <a:fillRect/>
          </a:stretch>
        </p:blipFill>
        <p:spPr bwMode="auto">
          <a:xfrm>
            <a:off x="643467" y="1014973"/>
            <a:ext cx="10905066" cy="4828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2760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39F0B-4B4C-4E8F-9A0A-1004EBF9CCBA}"/>
              </a:ext>
            </a:extLst>
          </p:cNvPr>
          <p:cNvSpPr>
            <a:spLocks noGrp="1"/>
          </p:cNvSpPr>
          <p:nvPr>
            <p:ph type="title"/>
          </p:nvPr>
        </p:nvSpPr>
        <p:spPr/>
        <p:txBody>
          <a:bodyPr>
            <a:normAutofit fontScale="90000"/>
          </a:bodyPr>
          <a:lstStyle/>
          <a:p>
            <a:r>
              <a:rPr lang="en-US" dirty="0"/>
              <a:t>ER PROBLEMS-CONNECTION PROBLEMS</a:t>
            </a:r>
          </a:p>
        </p:txBody>
      </p:sp>
      <p:sp>
        <p:nvSpPr>
          <p:cNvPr id="3" name="Content Placeholder 2">
            <a:extLst>
              <a:ext uri="{FF2B5EF4-FFF2-40B4-BE49-F238E27FC236}">
                <a16:creationId xmlns:a16="http://schemas.microsoft.com/office/drawing/2014/main" id="{8F77C077-049C-4398-ABDB-99E22F7AF208}"/>
              </a:ext>
            </a:extLst>
          </p:cNvPr>
          <p:cNvSpPr>
            <a:spLocks noGrp="1"/>
          </p:cNvSpPr>
          <p:nvPr>
            <p:ph sz="quarter" idx="13"/>
          </p:nvPr>
        </p:nvSpPr>
        <p:spPr/>
        <p:txBody>
          <a:bodyPr/>
          <a:lstStyle/>
          <a:p>
            <a:r>
              <a:rPr lang="en-US" dirty="0">
                <a:latin typeface="Times New Roman" panose="02020603050405020304" pitchFamily="18" charset="0"/>
                <a:cs typeface="Times New Roman" panose="02020603050405020304" pitchFamily="18" charset="0"/>
              </a:rPr>
              <a:t>Fan Trap. It occurs when a model represents a relationship between entity types, but pathway between certain entity occurrences is ambiguous. A fan trap may exist where two or more one-to-many (1:N) relationships fan out from the same entity</a:t>
            </a:r>
          </a:p>
          <a:p>
            <a:r>
              <a:rPr lang="en-US" dirty="0">
                <a:latin typeface="Times New Roman" panose="02020603050405020304" pitchFamily="18" charset="0"/>
                <a:cs typeface="Times New Roman" panose="02020603050405020304" pitchFamily="18" charset="0"/>
              </a:rPr>
              <a:t>Chasm Trap. It occurs when a model suggests the existence of a relationship between entity types, but pathway does not exist between certain entity occurrences.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28573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06169-ABF2-4E88-BE8A-48836F288D97}"/>
              </a:ext>
            </a:extLst>
          </p:cNvPr>
          <p:cNvSpPr>
            <a:spLocks noGrp="1"/>
          </p:cNvSpPr>
          <p:nvPr>
            <p:ph type="title"/>
          </p:nvPr>
        </p:nvSpPr>
        <p:spPr>
          <a:xfrm>
            <a:off x="-98474" y="0"/>
            <a:ext cx="10396882" cy="1151965"/>
          </a:xfrm>
        </p:spPr>
        <p:txBody>
          <a:bodyPr/>
          <a:lstStyle/>
          <a:p>
            <a:r>
              <a:rPr lang="en-US" dirty="0"/>
              <a:t>Relational model</a:t>
            </a:r>
          </a:p>
        </p:txBody>
      </p:sp>
      <p:sp>
        <p:nvSpPr>
          <p:cNvPr id="3" name="Content Placeholder 2">
            <a:extLst>
              <a:ext uri="{FF2B5EF4-FFF2-40B4-BE49-F238E27FC236}">
                <a16:creationId xmlns:a16="http://schemas.microsoft.com/office/drawing/2014/main" id="{FBEE520D-1965-44E2-BE7A-E255181752DB}"/>
              </a:ext>
            </a:extLst>
          </p:cNvPr>
          <p:cNvSpPr>
            <a:spLocks noGrp="1"/>
          </p:cNvSpPr>
          <p:nvPr>
            <p:ph sz="quarter" idx="13"/>
          </p:nvPr>
        </p:nvSpPr>
        <p:spPr>
          <a:xfrm>
            <a:off x="168812" y="956603"/>
            <a:ext cx="11422966" cy="4726745"/>
          </a:xfrm>
        </p:spPr>
        <p:txBody>
          <a:bodyPr>
            <a:normAutofit fontScale="62500" lnSpcReduction="20000"/>
          </a:bodyPr>
          <a:lstStyle/>
          <a:p>
            <a:r>
              <a:rPr lang="en-GB" altLang="en-US" dirty="0">
                <a:latin typeface="Times New Roman" panose="02020603050405020304" pitchFamily="18" charset="0"/>
                <a:cs typeface="Times New Roman" panose="02020603050405020304" pitchFamily="18" charset="0"/>
              </a:rPr>
              <a:t>In the relational model, all data is logically structured in </a:t>
            </a:r>
            <a:r>
              <a:rPr lang="en-GB" altLang="en-US" b="1" i="1" dirty="0">
                <a:solidFill>
                  <a:srgbClr val="8AA551"/>
                </a:solidFill>
                <a:latin typeface="Times New Roman" panose="02020603050405020304" pitchFamily="18" charset="0"/>
                <a:cs typeface="Times New Roman" panose="02020603050405020304" pitchFamily="18" charset="0"/>
              </a:rPr>
              <a:t>relations</a:t>
            </a:r>
            <a:r>
              <a:rPr lang="en-GB" alt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Relational model can represent as a table with columns and rows. Each row is known as a tuple. Each table of the column has a name or attribute.</a:t>
            </a:r>
          </a:p>
          <a:p>
            <a:r>
              <a:rPr lang="en-US" b="1" dirty="0">
                <a:latin typeface="Times New Roman" panose="02020603050405020304" pitchFamily="18" charset="0"/>
                <a:cs typeface="Times New Roman" panose="02020603050405020304" pitchFamily="18" charset="0"/>
              </a:rPr>
              <a:t>Domain:</a:t>
            </a:r>
            <a:r>
              <a:rPr lang="en-US" dirty="0">
                <a:latin typeface="Times New Roman" panose="02020603050405020304" pitchFamily="18" charset="0"/>
                <a:cs typeface="Times New Roman" panose="02020603050405020304" pitchFamily="18" charset="0"/>
              </a:rPr>
              <a:t> It contains a set of atomic values that an attribute can take.</a:t>
            </a:r>
          </a:p>
          <a:p>
            <a:r>
              <a:rPr lang="en-US" b="1" dirty="0">
                <a:latin typeface="Times New Roman" panose="02020603050405020304" pitchFamily="18" charset="0"/>
                <a:cs typeface="Times New Roman" panose="02020603050405020304" pitchFamily="18" charset="0"/>
              </a:rPr>
              <a:t>Attribute:</a:t>
            </a:r>
            <a:r>
              <a:rPr lang="en-US" dirty="0">
                <a:latin typeface="Times New Roman" panose="02020603050405020304" pitchFamily="18" charset="0"/>
                <a:cs typeface="Times New Roman" panose="02020603050405020304" pitchFamily="18" charset="0"/>
              </a:rPr>
              <a:t> Attributes are the properties that define a relation. e.g.; </a:t>
            </a:r>
            <a:r>
              <a:rPr lang="en-US" b="1" dirty="0">
                <a:latin typeface="Times New Roman" panose="02020603050405020304" pitchFamily="18" charset="0"/>
                <a:cs typeface="Times New Roman" panose="02020603050405020304" pitchFamily="18" charset="0"/>
              </a:rPr>
              <a:t>ROLL_NO</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NAME</a:t>
            </a:r>
            <a:r>
              <a:rPr lang="en-US" dirty="0">
                <a:latin typeface="Times New Roman" panose="02020603050405020304" pitchFamily="18" charset="0"/>
                <a:cs typeface="Times New Roman" panose="02020603050405020304" pitchFamily="18" charset="0"/>
              </a:rPr>
              <a:t>. Each attribute Ai must have a domain</a:t>
            </a:r>
          </a:p>
          <a:p>
            <a:r>
              <a:rPr lang="en-US" b="1" dirty="0">
                <a:latin typeface="Times New Roman" panose="02020603050405020304" pitchFamily="18" charset="0"/>
                <a:cs typeface="Times New Roman" panose="02020603050405020304" pitchFamily="18" charset="0"/>
              </a:rPr>
              <a:t>Relation Schema:</a:t>
            </a:r>
            <a:r>
              <a:rPr lang="en-US" dirty="0">
                <a:latin typeface="Times New Roman" panose="02020603050405020304" pitchFamily="18" charset="0"/>
                <a:cs typeface="Times New Roman" panose="02020603050405020304" pitchFamily="18" charset="0"/>
              </a:rPr>
              <a:t> A relation schema represents name of the relation with its attributes. e.g.; STUDENT (ROLL_NO, NAME, ADDRESS, PHONE and AGE) is relation schema for STUDENT. If a schema has more than 1 relation, it is called Relational Schema.</a:t>
            </a:r>
          </a:p>
          <a:p>
            <a:r>
              <a:rPr lang="en-US" b="1" dirty="0">
                <a:latin typeface="Times New Roman" panose="02020603050405020304" pitchFamily="18" charset="0"/>
                <a:cs typeface="Times New Roman" panose="02020603050405020304" pitchFamily="18" charset="0"/>
              </a:rPr>
              <a:t>Tuple:</a:t>
            </a:r>
            <a:r>
              <a:rPr lang="en-US" dirty="0">
                <a:latin typeface="Times New Roman" panose="02020603050405020304" pitchFamily="18" charset="0"/>
                <a:cs typeface="Times New Roman" panose="02020603050405020304" pitchFamily="18" charset="0"/>
              </a:rPr>
              <a:t> Each row in the relation is known as tuple</a:t>
            </a:r>
          </a:p>
          <a:p>
            <a:r>
              <a:rPr lang="en-US" b="1" dirty="0">
                <a:latin typeface="Times New Roman" panose="02020603050405020304" pitchFamily="18" charset="0"/>
                <a:cs typeface="Times New Roman" panose="02020603050405020304" pitchFamily="18" charset="0"/>
              </a:rPr>
              <a:t>Relation Instance:</a:t>
            </a:r>
            <a:r>
              <a:rPr lang="en-US" dirty="0">
                <a:latin typeface="Times New Roman" panose="02020603050405020304" pitchFamily="18" charset="0"/>
                <a:cs typeface="Times New Roman" panose="02020603050405020304" pitchFamily="18" charset="0"/>
              </a:rPr>
              <a:t> The set of tuples of a relation at a particular instance of time is called as relation instance</a:t>
            </a:r>
          </a:p>
          <a:p>
            <a:r>
              <a:rPr lang="en-US" b="1" dirty="0">
                <a:latin typeface="Times New Roman" panose="02020603050405020304" pitchFamily="18" charset="0"/>
                <a:cs typeface="Times New Roman" panose="02020603050405020304" pitchFamily="18" charset="0"/>
              </a:rPr>
              <a:t>Degree:</a:t>
            </a:r>
            <a:r>
              <a:rPr lang="en-US" dirty="0">
                <a:latin typeface="Times New Roman" panose="02020603050405020304" pitchFamily="18" charset="0"/>
                <a:cs typeface="Times New Roman" panose="02020603050405020304" pitchFamily="18" charset="0"/>
              </a:rPr>
              <a:t> The number of attributes in the relation is known as degree of the relation. </a:t>
            </a:r>
          </a:p>
          <a:p>
            <a:r>
              <a:rPr lang="en-US" b="1" dirty="0">
                <a:latin typeface="Times New Roman" panose="02020603050405020304" pitchFamily="18" charset="0"/>
                <a:cs typeface="Times New Roman" panose="02020603050405020304" pitchFamily="18" charset="0"/>
              </a:rPr>
              <a:t>Cardinality: </a:t>
            </a:r>
            <a:r>
              <a:rPr lang="en-US" dirty="0">
                <a:latin typeface="Times New Roman" panose="02020603050405020304" pitchFamily="18" charset="0"/>
                <a:cs typeface="Times New Roman" panose="02020603050405020304" pitchFamily="18" charset="0"/>
              </a:rPr>
              <a:t>The number of tuples in a relation is known as cardinality. </a:t>
            </a:r>
          </a:p>
          <a:p>
            <a:r>
              <a:rPr lang="en-US" b="1" dirty="0">
                <a:latin typeface="Times New Roman" panose="02020603050405020304" pitchFamily="18" charset="0"/>
                <a:cs typeface="Times New Roman" panose="02020603050405020304" pitchFamily="18" charset="0"/>
              </a:rPr>
              <a:t>NULL Values:</a:t>
            </a:r>
            <a:r>
              <a:rPr lang="en-US" dirty="0">
                <a:latin typeface="Times New Roman" panose="02020603050405020304" pitchFamily="18" charset="0"/>
                <a:cs typeface="Times New Roman" panose="02020603050405020304" pitchFamily="18" charset="0"/>
              </a:rPr>
              <a:t> The value which is not known or unavailable is called NULL value</a:t>
            </a:r>
          </a:p>
          <a:p>
            <a:r>
              <a:rPr lang="en-US" b="1" dirty="0">
                <a:latin typeface="Times New Roman" panose="02020603050405020304" pitchFamily="18" charset="0"/>
                <a:cs typeface="Times New Roman" panose="02020603050405020304" pitchFamily="18" charset="0"/>
              </a:rPr>
              <a:t>Relation key</a:t>
            </a:r>
            <a:r>
              <a:rPr lang="en-US" dirty="0">
                <a:latin typeface="Times New Roman" panose="02020603050405020304" pitchFamily="18" charset="0"/>
                <a:cs typeface="Times New Roman" panose="02020603050405020304" pitchFamily="18" charset="0"/>
              </a:rPr>
              <a:t> − Each row has one or more attributes, known as relation key, which can identify the row in the relation (table) uniquely.</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51409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7FD9D-4148-40C8-92A5-FBB19FB62656}"/>
              </a:ext>
            </a:extLst>
          </p:cNvPr>
          <p:cNvSpPr>
            <a:spLocks noGrp="1"/>
          </p:cNvSpPr>
          <p:nvPr>
            <p:ph type="title"/>
          </p:nvPr>
        </p:nvSpPr>
        <p:spPr>
          <a:xfrm>
            <a:off x="691547" y="4519749"/>
            <a:ext cx="10805790" cy="1270279"/>
          </a:xfrm>
        </p:spPr>
        <p:txBody>
          <a:bodyPr vert="horz" lIns="91440" tIns="45720" rIns="91440" bIns="45720" rtlCol="0" anchor="b">
            <a:normAutofit/>
          </a:bodyPr>
          <a:lstStyle/>
          <a:p>
            <a:pPr algn="ctr"/>
            <a:r>
              <a:rPr lang="en-US" sz="6600"/>
              <a:t>relation</a:t>
            </a:r>
          </a:p>
        </p:txBody>
      </p:sp>
      <p:pic>
        <p:nvPicPr>
          <p:cNvPr id="4098" name="Picture 2" descr="Visualizing SQL: A Beginners Guide to Relational Databases">
            <a:extLst>
              <a:ext uri="{FF2B5EF4-FFF2-40B4-BE49-F238E27FC236}">
                <a16:creationId xmlns:a16="http://schemas.microsoft.com/office/drawing/2014/main" id="{CEA8F169-A462-42FC-9FE8-36B5316EC4AD}"/>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0" y="96007"/>
            <a:ext cx="12191999" cy="46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8832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7FA94-2463-4757-BC76-C5EF1D081537}"/>
              </a:ext>
            </a:extLst>
          </p:cNvPr>
          <p:cNvSpPr>
            <a:spLocks noGrp="1"/>
          </p:cNvSpPr>
          <p:nvPr>
            <p:ph type="title"/>
          </p:nvPr>
        </p:nvSpPr>
        <p:spPr>
          <a:xfrm>
            <a:off x="446663" y="1304458"/>
            <a:ext cx="3326650" cy="2901781"/>
          </a:xfrm>
        </p:spPr>
        <p:txBody>
          <a:bodyPr vert="horz" lIns="91440" tIns="45720" rIns="91440" bIns="45720" rtlCol="0" anchor="b">
            <a:normAutofit/>
          </a:bodyPr>
          <a:lstStyle/>
          <a:p>
            <a:pPr algn="r"/>
            <a:r>
              <a:rPr lang="en-US" sz="6600"/>
              <a:t>RELATION</a:t>
            </a:r>
          </a:p>
        </p:txBody>
      </p:sp>
      <p:pic>
        <p:nvPicPr>
          <p:cNvPr id="5122" name="Picture 2" descr="RELATIONAL DATABASES">
            <a:extLst>
              <a:ext uri="{FF2B5EF4-FFF2-40B4-BE49-F238E27FC236}">
                <a16:creationId xmlns:a16="http://schemas.microsoft.com/office/drawing/2014/main" id="{08E85B6E-FAA8-4486-B513-EDE124FE6C69}"/>
              </a:ext>
            </a:extLst>
          </p:cNvPr>
          <p:cNvPicPr>
            <a:picLocks noGrp="1" noChangeAspect="1" noChangeArrowheads="1"/>
          </p:cNvPicPr>
          <p:nvPr>
            <p:ph sz="quarter" idx="13"/>
          </p:nvPr>
        </p:nvPicPr>
        <p:blipFill rotWithShape="1">
          <a:blip r:embed="rId2">
            <a:extLst>
              <a:ext uri="{28A0092B-C50C-407E-A947-70E740481C1C}">
                <a14:useLocalDpi xmlns:a14="http://schemas.microsoft.com/office/drawing/2010/main" val="0"/>
              </a:ext>
            </a:extLst>
          </a:blip>
          <a:srcRect l="9191" r="6340" b="-2"/>
          <a:stretch/>
        </p:blipFill>
        <p:spPr bwMode="auto">
          <a:xfrm>
            <a:off x="5321384" y="684680"/>
            <a:ext cx="6174737" cy="5482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6420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3FBAA-2786-4B48-AE40-6A7B71D5BA12}"/>
              </a:ext>
            </a:extLst>
          </p:cNvPr>
          <p:cNvSpPr>
            <a:spLocks noGrp="1"/>
          </p:cNvSpPr>
          <p:nvPr>
            <p:ph type="title"/>
          </p:nvPr>
        </p:nvSpPr>
        <p:spPr/>
        <p:txBody>
          <a:bodyPr/>
          <a:lstStyle/>
          <a:p>
            <a:r>
              <a:rPr lang="en-US" dirty="0"/>
              <a:t>PROPERTIES OF RELATION</a:t>
            </a:r>
          </a:p>
        </p:txBody>
      </p:sp>
      <p:sp>
        <p:nvSpPr>
          <p:cNvPr id="3" name="Content Placeholder 2">
            <a:extLst>
              <a:ext uri="{FF2B5EF4-FFF2-40B4-BE49-F238E27FC236}">
                <a16:creationId xmlns:a16="http://schemas.microsoft.com/office/drawing/2014/main" id="{C33974C4-FC0D-4FC5-8028-511CF6AB8A22}"/>
              </a:ext>
            </a:extLst>
          </p:cNvPr>
          <p:cNvSpPr>
            <a:spLocks noGrp="1"/>
          </p:cNvSpPr>
          <p:nvPr>
            <p:ph sz="quarter" idx="13"/>
          </p:nvPr>
        </p:nvSpPr>
        <p:spPr/>
        <p:txBody>
          <a:bodyPr/>
          <a:lstStyle/>
          <a:p>
            <a:pPr lvl="1"/>
            <a:r>
              <a:rPr lang="en-GB" altLang="en-US" sz="2000" dirty="0">
                <a:latin typeface="Times New Roman" panose="02020603050405020304" pitchFamily="18" charset="0"/>
                <a:cs typeface="Times New Roman" panose="02020603050405020304" pitchFamily="18" charset="0"/>
              </a:rPr>
              <a:t>It has a name which is unique within the relational schema.</a:t>
            </a:r>
          </a:p>
          <a:p>
            <a:pPr lvl="1"/>
            <a:r>
              <a:rPr lang="en-GB" altLang="en-US" sz="2000" dirty="0">
                <a:latin typeface="Times New Roman" panose="02020603050405020304" pitchFamily="18" charset="0"/>
                <a:cs typeface="Times New Roman" panose="02020603050405020304" pitchFamily="18" charset="0"/>
              </a:rPr>
              <a:t>Each cell of a relation contains exactly one value. </a:t>
            </a:r>
          </a:p>
          <a:p>
            <a:pPr lvl="1"/>
            <a:r>
              <a:rPr lang="en-GB" altLang="en-US" sz="2000" dirty="0">
                <a:latin typeface="Times New Roman" panose="02020603050405020304" pitchFamily="18" charset="0"/>
                <a:cs typeface="Times New Roman" panose="02020603050405020304" pitchFamily="18" charset="0"/>
              </a:rPr>
              <a:t>Each attribute has a name.</a:t>
            </a:r>
          </a:p>
          <a:p>
            <a:pPr lvl="1"/>
            <a:r>
              <a:rPr lang="en-GB" altLang="en-US" sz="2000" dirty="0">
                <a:latin typeface="Times New Roman" panose="02020603050405020304" pitchFamily="18" charset="0"/>
                <a:cs typeface="Times New Roman" panose="02020603050405020304" pitchFamily="18" charset="0"/>
              </a:rPr>
              <a:t>Each tuple is unique.</a:t>
            </a:r>
          </a:p>
          <a:p>
            <a:pPr lvl="1"/>
            <a:r>
              <a:rPr lang="en-GB" altLang="en-US" sz="2000" dirty="0">
                <a:latin typeface="Times New Roman" panose="02020603050405020304" pitchFamily="18" charset="0"/>
                <a:cs typeface="Times New Roman" panose="02020603050405020304" pitchFamily="18" charset="0"/>
              </a:rPr>
              <a:t>The order of attributes is insignificant.</a:t>
            </a:r>
          </a:p>
          <a:p>
            <a:pPr lvl="1"/>
            <a:r>
              <a:rPr lang="en-GB" altLang="en-US" sz="2000" dirty="0">
                <a:latin typeface="Times New Roman" panose="02020603050405020304" pitchFamily="18" charset="0"/>
                <a:cs typeface="Times New Roman" panose="02020603050405020304" pitchFamily="18" charset="0"/>
              </a:rPr>
              <a:t>The order of tuples is insignificant. </a:t>
            </a:r>
          </a:p>
          <a:p>
            <a:pPr marL="0" indent="0">
              <a:buNone/>
            </a:pPr>
            <a:endParaRPr lang="en-US" dirty="0"/>
          </a:p>
        </p:txBody>
      </p:sp>
    </p:spTree>
    <p:extLst>
      <p:ext uri="{BB962C8B-B14F-4D97-AF65-F5344CB8AC3E}">
        <p14:creationId xmlns:p14="http://schemas.microsoft.com/office/powerpoint/2010/main" val="6331494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A70FE-1F05-4B25-8F9F-AC22F6F5DDD3}"/>
              </a:ext>
            </a:extLst>
          </p:cNvPr>
          <p:cNvSpPr>
            <a:spLocks noGrp="1"/>
          </p:cNvSpPr>
          <p:nvPr>
            <p:ph type="title"/>
          </p:nvPr>
        </p:nvSpPr>
        <p:spPr>
          <a:xfrm>
            <a:off x="8009812" y="685800"/>
            <a:ext cx="3072869" cy="1151965"/>
          </a:xfrm>
        </p:spPr>
        <p:txBody>
          <a:bodyPr>
            <a:normAutofit/>
          </a:bodyPr>
          <a:lstStyle/>
          <a:p>
            <a:r>
              <a:rPr lang="en-US" sz="4400"/>
              <a:t>METADATA</a:t>
            </a:r>
          </a:p>
        </p:txBody>
      </p:sp>
      <p:pic>
        <p:nvPicPr>
          <p:cNvPr id="6146" name="Picture 2">
            <a:extLst>
              <a:ext uri="{FF2B5EF4-FFF2-40B4-BE49-F238E27FC236}">
                <a16:creationId xmlns:a16="http://schemas.microsoft.com/office/drawing/2014/main" id="{FD4AA1D8-11C8-4B47-B9CA-EE29D56C56A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0707" y="700648"/>
            <a:ext cx="6557897" cy="419705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0DB4AAB-BC54-4064-9755-78F7E4596E58}"/>
              </a:ext>
            </a:extLst>
          </p:cNvPr>
          <p:cNvSpPr>
            <a:spLocks noGrp="1"/>
          </p:cNvSpPr>
          <p:nvPr>
            <p:ph sz="quarter" idx="13"/>
          </p:nvPr>
        </p:nvSpPr>
        <p:spPr>
          <a:xfrm>
            <a:off x="8006592" y="2071048"/>
            <a:ext cx="3076090" cy="3072290"/>
          </a:xfrm>
        </p:spPr>
        <p:txBody>
          <a:bodyPr anchor="t">
            <a:normAutofit lnSpcReduction="10000"/>
          </a:bodyPr>
          <a:lstStyle/>
          <a:p>
            <a:r>
              <a:rPr lang="en-US" sz="1800" dirty="0">
                <a:latin typeface="Times New Roman" panose="02020603050405020304" pitchFamily="18" charset="0"/>
                <a:cs typeface="Times New Roman" panose="02020603050405020304" pitchFamily="18" charset="0"/>
              </a:rPr>
              <a:t>Metadata is simply </a:t>
            </a:r>
            <a:r>
              <a:rPr lang="en-US" sz="1800" b="1" dirty="0">
                <a:latin typeface="Times New Roman" panose="02020603050405020304" pitchFamily="18" charset="0"/>
                <a:cs typeface="Times New Roman" panose="02020603050405020304" pitchFamily="18" charset="0"/>
              </a:rPr>
              <a:t>data about data</a:t>
            </a:r>
          </a:p>
          <a:p>
            <a:r>
              <a:rPr lang="en-US" sz="1800" dirty="0">
                <a:latin typeface="Times New Roman" panose="02020603050405020304" pitchFamily="18" charset="0"/>
                <a:cs typeface="Times New Roman" panose="02020603050405020304" pitchFamily="18" charset="0"/>
              </a:rPr>
              <a:t>It means it is a description and context of the data. It helps to organize, find and understand data</a:t>
            </a:r>
          </a:p>
        </p:txBody>
      </p:sp>
    </p:spTree>
    <p:extLst>
      <p:ext uri="{BB962C8B-B14F-4D97-AF65-F5344CB8AC3E}">
        <p14:creationId xmlns:p14="http://schemas.microsoft.com/office/powerpoint/2010/main" val="2469685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F52FA-92FE-463A-B048-584C9F20DD14}"/>
              </a:ext>
            </a:extLst>
          </p:cNvPr>
          <p:cNvSpPr>
            <a:spLocks noGrp="1"/>
          </p:cNvSpPr>
          <p:nvPr>
            <p:ph type="title"/>
          </p:nvPr>
        </p:nvSpPr>
        <p:spPr>
          <a:xfrm>
            <a:off x="0" y="0"/>
            <a:ext cx="10396882" cy="1151965"/>
          </a:xfrm>
        </p:spPr>
        <p:txBody>
          <a:bodyPr/>
          <a:lstStyle/>
          <a:p>
            <a:r>
              <a:rPr lang="en-US" dirty="0"/>
              <a:t>DBMS</a:t>
            </a:r>
          </a:p>
        </p:txBody>
      </p:sp>
      <p:sp>
        <p:nvSpPr>
          <p:cNvPr id="3" name="Content Placeholder 2">
            <a:extLst>
              <a:ext uri="{FF2B5EF4-FFF2-40B4-BE49-F238E27FC236}">
                <a16:creationId xmlns:a16="http://schemas.microsoft.com/office/drawing/2014/main" id="{8701A06E-0982-4BF3-AE49-E407D9870197}"/>
              </a:ext>
            </a:extLst>
          </p:cNvPr>
          <p:cNvSpPr>
            <a:spLocks noGrp="1"/>
          </p:cNvSpPr>
          <p:nvPr>
            <p:ph sz="quarter" idx="13"/>
          </p:nvPr>
        </p:nvSpPr>
        <p:spPr>
          <a:xfrm>
            <a:off x="0" y="1497496"/>
            <a:ext cx="11741426" cy="4108174"/>
          </a:xfrm>
        </p:spPr>
        <p:txBody>
          <a:bodyPr>
            <a:normAutofit fontScale="62500" lnSpcReduction="20000"/>
          </a:bodyPr>
          <a:lstStyle/>
          <a:p>
            <a:r>
              <a:rPr lang="en-US" dirty="0">
                <a:latin typeface="Times New Roman" panose="02020603050405020304" pitchFamily="18" charset="0"/>
                <a:cs typeface="Times New Roman" panose="02020603050405020304" pitchFamily="18" charset="0"/>
              </a:rPr>
              <a:t>" data means known facts that can be recorded and have implicit meanings. “</a:t>
            </a:r>
            <a:r>
              <a:rPr lang="en-US" dirty="0"/>
              <a:t>It can be used in a variety of forms like text, numbers, media, bytes, etc. </a:t>
            </a:r>
            <a:endParaRPr lang="en-US" dirty="0">
              <a:latin typeface="Times New Roman" panose="02020603050405020304" pitchFamily="18" charset="0"/>
              <a:cs typeface="Times New Roman" panose="02020603050405020304" pitchFamily="18" charset="0"/>
            </a:endParaRPr>
          </a:p>
          <a:p>
            <a:r>
              <a:rPr lang="en-GB" altLang="en-US" dirty="0">
                <a:latin typeface="Times New Roman" panose="02020603050405020304" pitchFamily="18" charset="0"/>
                <a:cs typeface="Times New Roman" panose="02020603050405020304" pitchFamily="18" charset="0"/>
              </a:rPr>
              <a:t>We define a database as an organised collection of logically related data </a:t>
            </a:r>
            <a:r>
              <a:rPr lang="en-US" dirty="0">
                <a:latin typeface="Times New Roman" panose="02020603050405020304" pitchFamily="18" charset="0"/>
                <a:cs typeface="Times New Roman" panose="02020603050405020304" pitchFamily="18" charset="0"/>
              </a:rPr>
              <a:t>which is used to retrieve, insert and delete the data efficiently.</a:t>
            </a:r>
          </a:p>
          <a:p>
            <a:r>
              <a:rPr lang="en-US" dirty="0">
                <a:latin typeface="Times New Roman" panose="02020603050405020304" pitchFamily="18" charset="0"/>
                <a:cs typeface="Times New Roman" panose="02020603050405020304" pitchFamily="18" charset="0"/>
              </a:rPr>
              <a:t>database represents some aspect of the real word.</a:t>
            </a:r>
          </a:p>
          <a:p>
            <a:r>
              <a:rPr lang="en-US" dirty="0">
                <a:latin typeface="Times New Roman" panose="02020603050405020304" pitchFamily="18" charset="0"/>
                <a:cs typeface="Times New Roman" panose="02020603050405020304" pitchFamily="18" charset="0"/>
              </a:rPr>
              <a:t>For example ,consider data of a bank accounts. </a:t>
            </a:r>
            <a:r>
              <a:rPr lang="en-US" dirty="0" err="1">
                <a:latin typeface="Times New Roman" panose="02020603050405020304" pitchFamily="18" charset="0"/>
                <a:cs typeface="Times New Roman" panose="02020603050405020304" pitchFamily="18" charset="0"/>
              </a:rPr>
              <a:t>here,all</a:t>
            </a:r>
            <a:r>
              <a:rPr lang="en-US" dirty="0">
                <a:latin typeface="Times New Roman" panose="02020603050405020304" pitchFamily="18" charset="0"/>
                <a:cs typeface="Times New Roman" panose="02020603050405020304" pitchFamily="18" charset="0"/>
              </a:rPr>
              <a:t> the data - </a:t>
            </a:r>
            <a:r>
              <a:rPr lang="en-US" dirty="0" err="1">
                <a:latin typeface="Times New Roman" panose="02020603050405020304" pitchFamily="18" charset="0"/>
                <a:cs typeface="Times New Roman" panose="02020603050405020304" pitchFamily="18" charset="0"/>
              </a:rPr>
              <a:t>id,name,address,contact</a:t>
            </a:r>
            <a:r>
              <a:rPr lang="en-US" dirty="0">
                <a:latin typeface="Times New Roman" panose="02020603050405020304" pitchFamily="18" charset="0"/>
                <a:cs typeface="Times New Roman" panose="02020603050405020304" pitchFamily="18" charset="0"/>
              </a:rPr>
              <a:t> no - </a:t>
            </a:r>
            <a:r>
              <a:rPr lang="en-US" dirty="0" err="1">
                <a:latin typeface="Times New Roman" panose="02020603050405020304" pitchFamily="18" charset="0"/>
                <a:cs typeface="Times New Roman" panose="02020603050405020304" pitchFamily="18" charset="0"/>
              </a:rPr>
              <a:t>interrelated.so,they</a:t>
            </a:r>
            <a:r>
              <a:rPr lang="en-US" dirty="0">
                <a:latin typeface="Times New Roman" panose="02020603050405020304" pitchFamily="18" charset="0"/>
                <a:cs typeface="Times New Roman" panose="02020603050405020304" pitchFamily="18" charset="0"/>
              </a:rPr>
              <a:t> represent some particular customer.</a:t>
            </a:r>
          </a:p>
          <a:p>
            <a:r>
              <a:rPr lang="en-US" dirty="0">
                <a:latin typeface="Times New Roman" panose="02020603050405020304" pitchFamily="18" charset="0"/>
                <a:cs typeface="Times New Roman" panose="02020603050405020304" pitchFamily="18" charset="0"/>
              </a:rPr>
              <a:t>A database management system is a collection of inter-related data and a set of programs to manipulate those data.</a:t>
            </a:r>
          </a:p>
          <a:p>
            <a:r>
              <a:rPr lang="en-US" dirty="0">
                <a:latin typeface="Times New Roman" panose="02020603050405020304" pitchFamily="18" charset="0"/>
                <a:cs typeface="Times New Roman" panose="02020603050405020304" pitchFamily="18" charset="0"/>
              </a:rPr>
              <a:t>DBMS = Database + Set of programs</a:t>
            </a:r>
          </a:p>
          <a:p>
            <a:r>
              <a:rPr lang="en-US" dirty="0">
                <a:latin typeface="Times New Roman" panose="02020603050405020304" pitchFamily="18" charset="0"/>
                <a:cs typeface="Times New Roman" panose="02020603050405020304" pitchFamily="18" charset="0"/>
              </a:rPr>
              <a:t>database management system stores data in such a way that it becomes easier to retrieve, manipulate, and produce information.</a:t>
            </a:r>
          </a:p>
          <a:p>
            <a:r>
              <a:rPr lang="en-US" dirty="0">
                <a:latin typeface="Times New Roman" panose="02020603050405020304" pitchFamily="18" charset="0"/>
                <a:cs typeface="Times New Roman" panose="02020603050405020304" pitchFamily="18" charset="0"/>
              </a:rPr>
              <a:t>DBMS provides an interface to perform various operations like database creation, storing data in it, updating data, creating a table in the database and a lot more.</a:t>
            </a:r>
          </a:p>
          <a:p>
            <a:r>
              <a:rPr lang="en-US" dirty="0">
                <a:latin typeface="Times New Roman" panose="02020603050405020304" pitchFamily="18" charset="0"/>
                <a:cs typeface="Times New Roman" panose="02020603050405020304" pitchFamily="18" charset="0"/>
              </a:rPr>
              <a:t>It also provide security or safety against system crashes. In the case of multiple users, it also maintains data consistency.</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49470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0BB9B-D770-45B0-A40E-20AFEEDD179B}"/>
              </a:ext>
            </a:extLst>
          </p:cNvPr>
          <p:cNvSpPr>
            <a:spLocks noGrp="1"/>
          </p:cNvSpPr>
          <p:nvPr>
            <p:ph type="title"/>
          </p:nvPr>
        </p:nvSpPr>
        <p:spPr>
          <a:xfrm>
            <a:off x="0" y="0"/>
            <a:ext cx="10396882" cy="1151965"/>
          </a:xfrm>
        </p:spPr>
        <p:txBody>
          <a:bodyPr/>
          <a:lstStyle/>
          <a:p>
            <a:r>
              <a:rPr lang="en-US" dirty="0"/>
              <a:t>METADATA</a:t>
            </a:r>
          </a:p>
        </p:txBody>
      </p:sp>
      <p:sp>
        <p:nvSpPr>
          <p:cNvPr id="3" name="Content Placeholder 2">
            <a:extLst>
              <a:ext uri="{FF2B5EF4-FFF2-40B4-BE49-F238E27FC236}">
                <a16:creationId xmlns:a16="http://schemas.microsoft.com/office/drawing/2014/main" id="{A978237B-7CB8-4D4D-AD79-18ED46C4D0C6}"/>
              </a:ext>
            </a:extLst>
          </p:cNvPr>
          <p:cNvSpPr>
            <a:spLocks noGrp="1"/>
          </p:cNvSpPr>
          <p:nvPr>
            <p:ph sz="quarter" idx="13"/>
          </p:nvPr>
        </p:nvSpPr>
        <p:spPr>
          <a:xfrm>
            <a:off x="0" y="872198"/>
            <a:ext cx="11662117" cy="4502388"/>
          </a:xfrm>
        </p:spPr>
        <p:txBody>
          <a:bodyPr>
            <a:normAutofit fontScale="85000" lnSpcReduction="20000"/>
          </a:bodyPr>
          <a:lstStyle/>
          <a:p>
            <a:pPr algn="just"/>
            <a:r>
              <a:rPr lang="en-US" dirty="0">
                <a:latin typeface="Times New Roman" panose="02020603050405020304" pitchFamily="18" charset="0"/>
                <a:cs typeface="Times New Roman" panose="02020603050405020304" pitchFamily="18" charset="0"/>
              </a:rPr>
              <a:t>As we create lots of tables, views, constraints, indexes </a:t>
            </a:r>
            <a:r>
              <a:rPr lang="en-US" dirty="0" err="1">
                <a:latin typeface="Times New Roman" panose="02020603050405020304" pitchFamily="18" charset="0"/>
                <a:cs typeface="Times New Roman" panose="02020603050405020304" pitchFamily="18" charset="0"/>
              </a:rPr>
              <a:t>etc</a:t>
            </a:r>
            <a:r>
              <a:rPr lang="en-US" dirty="0">
                <a:latin typeface="Times New Roman" panose="02020603050405020304" pitchFamily="18" charset="0"/>
                <a:cs typeface="Times New Roman" panose="02020603050405020304" pitchFamily="18" charset="0"/>
              </a:rPr>
              <a:t> in a database, it is difficult for any developer or user to remember all of them. If there is any change request to the table structure or if there is any issue with the existing design then the developer might not remember which table is for which purpose or which table contains which data, what is the domain of the columns or if there is any specific meaning to the value that has been entered to the column etc. Also, if there is any new designer handling the database, then it is necessary for him to understand the system thoroughly.</a:t>
            </a:r>
          </a:p>
          <a:p>
            <a:pPr algn="just"/>
            <a:r>
              <a:rPr lang="en-US" dirty="0">
                <a:latin typeface="Times New Roman" panose="02020603050405020304" pitchFamily="18" charset="0"/>
                <a:cs typeface="Times New Roman" panose="02020603050405020304" pitchFamily="18" charset="0"/>
              </a:rPr>
              <a:t>Hence, every database stores every information about its objects. These information can be </a:t>
            </a:r>
            <a:r>
              <a:rPr lang="en-US" dirty="0" err="1">
                <a:latin typeface="Times New Roman" panose="02020603050405020304" pitchFamily="18" charset="0"/>
                <a:cs typeface="Times New Roman" panose="02020603050405020304" pitchFamily="18" charset="0"/>
              </a:rPr>
              <a:t>itS</a:t>
            </a:r>
            <a:r>
              <a:rPr lang="en-US" dirty="0">
                <a:latin typeface="Times New Roman" panose="02020603050405020304" pitchFamily="18" charset="0"/>
                <a:cs typeface="Times New Roman" panose="02020603050405020304" pitchFamily="18" charset="0"/>
              </a:rPr>
              <a:t> structure, definition, purpose, storage, number of columns and records, dependencies, access rights, owner etc. Basically these are the useful information about the data in the database. They are also called as metadata. </a:t>
            </a:r>
          </a:p>
          <a:p>
            <a:pPr algn="just"/>
            <a:r>
              <a:rPr lang="en-US" dirty="0">
                <a:latin typeface="Times New Roman" panose="02020603050405020304" pitchFamily="18" charset="0"/>
                <a:cs typeface="Times New Roman" panose="02020603050405020304" pitchFamily="18" charset="0"/>
              </a:rPr>
              <a:t>These metadata are also stored as rows and columns of a table. Collection of these metadata is stored in the data dictionary or system catalog. Usually, system catalogs are accessed by the DBMS to perform various transactions and data dictionary has the user accessible views that are accessed by the developers/ designers/ users.</a:t>
            </a:r>
          </a:p>
        </p:txBody>
      </p:sp>
    </p:spTree>
    <p:extLst>
      <p:ext uri="{BB962C8B-B14F-4D97-AF65-F5344CB8AC3E}">
        <p14:creationId xmlns:p14="http://schemas.microsoft.com/office/powerpoint/2010/main" val="35280326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D2AC7-03E4-49FE-B0B4-50CF6ADD65DE}"/>
              </a:ext>
            </a:extLst>
          </p:cNvPr>
          <p:cNvSpPr>
            <a:spLocks noGrp="1"/>
          </p:cNvSpPr>
          <p:nvPr>
            <p:ph type="title"/>
          </p:nvPr>
        </p:nvSpPr>
        <p:spPr>
          <a:xfrm>
            <a:off x="446663" y="1304458"/>
            <a:ext cx="3326650" cy="2901781"/>
          </a:xfrm>
        </p:spPr>
        <p:txBody>
          <a:bodyPr vert="horz" lIns="91440" tIns="45720" rIns="91440" bIns="45720" rtlCol="0" anchor="b">
            <a:normAutofit/>
          </a:bodyPr>
          <a:lstStyle/>
          <a:p>
            <a:pPr algn="r"/>
            <a:r>
              <a:rPr lang="en-US" sz="6100"/>
              <a:t>METADATA</a:t>
            </a:r>
          </a:p>
        </p:txBody>
      </p:sp>
      <p:pic>
        <p:nvPicPr>
          <p:cNvPr id="7170" name="Picture 2">
            <a:extLst>
              <a:ext uri="{FF2B5EF4-FFF2-40B4-BE49-F238E27FC236}">
                <a16:creationId xmlns:a16="http://schemas.microsoft.com/office/drawing/2014/main" id="{933B1CC5-E33E-45EA-95EF-8B6593D85516}"/>
              </a:ext>
            </a:extLst>
          </p:cNvPr>
          <p:cNvPicPr>
            <a:picLocks noGrp="1" noChangeAspect="1" noChangeArrowheads="1"/>
          </p:cNvPicPr>
          <p:nvPr>
            <p:ph sz="quarter" idx="13"/>
          </p:nvPr>
        </p:nvPicPr>
        <p:blipFill rotWithShape="1">
          <a:blip r:embed="rId2">
            <a:extLst>
              <a:ext uri="{28A0092B-C50C-407E-A947-70E740481C1C}">
                <a14:useLocalDpi xmlns:a14="http://schemas.microsoft.com/office/drawing/2010/main" val="0"/>
              </a:ext>
            </a:extLst>
          </a:blip>
          <a:srcRect l="9117" r="7539" b="-3"/>
          <a:stretch/>
        </p:blipFill>
        <p:spPr bwMode="auto">
          <a:xfrm>
            <a:off x="5321367" y="684680"/>
            <a:ext cx="6174771" cy="5482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9462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0205B-4F61-4EBE-82E2-87301A7C72A3}"/>
              </a:ext>
            </a:extLst>
          </p:cNvPr>
          <p:cNvSpPr>
            <a:spLocks noGrp="1"/>
          </p:cNvSpPr>
          <p:nvPr>
            <p:ph type="title"/>
          </p:nvPr>
        </p:nvSpPr>
        <p:spPr>
          <a:xfrm>
            <a:off x="446663" y="1304458"/>
            <a:ext cx="3326650" cy="2901781"/>
          </a:xfrm>
        </p:spPr>
        <p:txBody>
          <a:bodyPr vert="horz" lIns="91440" tIns="45720" rIns="91440" bIns="45720" rtlCol="0" anchor="b">
            <a:normAutofit/>
          </a:bodyPr>
          <a:lstStyle/>
          <a:p>
            <a:pPr algn="r"/>
            <a:r>
              <a:rPr lang="en-US" sz="6100"/>
              <a:t>METADATA</a:t>
            </a:r>
          </a:p>
        </p:txBody>
      </p:sp>
      <p:pic>
        <p:nvPicPr>
          <p:cNvPr id="8194" name="Picture 2" descr="A screenshot of a cell phone&#10;&#10;Description automatically generated">
            <a:extLst>
              <a:ext uri="{FF2B5EF4-FFF2-40B4-BE49-F238E27FC236}">
                <a16:creationId xmlns:a16="http://schemas.microsoft.com/office/drawing/2014/main" id="{C7151803-0AF5-4FCC-B993-C49BCD75ADEA}"/>
              </a:ext>
            </a:extLst>
          </p:cNvPr>
          <p:cNvPicPr>
            <a:picLocks noGrp="1" noChangeAspect="1" noChangeArrowheads="1"/>
          </p:cNvPicPr>
          <p:nvPr>
            <p:ph sz="quarter" idx="13"/>
          </p:nvPr>
        </p:nvPicPr>
        <p:blipFill rotWithShape="1">
          <a:blip r:embed="rId2">
            <a:extLst>
              <a:ext uri="{28A0092B-C50C-407E-A947-70E740481C1C}">
                <a14:useLocalDpi xmlns:a14="http://schemas.microsoft.com/office/drawing/2010/main" val="0"/>
              </a:ext>
            </a:extLst>
          </a:blip>
          <a:stretch/>
        </p:blipFill>
        <p:spPr bwMode="auto">
          <a:xfrm>
            <a:off x="5076484" y="546898"/>
            <a:ext cx="6819327" cy="5853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3058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9BBEC-6913-4F58-82FD-5A6982CD2DFF}"/>
              </a:ext>
            </a:extLst>
          </p:cNvPr>
          <p:cNvSpPr>
            <a:spLocks noGrp="1"/>
          </p:cNvSpPr>
          <p:nvPr>
            <p:ph type="title"/>
          </p:nvPr>
        </p:nvSpPr>
        <p:spPr>
          <a:xfrm>
            <a:off x="0" y="1304458"/>
            <a:ext cx="4055165" cy="2901781"/>
          </a:xfrm>
        </p:spPr>
        <p:txBody>
          <a:bodyPr vert="horz" lIns="91440" tIns="45720" rIns="91440" bIns="45720" rtlCol="0" anchor="b">
            <a:normAutofit/>
          </a:bodyPr>
          <a:lstStyle/>
          <a:p>
            <a:pPr algn="r"/>
            <a:r>
              <a:rPr lang="en-US" sz="4100" dirty="0"/>
              <a:t>SCHEMA,INSTANCE</a:t>
            </a:r>
          </a:p>
        </p:txBody>
      </p:sp>
      <p:graphicFrame>
        <p:nvGraphicFramePr>
          <p:cNvPr id="4" name="Content Placeholder 3">
            <a:extLst>
              <a:ext uri="{FF2B5EF4-FFF2-40B4-BE49-F238E27FC236}">
                <a16:creationId xmlns:a16="http://schemas.microsoft.com/office/drawing/2014/main" id="{2B7A9AA1-00EE-47DA-888F-19AF76C353E1}"/>
              </a:ext>
            </a:extLst>
          </p:cNvPr>
          <p:cNvGraphicFramePr>
            <a:graphicFrameLocks noGrp="1"/>
          </p:cNvGraphicFramePr>
          <p:nvPr>
            <p:ph sz="quarter" idx="13"/>
          </p:nvPr>
        </p:nvGraphicFramePr>
        <p:xfrm>
          <a:off x="5358288" y="684680"/>
          <a:ext cx="6100930" cy="5482659"/>
        </p:xfrm>
        <a:graphic>
          <a:graphicData uri="http://schemas.openxmlformats.org/drawingml/2006/table">
            <a:tbl>
              <a:tblPr firstRow="1" bandRow="1"/>
              <a:tblGrid>
                <a:gridCol w="1984153">
                  <a:extLst>
                    <a:ext uri="{9D8B030D-6E8A-4147-A177-3AD203B41FA5}">
                      <a16:colId xmlns:a16="http://schemas.microsoft.com/office/drawing/2014/main" val="808511570"/>
                    </a:ext>
                  </a:extLst>
                </a:gridCol>
                <a:gridCol w="2099655">
                  <a:extLst>
                    <a:ext uri="{9D8B030D-6E8A-4147-A177-3AD203B41FA5}">
                      <a16:colId xmlns:a16="http://schemas.microsoft.com/office/drawing/2014/main" val="3385095413"/>
                    </a:ext>
                  </a:extLst>
                </a:gridCol>
                <a:gridCol w="2017122">
                  <a:extLst>
                    <a:ext uri="{9D8B030D-6E8A-4147-A177-3AD203B41FA5}">
                      <a16:colId xmlns:a16="http://schemas.microsoft.com/office/drawing/2014/main" val="2086049288"/>
                    </a:ext>
                  </a:extLst>
                </a:gridCol>
              </a:tblGrid>
              <a:tr h="673680">
                <a:tc>
                  <a:txBody>
                    <a:bodyPr/>
                    <a:lstStyle/>
                    <a:p>
                      <a:pPr fontAlgn="t"/>
                      <a:br>
                        <a:rPr lang="en-US" sz="1600" dirty="0">
                          <a:effectLst/>
                          <a:latin typeface="Times New Roman" panose="02020603050405020304" pitchFamily="18" charset="0"/>
                          <a:cs typeface="Times New Roman" panose="02020603050405020304" pitchFamily="18" charset="0"/>
                        </a:rPr>
                      </a:br>
                      <a:endParaRPr lang="en-US" sz="1600" dirty="0">
                        <a:effectLst/>
                        <a:latin typeface="Times New Roman" panose="02020603050405020304" pitchFamily="18" charset="0"/>
                        <a:cs typeface="Times New Roman" panose="02020603050405020304" pitchFamily="18" charset="0"/>
                      </a:endParaRPr>
                    </a:p>
                  </a:txBody>
                  <a:tcPr marL="67931" marR="67931" marT="67931" marB="6793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fontAlgn="t"/>
                      <a:r>
                        <a:rPr lang="en-US" sz="1600" dirty="0">
                          <a:effectLst/>
                          <a:latin typeface="Times New Roman" panose="02020603050405020304" pitchFamily="18" charset="0"/>
                          <a:cs typeface="Times New Roman" panose="02020603050405020304" pitchFamily="18" charset="0"/>
                        </a:rPr>
                        <a:t>Schema</a:t>
                      </a:r>
                    </a:p>
                  </a:txBody>
                  <a:tcPr marL="67931" marR="67931" marT="67931" marB="6793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imes New Roman" panose="02020603050405020304" pitchFamily="18" charset="0"/>
                          <a:cs typeface="Times New Roman" panose="02020603050405020304" pitchFamily="18" charset="0"/>
                        </a:rPr>
                        <a:t>Instance</a:t>
                      </a:r>
                    </a:p>
                    <a:p>
                      <a:endParaRPr lang="en-US" sz="1600" dirty="0">
                        <a:latin typeface="Times New Roman" panose="02020603050405020304" pitchFamily="18" charset="0"/>
                        <a:cs typeface="Times New Roman" panose="02020603050405020304" pitchFamily="18" charset="0"/>
                      </a:endParaRPr>
                    </a:p>
                  </a:txBody>
                  <a:tcPr marL="81518" marR="81518" marT="40758" marB="40758">
                    <a:lnL w="9525" cap="flat" cmpd="sng" algn="ctr">
                      <a:solidFill>
                        <a:srgbClr val="DDDDDD"/>
                      </a:solidFill>
                      <a:prstDash val="solid"/>
                      <a:round/>
                      <a:headEnd type="none" w="med" len="med"/>
                      <a:tailEnd type="none" w="med" len="med"/>
                    </a:lnL>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224891316"/>
                  </a:ext>
                </a:extLst>
              </a:tr>
              <a:tr h="1153873">
                <a:tc>
                  <a:txBody>
                    <a:bodyPr/>
                    <a:lstStyle/>
                    <a:p>
                      <a:pPr fontAlgn="t"/>
                      <a:r>
                        <a:rPr lang="en-US" sz="1600" dirty="0">
                          <a:effectLst/>
                          <a:latin typeface="Times New Roman" panose="02020603050405020304" pitchFamily="18" charset="0"/>
                          <a:cs typeface="Times New Roman" panose="02020603050405020304" pitchFamily="18" charset="0"/>
                        </a:rPr>
                        <a:t>Definition</a:t>
                      </a:r>
                    </a:p>
                  </a:txBody>
                  <a:tcPr marL="67931" marR="67931" marT="67931" marB="6793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600" dirty="0">
                          <a:effectLst/>
                          <a:latin typeface="Times New Roman" panose="02020603050405020304" pitchFamily="18" charset="0"/>
                          <a:cs typeface="Times New Roman" panose="02020603050405020304" pitchFamily="18" charset="0"/>
                        </a:rPr>
                        <a:t>The overall logical design of the database.</a:t>
                      </a:r>
                    </a:p>
                  </a:txBody>
                  <a:tcPr marL="67931" marR="67931" marT="67931" marB="6793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600">
                          <a:effectLst/>
                          <a:latin typeface="Times New Roman" panose="02020603050405020304" pitchFamily="18" charset="0"/>
                          <a:cs typeface="Times New Roman" panose="02020603050405020304" pitchFamily="18" charset="0"/>
                        </a:rPr>
                        <a:t>The collection of information stored in the database at a particular moment.</a:t>
                      </a:r>
                    </a:p>
                  </a:txBody>
                  <a:tcPr marL="67931" marR="67931" marT="67931" marB="6793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9611296"/>
                  </a:ext>
                </a:extLst>
              </a:tr>
              <a:tr h="1393970">
                <a:tc>
                  <a:txBody>
                    <a:bodyPr/>
                    <a:lstStyle/>
                    <a:p>
                      <a:pPr fontAlgn="t"/>
                      <a:r>
                        <a:rPr lang="en-US" sz="1600">
                          <a:effectLst/>
                          <a:latin typeface="Times New Roman" panose="02020603050405020304" pitchFamily="18" charset="0"/>
                          <a:cs typeface="Times New Roman" panose="02020603050405020304" pitchFamily="18" charset="0"/>
                        </a:rPr>
                        <a:t>Includes</a:t>
                      </a:r>
                    </a:p>
                  </a:txBody>
                  <a:tcPr marL="67931" marR="67931" marT="67931" marB="6793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5F5F5"/>
                    </a:solidFill>
                  </a:tcPr>
                </a:tc>
                <a:tc>
                  <a:txBody>
                    <a:bodyPr/>
                    <a:lstStyle/>
                    <a:p>
                      <a:pPr fontAlgn="t"/>
                      <a:r>
                        <a:rPr lang="en-US" sz="1600" dirty="0">
                          <a:effectLst/>
                          <a:latin typeface="Times New Roman" panose="02020603050405020304" pitchFamily="18" charset="0"/>
                          <a:cs typeface="Times New Roman" panose="02020603050405020304" pitchFamily="18" charset="0"/>
                        </a:rPr>
                        <a:t>Table names, column names, datatypes, and size of columns, various constraint at logical level.</a:t>
                      </a:r>
                    </a:p>
                  </a:txBody>
                  <a:tcPr marL="67931" marR="67931" marT="67931" marB="6793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5F5F5"/>
                    </a:solidFill>
                  </a:tcPr>
                </a:tc>
                <a:tc>
                  <a:txBody>
                    <a:bodyPr/>
                    <a:lstStyle/>
                    <a:p>
                      <a:pPr fontAlgn="t"/>
                      <a:r>
                        <a:rPr lang="en-US" sz="1600">
                          <a:effectLst/>
                          <a:latin typeface="Times New Roman" panose="02020603050405020304" pitchFamily="18" charset="0"/>
                          <a:cs typeface="Times New Roman" panose="02020603050405020304" pitchFamily="18" charset="0"/>
                        </a:rPr>
                        <a:t>Actual data or information stored in tables in form of different records.</a:t>
                      </a:r>
                    </a:p>
                  </a:txBody>
                  <a:tcPr marL="67931" marR="67931" marT="67931" marB="6793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5F5F5"/>
                    </a:solidFill>
                  </a:tcPr>
                </a:tc>
                <a:extLst>
                  <a:ext uri="{0D108BD9-81ED-4DB2-BD59-A6C34878D82A}">
                    <a16:rowId xmlns:a16="http://schemas.microsoft.com/office/drawing/2014/main" val="645331976"/>
                  </a:ext>
                </a:extLst>
              </a:tr>
              <a:tr h="433583">
                <a:tc>
                  <a:txBody>
                    <a:bodyPr/>
                    <a:lstStyle/>
                    <a:p>
                      <a:pPr fontAlgn="t"/>
                      <a:r>
                        <a:rPr lang="en-US" sz="1600">
                          <a:effectLst/>
                          <a:latin typeface="Times New Roman" panose="02020603050405020304" pitchFamily="18" charset="0"/>
                          <a:cs typeface="Times New Roman" panose="02020603050405020304" pitchFamily="18" charset="0"/>
                        </a:rPr>
                        <a:t>Change</a:t>
                      </a:r>
                    </a:p>
                  </a:txBody>
                  <a:tcPr marL="67931" marR="67931" marT="67931" marB="6793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600" dirty="0">
                          <a:effectLst/>
                          <a:latin typeface="Times New Roman" panose="02020603050405020304" pitchFamily="18" charset="0"/>
                          <a:cs typeface="Times New Roman" panose="02020603050405020304" pitchFamily="18" charset="0"/>
                        </a:rPr>
                        <a:t>changes infrequently.</a:t>
                      </a:r>
                    </a:p>
                  </a:txBody>
                  <a:tcPr marL="67931" marR="67931" marT="67931" marB="6793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600" dirty="0">
                          <a:effectLst/>
                          <a:latin typeface="Times New Roman" panose="02020603050405020304" pitchFamily="18" charset="0"/>
                          <a:cs typeface="Times New Roman" panose="02020603050405020304" pitchFamily="18" charset="0"/>
                        </a:rPr>
                        <a:t>changes frequently.</a:t>
                      </a:r>
                    </a:p>
                  </a:txBody>
                  <a:tcPr marL="67931" marR="67931" marT="67931" marB="6793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24769624"/>
                  </a:ext>
                </a:extLst>
              </a:tr>
              <a:tr h="1393970">
                <a:tc>
                  <a:txBody>
                    <a:bodyPr/>
                    <a:lstStyle/>
                    <a:p>
                      <a:pPr fontAlgn="t"/>
                      <a:r>
                        <a:rPr lang="en-US" sz="1600">
                          <a:effectLst/>
                          <a:latin typeface="Times New Roman" panose="02020603050405020304" pitchFamily="18" charset="0"/>
                          <a:cs typeface="Times New Roman" panose="02020603050405020304" pitchFamily="18" charset="0"/>
                        </a:rPr>
                        <a:t>Cause of change</a:t>
                      </a:r>
                    </a:p>
                  </a:txBody>
                  <a:tcPr marL="67931" marR="67931" marT="67931" marB="6793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600">
                          <a:effectLst/>
                          <a:latin typeface="Times New Roman" panose="02020603050405020304" pitchFamily="18" charset="0"/>
                          <a:cs typeface="Times New Roman" panose="02020603050405020304" pitchFamily="18" charset="0"/>
                        </a:rPr>
                        <a:t>insertion of tables or columns and change in datatype,size or constraints on any column.</a:t>
                      </a:r>
                    </a:p>
                  </a:txBody>
                  <a:tcPr marL="67931" marR="67931" marT="67931" marB="6793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600" dirty="0">
                          <a:effectLst/>
                          <a:latin typeface="Times New Roman" panose="02020603050405020304" pitchFamily="18" charset="0"/>
                          <a:cs typeface="Times New Roman" panose="02020603050405020304" pitchFamily="18" charset="0"/>
                        </a:rPr>
                        <a:t>insert, delete or update operation on data stored in database.</a:t>
                      </a:r>
                    </a:p>
                  </a:txBody>
                  <a:tcPr marL="67931" marR="67931" marT="67931" marB="6793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94049501"/>
                  </a:ext>
                </a:extLst>
              </a:tr>
              <a:tr h="433583">
                <a:tc>
                  <a:txBody>
                    <a:bodyPr/>
                    <a:lstStyle/>
                    <a:p>
                      <a:pPr fontAlgn="t"/>
                      <a:r>
                        <a:rPr lang="en-US" sz="1600">
                          <a:effectLst/>
                          <a:latin typeface="Times New Roman" panose="02020603050405020304" pitchFamily="18" charset="0"/>
                          <a:cs typeface="Times New Roman" panose="02020603050405020304" pitchFamily="18" charset="0"/>
                        </a:rPr>
                        <a:t>Analogy</a:t>
                      </a:r>
                    </a:p>
                  </a:txBody>
                  <a:tcPr marL="67931" marR="67931" marT="67931" marB="6793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600">
                          <a:effectLst/>
                          <a:latin typeface="Times New Roman" panose="02020603050405020304" pitchFamily="18" charset="0"/>
                          <a:cs typeface="Times New Roman" panose="02020603050405020304" pitchFamily="18" charset="0"/>
                        </a:rPr>
                        <a:t>variable declaration</a:t>
                      </a:r>
                    </a:p>
                  </a:txBody>
                  <a:tcPr marL="67931" marR="67931" marT="67931" marB="6793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600" dirty="0">
                          <a:effectLst/>
                          <a:latin typeface="Times New Roman" panose="02020603050405020304" pitchFamily="18" charset="0"/>
                          <a:cs typeface="Times New Roman" panose="02020603050405020304" pitchFamily="18" charset="0"/>
                        </a:rPr>
                        <a:t>value of the variable</a:t>
                      </a:r>
                    </a:p>
                  </a:txBody>
                  <a:tcPr marL="67931" marR="67931" marT="67931" marB="6793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1709561"/>
                  </a:ext>
                </a:extLst>
              </a:tr>
            </a:tbl>
          </a:graphicData>
        </a:graphic>
      </p:graphicFrame>
    </p:spTree>
    <p:extLst>
      <p:ext uri="{BB962C8B-B14F-4D97-AF65-F5344CB8AC3E}">
        <p14:creationId xmlns:p14="http://schemas.microsoft.com/office/powerpoint/2010/main" val="17441275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2A8A3-96E6-45D7-AB46-08ECF8E35D06}"/>
              </a:ext>
            </a:extLst>
          </p:cNvPr>
          <p:cNvSpPr>
            <a:spLocks noGrp="1"/>
          </p:cNvSpPr>
          <p:nvPr>
            <p:ph type="title"/>
          </p:nvPr>
        </p:nvSpPr>
        <p:spPr>
          <a:xfrm>
            <a:off x="685801" y="685800"/>
            <a:ext cx="6397155" cy="1151965"/>
          </a:xfrm>
        </p:spPr>
        <p:txBody>
          <a:bodyPr>
            <a:normAutofit/>
          </a:bodyPr>
          <a:lstStyle/>
          <a:p>
            <a:r>
              <a:rPr lang="en-US" sz="3800" b="1"/>
              <a:t>Relational Integrity Constraints</a:t>
            </a:r>
            <a:endParaRPr lang="en-US" sz="3800"/>
          </a:p>
        </p:txBody>
      </p:sp>
      <p:sp>
        <p:nvSpPr>
          <p:cNvPr id="3" name="Content Placeholder 2">
            <a:extLst>
              <a:ext uri="{FF2B5EF4-FFF2-40B4-BE49-F238E27FC236}">
                <a16:creationId xmlns:a16="http://schemas.microsoft.com/office/drawing/2014/main" id="{B20E0ED0-2270-4346-B91C-C00572187EEA}"/>
              </a:ext>
            </a:extLst>
          </p:cNvPr>
          <p:cNvSpPr>
            <a:spLocks noGrp="1"/>
          </p:cNvSpPr>
          <p:nvPr>
            <p:ph sz="quarter" idx="13"/>
          </p:nvPr>
        </p:nvSpPr>
        <p:spPr>
          <a:xfrm>
            <a:off x="685800" y="2076423"/>
            <a:ext cx="6397157" cy="3288739"/>
          </a:xfrm>
        </p:spPr>
        <p:txBody>
          <a:bodyPr anchor="t">
            <a:normAutofit/>
          </a:bodyPr>
          <a:lstStyle/>
          <a:p>
            <a:pPr>
              <a:lnSpc>
                <a:spcPct val="110000"/>
              </a:lnSpc>
            </a:pPr>
            <a:r>
              <a:rPr lang="en-US" sz="1400">
                <a:latin typeface="Times New Roman" panose="02020603050405020304" pitchFamily="18" charset="0"/>
                <a:cs typeface="Times New Roman" panose="02020603050405020304" pitchFamily="18" charset="0"/>
              </a:rPr>
              <a:t>Database integrity refers to the accuracy and consistency of stored data</a:t>
            </a:r>
          </a:p>
          <a:p>
            <a:pPr>
              <a:lnSpc>
                <a:spcPct val="110000"/>
              </a:lnSpc>
            </a:pPr>
            <a:r>
              <a:rPr lang="en-US" sz="1400">
                <a:latin typeface="Times New Roman" panose="02020603050405020304" pitchFamily="18" charset="0"/>
                <a:cs typeface="Times New Roman" panose="02020603050405020304" pitchFamily="18" charset="0"/>
              </a:rPr>
              <a:t>Every relation has some conditions that must hold for it to be a valid relation</a:t>
            </a:r>
          </a:p>
          <a:p>
            <a:pPr>
              <a:lnSpc>
                <a:spcPct val="110000"/>
              </a:lnSpc>
            </a:pPr>
            <a:r>
              <a:rPr lang="en-US" sz="1400">
                <a:latin typeface="Times New Roman" panose="02020603050405020304" pitchFamily="18" charset="0"/>
                <a:cs typeface="Times New Roman" panose="02020603050405020304" pitchFamily="18" charset="0"/>
              </a:rPr>
              <a:t>Integrity constraints are a set of rules. It is used to maintain the quality of information.</a:t>
            </a:r>
          </a:p>
          <a:p>
            <a:pPr>
              <a:lnSpc>
                <a:spcPct val="110000"/>
              </a:lnSpc>
            </a:pPr>
            <a:r>
              <a:rPr lang="en-US" sz="1400">
                <a:latin typeface="Times New Roman" panose="02020603050405020304" pitchFamily="18" charset="0"/>
                <a:cs typeface="Times New Roman" panose="02020603050405020304" pitchFamily="18" charset="0"/>
              </a:rPr>
              <a:t>Integrity constraints ensure that the data insertion, updating, and other processes have to be performed in such a way that data integrity is not affected.</a:t>
            </a:r>
          </a:p>
          <a:p>
            <a:pPr>
              <a:lnSpc>
                <a:spcPct val="110000"/>
              </a:lnSpc>
            </a:pPr>
            <a:r>
              <a:rPr lang="en-US" sz="1400">
                <a:latin typeface="Times New Roman" panose="02020603050405020304" pitchFamily="18" charset="0"/>
                <a:cs typeface="Times New Roman" panose="02020603050405020304" pitchFamily="18" charset="0"/>
              </a:rPr>
              <a:t>Thus, integrity constraint is used to guard against accidental damage to the database.</a:t>
            </a:r>
          </a:p>
          <a:p>
            <a:pPr>
              <a:lnSpc>
                <a:spcPct val="110000"/>
              </a:lnSpc>
            </a:pPr>
            <a:endParaRPr lang="en-US" sz="1400"/>
          </a:p>
        </p:txBody>
      </p:sp>
      <p:pic>
        <p:nvPicPr>
          <p:cNvPr id="26626" name="Picture 2" descr="DBMS Integrity Constraints">
            <a:extLst>
              <a:ext uri="{FF2B5EF4-FFF2-40B4-BE49-F238E27FC236}">
                <a16:creationId xmlns:a16="http://schemas.microsoft.com/office/drawing/2014/main" id="{AC82DEC9-9917-4121-A29C-4E416F6E3B3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82956" y="1938731"/>
            <a:ext cx="4579161" cy="3139705"/>
          </a:xfrm>
          <a:prstGeom prst="rect">
            <a:avLst/>
          </a:prstGeom>
          <a:noFill/>
          <a:ln w="57150" cmpd="thinThick">
            <a:solidFill>
              <a:schemeClr val="bg1">
                <a:lumMod val="50000"/>
              </a:schemeClr>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6357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492A138-EC4F-4F03-B497-EBDF2443F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AEFE2F-FBA4-4405-A633-A58934E369F4}"/>
              </a:ext>
            </a:extLst>
          </p:cNvPr>
          <p:cNvSpPr>
            <a:spLocks noGrp="1"/>
          </p:cNvSpPr>
          <p:nvPr>
            <p:ph type="title"/>
          </p:nvPr>
        </p:nvSpPr>
        <p:spPr>
          <a:xfrm>
            <a:off x="685800" y="751778"/>
            <a:ext cx="10792837" cy="1419921"/>
          </a:xfrm>
        </p:spPr>
        <p:txBody>
          <a:bodyPr>
            <a:normAutofit fontScale="90000"/>
          </a:bodyPr>
          <a:lstStyle/>
          <a:p>
            <a:r>
              <a:rPr lang="en-US" sz="5000"/>
              <a:t>Domain constraints</a:t>
            </a:r>
            <a:br>
              <a:rPr lang="en-US" sz="5000"/>
            </a:br>
            <a:endParaRPr lang="en-US" sz="5000"/>
          </a:p>
        </p:txBody>
      </p:sp>
      <p:sp>
        <p:nvSpPr>
          <p:cNvPr id="3" name="Content Placeholder 2">
            <a:extLst>
              <a:ext uri="{FF2B5EF4-FFF2-40B4-BE49-F238E27FC236}">
                <a16:creationId xmlns:a16="http://schemas.microsoft.com/office/drawing/2014/main" id="{391ABC03-6E24-44F7-A6CC-C9F62A5AF778}"/>
              </a:ext>
            </a:extLst>
          </p:cNvPr>
          <p:cNvSpPr>
            <a:spLocks noGrp="1"/>
          </p:cNvSpPr>
          <p:nvPr>
            <p:ph sz="quarter" idx="13"/>
          </p:nvPr>
        </p:nvSpPr>
        <p:spPr>
          <a:xfrm>
            <a:off x="685801" y="2286000"/>
            <a:ext cx="5326380" cy="3800693"/>
          </a:xfrm>
        </p:spPr>
        <p:txBody>
          <a:bodyPr anchor="t">
            <a:normAutofit/>
          </a:bodyPr>
          <a:lstStyle/>
          <a:p>
            <a:pPr>
              <a:lnSpc>
                <a:spcPct val="110000"/>
              </a:lnSpc>
            </a:pPr>
            <a:r>
              <a:rPr lang="en-US" sz="1800">
                <a:latin typeface="Times New Roman" panose="02020603050405020304" pitchFamily="18" charset="0"/>
                <a:cs typeface="Times New Roman" panose="02020603050405020304" pitchFamily="18" charset="0"/>
              </a:rPr>
              <a:t>Domain constraints can be defined as the definition of a valid set of values for an attribute.</a:t>
            </a:r>
          </a:p>
          <a:p>
            <a:pPr>
              <a:lnSpc>
                <a:spcPct val="110000"/>
              </a:lnSpc>
            </a:pPr>
            <a:r>
              <a:rPr lang="en-US" sz="1800">
                <a:latin typeface="Times New Roman" panose="02020603050405020304" pitchFamily="18" charset="0"/>
                <a:cs typeface="Times New Roman" panose="02020603050405020304" pitchFamily="18" charset="0"/>
              </a:rPr>
              <a:t>The data type of domain includes string, character, integer, time, date, currency, etc. The value of the attribute must be available in the corresponding domain.</a:t>
            </a:r>
          </a:p>
          <a:p>
            <a:pPr>
              <a:lnSpc>
                <a:spcPct val="110000"/>
              </a:lnSpc>
            </a:pPr>
            <a:r>
              <a:rPr lang="en-US" sz="1800">
                <a:latin typeface="Times New Roman" panose="02020603050405020304" pitchFamily="18" charset="0"/>
                <a:cs typeface="Times New Roman" panose="02020603050405020304" pitchFamily="18" charset="0"/>
              </a:rPr>
              <a:t>For example, age cannot be less than zero and telephone numbers cannot contain a digit outside 0-9</a:t>
            </a:r>
          </a:p>
        </p:txBody>
      </p:sp>
      <p:pic>
        <p:nvPicPr>
          <p:cNvPr id="27650" name="Picture 2" descr="DBMS Integrity Constraints">
            <a:extLst>
              <a:ext uri="{FF2B5EF4-FFF2-40B4-BE49-F238E27FC236}">
                <a16:creationId xmlns:a16="http://schemas.microsoft.com/office/drawing/2014/main" id="{A0E50F96-A92A-4229-A4C2-4391B40962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92240" y="2286000"/>
            <a:ext cx="4931275" cy="3397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519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492A138-EC4F-4F03-B497-EBDF2443F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C5AE4D-98BF-428F-8DC4-5E8828A8DCB2}"/>
              </a:ext>
            </a:extLst>
          </p:cNvPr>
          <p:cNvSpPr>
            <a:spLocks noGrp="1"/>
          </p:cNvSpPr>
          <p:nvPr>
            <p:ph type="title"/>
          </p:nvPr>
        </p:nvSpPr>
        <p:spPr>
          <a:xfrm>
            <a:off x="685800" y="421657"/>
            <a:ext cx="10792837" cy="1702565"/>
          </a:xfrm>
        </p:spPr>
        <p:txBody>
          <a:bodyPr>
            <a:normAutofit/>
          </a:bodyPr>
          <a:lstStyle/>
          <a:p>
            <a:r>
              <a:rPr lang="en-US" sz="5000"/>
              <a:t>Entity integrity constraints</a:t>
            </a:r>
            <a:br>
              <a:rPr lang="en-US" sz="5000"/>
            </a:br>
            <a:endParaRPr lang="en-US" sz="5000"/>
          </a:p>
        </p:txBody>
      </p:sp>
      <p:sp>
        <p:nvSpPr>
          <p:cNvPr id="3" name="Content Placeholder 2">
            <a:extLst>
              <a:ext uri="{FF2B5EF4-FFF2-40B4-BE49-F238E27FC236}">
                <a16:creationId xmlns:a16="http://schemas.microsoft.com/office/drawing/2014/main" id="{2D1CD529-B36E-4C59-BF57-7793F559FE0F}"/>
              </a:ext>
            </a:extLst>
          </p:cNvPr>
          <p:cNvSpPr>
            <a:spLocks noGrp="1"/>
          </p:cNvSpPr>
          <p:nvPr>
            <p:ph sz="quarter" idx="13"/>
          </p:nvPr>
        </p:nvSpPr>
        <p:spPr>
          <a:xfrm>
            <a:off x="685801" y="2286000"/>
            <a:ext cx="5326380" cy="3800693"/>
          </a:xfrm>
        </p:spPr>
        <p:txBody>
          <a:bodyPr anchor="t">
            <a:normAutofit/>
          </a:bodyPr>
          <a:lstStyle/>
          <a:p>
            <a:pPr algn="just"/>
            <a:r>
              <a:rPr lang="en-US" sz="1800" dirty="0">
                <a:latin typeface="Times New Roman" panose="02020603050405020304" pitchFamily="18" charset="0"/>
                <a:cs typeface="Times New Roman" panose="02020603050405020304" pitchFamily="18" charset="0"/>
              </a:rPr>
              <a:t>The entity integrity constraint states that primary key value can't be null.</a:t>
            </a:r>
          </a:p>
          <a:p>
            <a:pPr algn="just"/>
            <a:r>
              <a:rPr lang="en-US" sz="1800" dirty="0">
                <a:latin typeface="Times New Roman" panose="02020603050405020304" pitchFamily="18" charset="0"/>
                <a:cs typeface="Times New Roman" panose="02020603050405020304" pitchFamily="18" charset="0"/>
              </a:rPr>
              <a:t>This is because the primary key value is used to identify individual rows in relation and if the primary key has a null value, then we can't identify those rows.</a:t>
            </a:r>
          </a:p>
          <a:p>
            <a:pPr algn="just"/>
            <a:r>
              <a:rPr lang="en-US" sz="1800" dirty="0">
                <a:latin typeface="Times New Roman" panose="02020603050405020304" pitchFamily="18" charset="0"/>
                <a:cs typeface="Times New Roman" panose="02020603050405020304" pitchFamily="18" charset="0"/>
              </a:rPr>
              <a:t>A table can contain a null value other than the primary key field.</a:t>
            </a:r>
          </a:p>
          <a:p>
            <a:pPr algn="just"/>
            <a:endParaRPr lang="en-US" sz="1800" dirty="0"/>
          </a:p>
        </p:txBody>
      </p:sp>
      <p:pic>
        <p:nvPicPr>
          <p:cNvPr id="28674" name="Picture 2" descr="DBMS Integrity Constraints">
            <a:extLst>
              <a:ext uri="{FF2B5EF4-FFF2-40B4-BE49-F238E27FC236}">
                <a16:creationId xmlns:a16="http://schemas.microsoft.com/office/drawing/2014/main" id="{218E6DF0-00F4-4B6E-A5C5-101F98D8D20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92240" y="2785403"/>
            <a:ext cx="4931275" cy="2368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5049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492A138-EC4F-4F03-B497-EBDF2443F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EB8A28-F278-4E35-9EA7-22F803D28CC1}"/>
              </a:ext>
            </a:extLst>
          </p:cNvPr>
          <p:cNvSpPr>
            <a:spLocks noGrp="1"/>
          </p:cNvSpPr>
          <p:nvPr>
            <p:ph type="title"/>
          </p:nvPr>
        </p:nvSpPr>
        <p:spPr>
          <a:xfrm>
            <a:off x="685800" y="685800"/>
            <a:ext cx="10792837" cy="1485900"/>
          </a:xfrm>
        </p:spPr>
        <p:txBody>
          <a:bodyPr>
            <a:normAutofit/>
          </a:bodyPr>
          <a:lstStyle/>
          <a:p>
            <a:r>
              <a:rPr lang="en-US" sz="5000"/>
              <a:t>Key constraints</a:t>
            </a:r>
            <a:br>
              <a:rPr lang="en-US" sz="5000"/>
            </a:br>
            <a:endParaRPr lang="en-US" sz="5000"/>
          </a:p>
        </p:txBody>
      </p:sp>
      <p:sp>
        <p:nvSpPr>
          <p:cNvPr id="3" name="Content Placeholder 2">
            <a:extLst>
              <a:ext uri="{FF2B5EF4-FFF2-40B4-BE49-F238E27FC236}">
                <a16:creationId xmlns:a16="http://schemas.microsoft.com/office/drawing/2014/main" id="{B6CFE5F8-2A26-41D1-9385-91BC26DB1C80}"/>
              </a:ext>
            </a:extLst>
          </p:cNvPr>
          <p:cNvSpPr>
            <a:spLocks noGrp="1"/>
          </p:cNvSpPr>
          <p:nvPr>
            <p:ph sz="quarter" idx="13"/>
          </p:nvPr>
        </p:nvSpPr>
        <p:spPr>
          <a:xfrm>
            <a:off x="685801" y="2286000"/>
            <a:ext cx="5326380" cy="3800693"/>
          </a:xfrm>
        </p:spPr>
        <p:txBody>
          <a:bodyPr anchor="t">
            <a:normAutofit/>
          </a:bodyPr>
          <a:lstStyle/>
          <a:p>
            <a:r>
              <a:rPr lang="en-US" sz="1800">
                <a:latin typeface="Times New Roman" panose="02020603050405020304" pitchFamily="18" charset="0"/>
                <a:cs typeface="Times New Roman" panose="02020603050405020304" pitchFamily="18" charset="0"/>
              </a:rPr>
              <a:t>Keys are the entity set that is used to identify an entity within its entity set uniquely.</a:t>
            </a:r>
          </a:p>
          <a:p>
            <a:r>
              <a:rPr lang="en-US" sz="1800">
                <a:latin typeface="Times New Roman" panose="02020603050405020304" pitchFamily="18" charset="0"/>
                <a:cs typeface="Times New Roman" panose="02020603050405020304" pitchFamily="18" charset="0"/>
              </a:rPr>
              <a:t>An entity set can have multiple keys, but out of which one key will be the primary key. A primary key can contain a unique and not null value in the relational table.</a:t>
            </a:r>
          </a:p>
          <a:p>
            <a:endParaRPr lang="en-US" sz="1800"/>
          </a:p>
          <a:p>
            <a:endParaRPr lang="en-US" sz="1800"/>
          </a:p>
        </p:txBody>
      </p:sp>
      <p:pic>
        <p:nvPicPr>
          <p:cNvPr id="29698" name="Picture 2" descr="DBMS Integrity Constraints">
            <a:extLst>
              <a:ext uri="{FF2B5EF4-FFF2-40B4-BE49-F238E27FC236}">
                <a16:creationId xmlns:a16="http://schemas.microsoft.com/office/drawing/2014/main" id="{6121E52D-CD60-4F60-80CB-2A2CE2603E9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92240" y="2286000"/>
            <a:ext cx="4931275" cy="2932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8221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6901C-7793-4623-AFFD-7D5F7FBFFA56}"/>
              </a:ext>
            </a:extLst>
          </p:cNvPr>
          <p:cNvSpPr>
            <a:spLocks noGrp="1"/>
          </p:cNvSpPr>
          <p:nvPr>
            <p:ph type="title"/>
          </p:nvPr>
        </p:nvSpPr>
        <p:spPr>
          <a:xfrm>
            <a:off x="685801" y="685800"/>
            <a:ext cx="6397155" cy="1151965"/>
          </a:xfrm>
        </p:spPr>
        <p:txBody>
          <a:bodyPr>
            <a:normAutofit/>
          </a:bodyPr>
          <a:lstStyle/>
          <a:p>
            <a:r>
              <a:rPr lang="en-US" sz="3000"/>
              <a:t>Referential Integrity Constraints</a:t>
            </a:r>
            <a:br>
              <a:rPr lang="en-US" sz="3000"/>
            </a:br>
            <a:endParaRPr lang="en-US" sz="3000"/>
          </a:p>
        </p:txBody>
      </p:sp>
      <p:sp>
        <p:nvSpPr>
          <p:cNvPr id="3" name="Content Placeholder 2">
            <a:extLst>
              <a:ext uri="{FF2B5EF4-FFF2-40B4-BE49-F238E27FC236}">
                <a16:creationId xmlns:a16="http://schemas.microsoft.com/office/drawing/2014/main" id="{ACCE01D6-EF4B-4A32-A9E3-C80E354DF9C6}"/>
              </a:ext>
            </a:extLst>
          </p:cNvPr>
          <p:cNvSpPr>
            <a:spLocks noGrp="1"/>
          </p:cNvSpPr>
          <p:nvPr>
            <p:ph sz="quarter" idx="13"/>
          </p:nvPr>
        </p:nvSpPr>
        <p:spPr>
          <a:xfrm>
            <a:off x="685800" y="2076423"/>
            <a:ext cx="6397157" cy="3288739"/>
          </a:xfrm>
        </p:spPr>
        <p:txBody>
          <a:bodyPr anchor="t">
            <a:normAutofit/>
          </a:bodyPr>
          <a:lstStyle/>
          <a:p>
            <a:pPr>
              <a:lnSpc>
                <a:spcPct val="110000"/>
              </a:lnSpc>
            </a:pPr>
            <a:r>
              <a:rPr lang="en-US" sz="1100">
                <a:latin typeface="Times New Roman" panose="02020603050405020304" pitchFamily="18" charset="0"/>
                <a:cs typeface="Times New Roman" panose="02020603050405020304" pitchFamily="18" charset="0"/>
              </a:rPr>
              <a:t>A referential integrity constraint is specified between two tables.</a:t>
            </a:r>
          </a:p>
          <a:p>
            <a:pPr>
              <a:lnSpc>
                <a:spcPct val="110000"/>
              </a:lnSpc>
            </a:pPr>
            <a:r>
              <a:rPr lang="en-US" sz="1100">
                <a:latin typeface="Times New Roman" panose="02020603050405020304" pitchFamily="18" charset="0"/>
                <a:cs typeface="Times New Roman" panose="02020603050405020304" pitchFamily="18" charset="0"/>
              </a:rPr>
              <a:t>It states that if a foreign key exists in a relation then either the foreign key value must match a primary key value of some tuple in its home relation or the foreign key value must be null.</a:t>
            </a:r>
          </a:p>
          <a:p>
            <a:pPr>
              <a:lnSpc>
                <a:spcPct val="110000"/>
              </a:lnSpc>
            </a:pPr>
            <a:r>
              <a:rPr lang="en-US" sz="1100">
                <a:latin typeface="Times New Roman" panose="02020603050405020304" pitchFamily="18" charset="0"/>
                <a:cs typeface="Times New Roman" panose="02020603050405020304" pitchFamily="18" charset="0"/>
              </a:rPr>
              <a:t>The rules are:</a:t>
            </a:r>
          </a:p>
          <a:p>
            <a:pPr>
              <a:lnSpc>
                <a:spcPct val="110000"/>
              </a:lnSpc>
            </a:pPr>
            <a:r>
              <a:rPr lang="en-US" sz="1100">
                <a:latin typeface="Times New Roman" panose="02020603050405020304" pitchFamily="18" charset="0"/>
                <a:cs typeface="Times New Roman" panose="02020603050405020304" pitchFamily="18" charset="0"/>
              </a:rPr>
              <a:t>You can't delete a record from a primary table if matching records exist in a related table.</a:t>
            </a:r>
          </a:p>
          <a:p>
            <a:pPr>
              <a:lnSpc>
                <a:spcPct val="110000"/>
              </a:lnSpc>
            </a:pPr>
            <a:r>
              <a:rPr lang="en-US" sz="1100">
                <a:latin typeface="Times New Roman" panose="02020603050405020304" pitchFamily="18" charset="0"/>
                <a:cs typeface="Times New Roman" panose="02020603050405020304" pitchFamily="18" charset="0"/>
              </a:rPr>
              <a:t>You can't change a primary key value in the primary table if that record has related records.</a:t>
            </a:r>
          </a:p>
          <a:p>
            <a:pPr>
              <a:lnSpc>
                <a:spcPct val="110000"/>
              </a:lnSpc>
            </a:pPr>
            <a:r>
              <a:rPr lang="en-US" sz="1100">
                <a:latin typeface="Times New Roman" panose="02020603050405020304" pitchFamily="18" charset="0"/>
                <a:cs typeface="Times New Roman" panose="02020603050405020304" pitchFamily="18" charset="0"/>
              </a:rPr>
              <a:t>You can't enter a value in the foreign key field of the related table that doesn't exist in the primary key of the primary table.</a:t>
            </a:r>
          </a:p>
          <a:p>
            <a:pPr>
              <a:lnSpc>
                <a:spcPct val="110000"/>
              </a:lnSpc>
            </a:pPr>
            <a:r>
              <a:rPr lang="en-US" sz="1100">
                <a:latin typeface="Times New Roman" panose="02020603050405020304" pitchFamily="18" charset="0"/>
                <a:cs typeface="Times New Roman" panose="02020603050405020304" pitchFamily="18" charset="0"/>
              </a:rPr>
              <a:t>However, you can enter a Null value in the foreign key, specifying that the records are unrelated.</a:t>
            </a:r>
          </a:p>
          <a:p>
            <a:pPr>
              <a:lnSpc>
                <a:spcPct val="110000"/>
              </a:lnSpc>
            </a:pPr>
            <a:endParaRPr lang="en-US" sz="1100"/>
          </a:p>
        </p:txBody>
      </p:sp>
      <p:pic>
        <p:nvPicPr>
          <p:cNvPr id="30722" name="Picture 2" descr="DBMS Integrity Constraints">
            <a:extLst>
              <a:ext uri="{FF2B5EF4-FFF2-40B4-BE49-F238E27FC236}">
                <a16:creationId xmlns:a16="http://schemas.microsoft.com/office/drawing/2014/main" id="{420F0886-3DE5-44A4-9744-8DC13EB39AB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88591" y="1413150"/>
            <a:ext cx="4487593" cy="4115453"/>
          </a:xfrm>
          <a:prstGeom prst="rect">
            <a:avLst/>
          </a:prstGeom>
          <a:noFill/>
          <a:ln w="57150" cmpd="thinThick">
            <a:solidFill>
              <a:schemeClr val="bg1">
                <a:lumMod val="50000"/>
              </a:schemeClr>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9920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492A138-EC4F-4F03-B497-EBDF2443F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32770-62EA-43B5-98C7-946530B8D35E}"/>
              </a:ext>
            </a:extLst>
          </p:cNvPr>
          <p:cNvSpPr>
            <a:spLocks noGrp="1"/>
          </p:cNvSpPr>
          <p:nvPr>
            <p:ph type="title"/>
          </p:nvPr>
        </p:nvSpPr>
        <p:spPr>
          <a:xfrm>
            <a:off x="685800" y="685800"/>
            <a:ext cx="10792837" cy="1485900"/>
          </a:xfrm>
        </p:spPr>
        <p:txBody>
          <a:bodyPr>
            <a:normAutofit/>
          </a:bodyPr>
          <a:lstStyle/>
          <a:p>
            <a:r>
              <a:rPr lang="en-US" dirty="0"/>
              <a:t>Relational model languages</a:t>
            </a:r>
          </a:p>
        </p:txBody>
      </p:sp>
      <p:sp>
        <p:nvSpPr>
          <p:cNvPr id="3" name="Content Placeholder 2">
            <a:extLst>
              <a:ext uri="{FF2B5EF4-FFF2-40B4-BE49-F238E27FC236}">
                <a16:creationId xmlns:a16="http://schemas.microsoft.com/office/drawing/2014/main" id="{14E577A4-5937-45A5-8CFC-D73876A3F003}"/>
              </a:ext>
            </a:extLst>
          </p:cNvPr>
          <p:cNvSpPr>
            <a:spLocks noGrp="1"/>
          </p:cNvSpPr>
          <p:nvPr>
            <p:ph sz="quarter" idx="13"/>
          </p:nvPr>
        </p:nvSpPr>
        <p:spPr>
          <a:xfrm>
            <a:off x="685801" y="1814732"/>
            <a:ext cx="5326380" cy="5043268"/>
          </a:xfrm>
        </p:spPr>
        <p:txBody>
          <a:bodyPr anchor="t">
            <a:normAutofit/>
          </a:bodyPr>
          <a:lstStyle/>
          <a:p>
            <a:pPr algn="just"/>
            <a:r>
              <a:rPr lang="en-US" sz="1800" dirty="0">
                <a:latin typeface="Times New Roman" panose="02020603050405020304" pitchFamily="18" charset="0"/>
                <a:cs typeface="Times New Roman" panose="02020603050405020304" pitchFamily="18" charset="0"/>
              </a:rPr>
              <a:t>Relational database systems are expected to be equipped with a query language that can assist its users to query the database instances. There are two kinds of query languages − relational algebra and relational calculus.</a:t>
            </a:r>
          </a:p>
          <a:p>
            <a:pPr algn="just"/>
            <a:r>
              <a:rPr lang="en-US" sz="1800" dirty="0">
                <a:latin typeface="Times New Roman" panose="02020603050405020304" pitchFamily="18" charset="0"/>
                <a:cs typeface="Times New Roman" panose="02020603050405020304" pitchFamily="18" charset="0"/>
              </a:rPr>
              <a:t>Relational algebra is a procedural query language </a:t>
            </a:r>
            <a:r>
              <a:rPr lang="en-US" sz="1800" b="1" dirty="0">
                <a:latin typeface="Times New Roman" panose="02020603050405020304" pitchFamily="18" charset="0"/>
                <a:cs typeface="Times New Roman" panose="02020603050405020304" pitchFamily="18" charset="0"/>
              </a:rPr>
              <a:t>(WHAT+HOW), </a:t>
            </a:r>
            <a:r>
              <a:rPr lang="en-US" sz="1800" dirty="0">
                <a:latin typeface="Times New Roman" panose="02020603050405020304" pitchFamily="18" charset="0"/>
                <a:cs typeface="Times New Roman" panose="02020603050405020304" pitchFamily="18" charset="0"/>
              </a:rPr>
              <a:t>which takes instances of relations as input and yields instances of relations as output. It uses operators to perform queries. An operator can be either </a:t>
            </a:r>
            <a:r>
              <a:rPr lang="en-US" sz="1800" b="1" dirty="0">
                <a:latin typeface="Times New Roman" panose="02020603050405020304" pitchFamily="18" charset="0"/>
                <a:cs typeface="Times New Roman" panose="02020603050405020304" pitchFamily="18" charset="0"/>
              </a:rPr>
              <a:t>unary</a:t>
            </a:r>
            <a:r>
              <a:rPr lang="en-US" sz="1800" dirty="0">
                <a:latin typeface="Times New Roman" panose="02020603050405020304" pitchFamily="18" charset="0"/>
                <a:cs typeface="Times New Roman" panose="02020603050405020304" pitchFamily="18" charset="0"/>
              </a:rPr>
              <a:t> or </a:t>
            </a:r>
            <a:r>
              <a:rPr lang="en-US" sz="1800" b="1" dirty="0">
                <a:latin typeface="Times New Roman" panose="02020603050405020304" pitchFamily="18" charset="0"/>
                <a:cs typeface="Times New Roman" panose="02020603050405020304" pitchFamily="18" charset="0"/>
              </a:rPr>
              <a:t>binary</a:t>
            </a:r>
            <a:endParaRPr lang="en-US" sz="1800" dirty="0">
              <a:latin typeface="Times New Roman" panose="02020603050405020304" pitchFamily="18" charset="0"/>
              <a:cs typeface="Times New Roman" panose="02020603050405020304" pitchFamily="18" charset="0"/>
            </a:endParaRPr>
          </a:p>
        </p:txBody>
      </p:sp>
      <p:pic>
        <p:nvPicPr>
          <p:cNvPr id="31746" name="Picture 2">
            <a:extLst>
              <a:ext uri="{FF2B5EF4-FFF2-40B4-BE49-F238E27FC236}">
                <a16:creationId xmlns:a16="http://schemas.microsoft.com/office/drawing/2014/main" id="{7A1B6506-DE19-4915-ACDB-ACE39569181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00" y="1814732"/>
            <a:ext cx="6096000" cy="5043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191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9864-B55E-480E-8DFA-6828C97A3964}"/>
              </a:ext>
            </a:extLst>
          </p:cNvPr>
          <p:cNvSpPr>
            <a:spLocks noGrp="1"/>
          </p:cNvSpPr>
          <p:nvPr>
            <p:ph type="title"/>
          </p:nvPr>
        </p:nvSpPr>
        <p:spPr>
          <a:xfrm>
            <a:off x="0" y="0"/>
            <a:ext cx="10396882" cy="1151965"/>
          </a:xfrm>
        </p:spPr>
        <p:txBody>
          <a:bodyPr/>
          <a:lstStyle/>
          <a:p>
            <a:r>
              <a:rPr lang="en-US" dirty="0"/>
              <a:t>Database-characteristics</a:t>
            </a:r>
          </a:p>
        </p:txBody>
      </p:sp>
      <p:sp>
        <p:nvSpPr>
          <p:cNvPr id="3" name="Content Placeholder 2">
            <a:extLst>
              <a:ext uri="{FF2B5EF4-FFF2-40B4-BE49-F238E27FC236}">
                <a16:creationId xmlns:a16="http://schemas.microsoft.com/office/drawing/2014/main" id="{60454DA4-22A3-4B72-BA4F-6C947D4A8FCE}"/>
              </a:ext>
            </a:extLst>
          </p:cNvPr>
          <p:cNvSpPr>
            <a:spLocks noGrp="1"/>
          </p:cNvSpPr>
          <p:nvPr>
            <p:ph sz="quarter" idx="13"/>
          </p:nvPr>
        </p:nvSpPr>
        <p:spPr>
          <a:xfrm>
            <a:off x="0" y="861392"/>
            <a:ext cx="11661913" cy="4513194"/>
          </a:xfrm>
        </p:spPr>
        <p:txBody>
          <a:bodyPr>
            <a:normAutofit fontScale="85000" lnSpcReduction="10000"/>
          </a:bodyPr>
          <a:lstStyle/>
          <a:p>
            <a:r>
              <a:rPr lang="en-US" dirty="0">
                <a:latin typeface="Times New Roman" panose="02020603050405020304" pitchFamily="18" charset="0"/>
                <a:cs typeface="Times New Roman" panose="02020603050405020304" pitchFamily="18" charset="0"/>
              </a:rPr>
              <a:t>Should be able to store all kinds of data that exists in this real world (real world entity)</a:t>
            </a:r>
          </a:p>
          <a:p>
            <a:r>
              <a:rPr lang="en-US" dirty="0">
                <a:latin typeface="Times New Roman" panose="02020603050405020304" pitchFamily="18" charset="0"/>
                <a:cs typeface="Times New Roman" panose="02020603050405020304" pitchFamily="18" charset="0"/>
              </a:rPr>
              <a:t>Should be able to relate the entities / tables in the database by means of a relation. i.e.; any two tables should be related (relational)</a:t>
            </a:r>
          </a:p>
          <a:p>
            <a:r>
              <a:rPr lang="en-US" dirty="0">
                <a:latin typeface="Times New Roman" panose="02020603050405020304" pitchFamily="18" charset="0"/>
                <a:cs typeface="Times New Roman" panose="02020603050405020304" pitchFamily="18" charset="0"/>
              </a:rPr>
              <a:t>Data and application should be isolated.</a:t>
            </a:r>
          </a:p>
          <a:p>
            <a:r>
              <a:rPr lang="en-US" dirty="0">
                <a:latin typeface="Times New Roman" panose="02020603050405020304" pitchFamily="18" charset="0"/>
                <a:cs typeface="Times New Roman" panose="02020603050405020304" pitchFamily="18" charset="0"/>
              </a:rPr>
              <a:t>There should not be any duplication of data in the database (less redundancy)</a:t>
            </a:r>
          </a:p>
          <a:p>
            <a:r>
              <a:rPr lang="en-US" dirty="0">
                <a:latin typeface="Times New Roman" panose="02020603050405020304" pitchFamily="18" charset="0"/>
                <a:cs typeface="Times New Roman" panose="02020603050405020304" pitchFamily="18" charset="0"/>
              </a:rPr>
              <a:t>DBMS has a strong query language. Once the database is designed, this helps the user to retrieve and manipulate the data (query language)</a:t>
            </a:r>
          </a:p>
          <a:p>
            <a:r>
              <a:rPr lang="en-US" dirty="0">
                <a:latin typeface="Times New Roman" panose="02020603050405020304" pitchFamily="18" charset="0"/>
                <a:cs typeface="Times New Roman" panose="02020603050405020304" pitchFamily="18" charset="0"/>
              </a:rPr>
              <a:t>Multiple users should be able to access the same database, without affecting the other user.</a:t>
            </a:r>
          </a:p>
          <a:p>
            <a:r>
              <a:rPr lang="en-US" dirty="0">
                <a:latin typeface="Times New Roman" panose="02020603050405020304" pitchFamily="18" charset="0"/>
                <a:cs typeface="Times New Roman" panose="02020603050405020304" pitchFamily="18" charset="0"/>
              </a:rPr>
              <a:t>It supports multiple views to the user, depending on his role</a:t>
            </a:r>
          </a:p>
          <a:p>
            <a:r>
              <a:rPr lang="en-US" dirty="0">
                <a:latin typeface="Times New Roman" panose="02020603050405020304" pitchFamily="18" charset="0"/>
                <a:cs typeface="Times New Roman" panose="02020603050405020304" pitchFamily="18" charset="0"/>
              </a:rPr>
              <a:t>Database should also provide security,</a:t>
            </a:r>
          </a:p>
          <a:p>
            <a:r>
              <a:rPr lang="en-US" dirty="0">
                <a:latin typeface="Times New Roman" panose="02020603050405020304" pitchFamily="18" charset="0"/>
                <a:cs typeface="Times New Roman" panose="02020603050405020304" pitchFamily="18" charset="0"/>
              </a:rPr>
              <a:t>Database should also support ACID property</a:t>
            </a:r>
          </a:p>
        </p:txBody>
      </p:sp>
    </p:spTree>
    <p:extLst>
      <p:ext uri="{BB962C8B-B14F-4D97-AF65-F5344CB8AC3E}">
        <p14:creationId xmlns:p14="http://schemas.microsoft.com/office/powerpoint/2010/main" val="433882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87112-007D-4CFB-BE3C-57DDBF4D1821}"/>
              </a:ext>
            </a:extLst>
          </p:cNvPr>
          <p:cNvSpPr>
            <a:spLocks noGrp="1"/>
          </p:cNvSpPr>
          <p:nvPr>
            <p:ph type="title"/>
          </p:nvPr>
        </p:nvSpPr>
        <p:spPr>
          <a:xfrm>
            <a:off x="98474" y="0"/>
            <a:ext cx="10396882" cy="1151965"/>
          </a:xfrm>
        </p:spPr>
        <p:txBody>
          <a:bodyPr>
            <a:normAutofit fontScale="90000"/>
          </a:bodyPr>
          <a:lstStyle/>
          <a:p>
            <a:r>
              <a:rPr lang="en-US" dirty="0"/>
              <a:t>Selection operator (SIGMA OPERATOR)</a:t>
            </a:r>
          </a:p>
        </p:txBody>
      </p:sp>
      <p:sp>
        <p:nvSpPr>
          <p:cNvPr id="3" name="Content Placeholder 2">
            <a:extLst>
              <a:ext uri="{FF2B5EF4-FFF2-40B4-BE49-F238E27FC236}">
                <a16:creationId xmlns:a16="http://schemas.microsoft.com/office/drawing/2014/main" id="{449C28F9-B359-4491-ACE0-EB9818B24D39}"/>
              </a:ext>
            </a:extLst>
          </p:cNvPr>
          <p:cNvSpPr>
            <a:spLocks noGrp="1"/>
          </p:cNvSpPr>
          <p:nvPr>
            <p:ph sz="quarter" idx="13"/>
          </p:nvPr>
        </p:nvSpPr>
        <p:spPr>
          <a:xfrm>
            <a:off x="98474" y="942535"/>
            <a:ext cx="11194879" cy="4460186"/>
          </a:xfrm>
        </p:spPr>
        <p:txBody>
          <a:bodyPr>
            <a:normAutofit fontScale="92500" lnSpcReduction="20000"/>
          </a:bodyPr>
          <a:lstStyle/>
          <a:p>
            <a:pPr fontAlgn="base"/>
            <a:r>
              <a:rPr lang="en-US" dirty="0">
                <a:latin typeface="Times New Roman" panose="02020603050405020304" pitchFamily="18" charset="0"/>
                <a:cs typeface="Times New Roman" panose="02020603050405020304" pitchFamily="18" charset="0"/>
              </a:rPr>
              <a:t>Selection Operator (σ) is a unary operator in relational algebra that performs a selection operation.</a:t>
            </a:r>
          </a:p>
          <a:p>
            <a:pPr fontAlgn="base"/>
            <a:r>
              <a:rPr lang="en-US" dirty="0">
                <a:latin typeface="Times New Roman" panose="02020603050405020304" pitchFamily="18" charset="0"/>
                <a:cs typeface="Times New Roman" panose="02020603050405020304" pitchFamily="18" charset="0"/>
              </a:rPr>
              <a:t>It selects those rows or tuples from the relation that satisfies the selection condition.</a:t>
            </a:r>
          </a:p>
          <a:p>
            <a:r>
              <a:rPr lang="en-US" b="1" dirty="0">
                <a:latin typeface="Times New Roman" panose="02020603050405020304" pitchFamily="18" charset="0"/>
                <a:cs typeface="Times New Roman" panose="02020603050405020304" pitchFamily="18" charset="0"/>
              </a:rPr>
              <a:t>Notation</a:t>
            </a:r>
            <a:r>
              <a:rPr lang="en-US" dirty="0">
                <a:latin typeface="Times New Roman" panose="02020603050405020304" pitchFamily="18" charset="0"/>
                <a:cs typeface="Times New Roman" panose="02020603050405020304" pitchFamily="18" charset="0"/>
              </a:rPr>
              <a:t> − </a:t>
            </a:r>
            <a:r>
              <a:rPr lang="el-GR"/>
              <a:t>σ</a:t>
            </a:r>
            <a:r>
              <a:rPr lang="en-US" i="1" baseline="-2500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(r)</a:t>
            </a:r>
          </a:p>
          <a:p>
            <a:r>
              <a:rPr lang="en-US" dirty="0">
                <a:latin typeface="Times New Roman" panose="02020603050405020304" pitchFamily="18" charset="0"/>
                <a:cs typeface="Times New Roman" panose="02020603050405020304" pitchFamily="18" charset="0"/>
              </a:rPr>
              <a:t>It is denoted by sigma (σ).</a:t>
            </a:r>
          </a:p>
          <a:p>
            <a:r>
              <a:rPr lang="en-US" b="1" dirty="0">
                <a:latin typeface="Times New Roman" panose="02020603050405020304" pitchFamily="18" charset="0"/>
                <a:cs typeface="Times New Roman" panose="02020603050405020304" pitchFamily="18" charset="0"/>
              </a:rPr>
              <a:t>Where:</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σ</a:t>
            </a:r>
            <a:r>
              <a:rPr lang="en-US" dirty="0">
                <a:latin typeface="Times New Roman" panose="02020603050405020304" pitchFamily="18" charset="0"/>
                <a:cs typeface="Times New Roman" panose="02020603050405020304" pitchFamily="18" charset="0"/>
              </a:rPr>
              <a:t> is used for selection prediction</a:t>
            </a:r>
            <a:br>
              <a:rPr lang="en-US"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r</a:t>
            </a:r>
            <a:r>
              <a:rPr lang="en-US" dirty="0">
                <a:latin typeface="Times New Roman" panose="02020603050405020304" pitchFamily="18" charset="0"/>
                <a:cs typeface="Times New Roman" panose="02020603050405020304" pitchFamily="18" charset="0"/>
              </a:rPr>
              <a:t> is used for relation</a:t>
            </a:r>
            <a:br>
              <a:rPr lang="en-US"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 is used as a propositional logic formula which may use connectors like: AND (</a:t>
            </a:r>
            <a:r>
              <a:rPr lang="en-US" dirty="0"/>
              <a:t>∧) </a:t>
            </a:r>
            <a:r>
              <a:rPr lang="en-US" dirty="0">
                <a:latin typeface="Times New Roman" panose="02020603050405020304" pitchFamily="18" charset="0"/>
                <a:cs typeface="Times New Roman" panose="02020603050405020304" pitchFamily="18" charset="0"/>
              </a:rPr>
              <a:t> OR (</a:t>
            </a:r>
            <a:r>
              <a:rPr lang="en-US" dirty="0"/>
              <a:t>∨ )</a:t>
            </a:r>
            <a:r>
              <a:rPr lang="en-US" dirty="0">
                <a:latin typeface="Times New Roman" panose="02020603050405020304" pitchFamily="18" charset="0"/>
                <a:cs typeface="Times New Roman" panose="02020603050405020304" pitchFamily="18" charset="0"/>
              </a:rPr>
              <a:t> and NOT (</a:t>
            </a:r>
            <a:r>
              <a:rPr lang="en-US" dirty="0"/>
              <a:t>! )</a:t>
            </a:r>
            <a:r>
              <a:rPr lang="en-US" dirty="0">
                <a:latin typeface="Times New Roman" panose="02020603050405020304" pitchFamily="18" charset="0"/>
                <a:cs typeface="Times New Roman" panose="02020603050405020304" pitchFamily="18" charset="0"/>
              </a:rPr>
              <a:t>. These relational can use as relational operators like =, ≠, ≥, &lt;, &gt;,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45642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EF609-1125-4DC8-9F6D-FA2F5F734550}"/>
              </a:ext>
            </a:extLst>
          </p:cNvPr>
          <p:cNvSpPr>
            <a:spLocks noGrp="1"/>
          </p:cNvSpPr>
          <p:nvPr>
            <p:ph type="title"/>
          </p:nvPr>
        </p:nvSpPr>
        <p:spPr/>
        <p:txBody>
          <a:bodyPr/>
          <a:lstStyle/>
          <a:p>
            <a:r>
              <a:rPr lang="en-US" dirty="0"/>
              <a:t>Selection operator</a:t>
            </a:r>
          </a:p>
        </p:txBody>
      </p:sp>
      <p:sp>
        <p:nvSpPr>
          <p:cNvPr id="3" name="Content Placeholder 2">
            <a:extLst>
              <a:ext uri="{FF2B5EF4-FFF2-40B4-BE49-F238E27FC236}">
                <a16:creationId xmlns:a16="http://schemas.microsoft.com/office/drawing/2014/main" id="{015EACA3-DFD9-49AF-A010-989AA77E63EE}"/>
              </a:ext>
            </a:extLst>
          </p:cNvPr>
          <p:cNvSpPr>
            <a:spLocks noGrp="1"/>
          </p:cNvSpPr>
          <p:nvPr>
            <p:ph sz="quarter" idx="13"/>
          </p:nvPr>
        </p:nvSpPr>
        <p:spPr/>
        <p:txBody>
          <a:bodyPr>
            <a:normAutofit fontScale="77500" lnSpcReduction="20000"/>
          </a:bodyPr>
          <a:lstStyle/>
          <a:p>
            <a:r>
              <a:rPr lang="en-US" dirty="0">
                <a:latin typeface="Times New Roman" panose="02020603050405020304" pitchFamily="18" charset="0"/>
                <a:cs typeface="Times New Roman" panose="02020603050405020304" pitchFamily="18" charset="0"/>
              </a:rPr>
              <a:t>Selection operator only selects the required tuples according to the selection condition</a:t>
            </a:r>
          </a:p>
          <a:p>
            <a:r>
              <a:rPr lang="en-US" dirty="0">
                <a:latin typeface="Times New Roman" panose="02020603050405020304" pitchFamily="18" charset="0"/>
                <a:cs typeface="Times New Roman" panose="02020603050405020304" pitchFamily="18" charset="0"/>
              </a:rPr>
              <a:t>It does not display the selected tuples.</a:t>
            </a:r>
          </a:p>
          <a:p>
            <a:r>
              <a:rPr lang="en-US" dirty="0">
                <a:latin typeface="Times New Roman" panose="02020603050405020304" pitchFamily="18" charset="0"/>
                <a:cs typeface="Times New Roman" panose="02020603050405020304" pitchFamily="18" charset="0"/>
              </a:rPr>
              <a:t>To display the selected tuples, projection operator is used.</a:t>
            </a:r>
          </a:p>
          <a:p>
            <a:r>
              <a:rPr lang="en-US" dirty="0">
                <a:latin typeface="Times New Roman" panose="02020603050405020304" pitchFamily="18" charset="0"/>
                <a:cs typeface="Times New Roman" panose="02020603050405020304" pitchFamily="18" charset="0"/>
              </a:rPr>
              <a:t>Selection operator always selects the entire tuple. It can not select a section or part of a tuple.</a:t>
            </a:r>
          </a:p>
          <a:p>
            <a:r>
              <a:rPr lang="en-US" dirty="0">
                <a:latin typeface="Times New Roman" panose="02020603050405020304" pitchFamily="18" charset="0"/>
                <a:cs typeface="Times New Roman" panose="02020603050405020304" pitchFamily="18" charset="0"/>
              </a:rPr>
              <a:t>Degree of the relation from a selection operation is same as degree of the input relation.</a:t>
            </a:r>
          </a:p>
          <a:p>
            <a:r>
              <a:rPr lang="en-US" dirty="0">
                <a:latin typeface="Times New Roman" panose="02020603050405020304" pitchFamily="18" charset="0"/>
                <a:cs typeface="Times New Roman" panose="02020603050405020304" pitchFamily="18" charset="0"/>
              </a:rPr>
              <a:t>The number of rows returned by a selection operation is obviously less than or equal to the number of rows in the original table.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48097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59FF6-7B5C-4658-AC88-384F079551FE}"/>
              </a:ext>
            </a:extLst>
          </p:cNvPr>
          <p:cNvSpPr>
            <a:spLocks noGrp="1"/>
          </p:cNvSpPr>
          <p:nvPr>
            <p:ph type="title"/>
          </p:nvPr>
        </p:nvSpPr>
        <p:spPr/>
        <p:txBody>
          <a:bodyPr/>
          <a:lstStyle/>
          <a:p>
            <a:r>
              <a:rPr lang="en-US" dirty="0"/>
              <a:t>Selection-examples</a:t>
            </a:r>
          </a:p>
        </p:txBody>
      </p:sp>
      <p:sp>
        <p:nvSpPr>
          <p:cNvPr id="3" name="Content Placeholder 2">
            <a:extLst>
              <a:ext uri="{FF2B5EF4-FFF2-40B4-BE49-F238E27FC236}">
                <a16:creationId xmlns:a16="http://schemas.microsoft.com/office/drawing/2014/main" id="{965CABD8-6863-4054-9D0D-34673D0B4C71}"/>
              </a:ext>
            </a:extLst>
          </p:cNvPr>
          <p:cNvSpPr>
            <a:spLocks noGrp="1"/>
          </p:cNvSpPr>
          <p:nvPr>
            <p:ph sz="quarter" idx="13"/>
          </p:nvPr>
        </p:nvSpPr>
        <p:spPr/>
        <p:txBody>
          <a:bodyPr>
            <a:normAutofit lnSpcReduction="10000"/>
          </a:bodyPr>
          <a:lstStyle/>
          <a:p>
            <a:pPr fontAlgn="base"/>
            <a:r>
              <a:rPr lang="en-US" dirty="0">
                <a:latin typeface="Times New Roman" panose="02020603050405020304" pitchFamily="18" charset="0"/>
                <a:cs typeface="Times New Roman" panose="02020603050405020304" pitchFamily="18" charset="0"/>
              </a:rPr>
              <a:t>Select tuples from a relation “Books” where subject is “database”</a:t>
            </a:r>
          </a:p>
          <a:p>
            <a:pPr lvl="1" fontAlgn="base"/>
            <a:r>
              <a:rPr lang="en-US" dirty="0" err="1">
                <a:latin typeface="Times New Roman" panose="02020603050405020304" pitchFamily="18" charset="0"/>
                <a:cs typeface="Times New Roman" panose="02020603050405020304" pitchFamily="18" charset="0"/>
              </a:rPr>
              <a:t>σ</a:t>
            </a:r>
            <a:r>
              <a:rPr lang="en-US" baseline="-25000" dirty="0" err="1">
                <a:latin typeface="Times New Roman" panose="02020603050405020304" pitchFamily="18" charset="0"/>
                <a:cs typeface="Times New Roman" panose="02020603050405020304" pitchFamily="18" charset="0"/>
              </a:rPr>
              <a:t>subject</a:t>
            </a:r>
            <a:r>
              <a:rPr lang="en-US" baseline="-25000" dirty="0">
                <a:latin typeface="Times New Roman" panose="02020603050405020304" pitchFamily="18" charset="0"/>
                <a:cs typeface="Times New Roman" panose="02020603050405020304" pitchFamily="18" charset="0"/>
              </a:rPr>
              <a:t> = “database”</a:t>
            </a:r>
            <a:r>
              <a:rPr lang="en-US" dirty="0">
                <a:latin typeface="Times New Roman" panose="02020603050405020304" pitchFamily="18" charset="0"/>
                <a:cs typeface="Times New Roman" panose="02020603050405020304" pitchFamily="18" charset="0"/>
              </a:rPr>
              <a:t> (Books)</a:t>
            </a:r>
          </a:p>
          <a:p>
            <a:pPr fontAlgn="base"/>
            <a:r>
              <a:rPr lang="en-US" dirty="0">
                <a:latin typeface="Times New Roman" panose="02020603050405020304" pitchFamily="18" charset="0"/>
                <a:cs typeface="Times New Roman" panose="02020603050405020304" pitchFamily="18" charset="0"/>
              </a:rPr>
              <a:t>Select tuples from a relation “Books” where subject is “database” and price is “450”</a:t>
            </a:r>
          </a:p>
          <a:p>
            <a:pPr lvl="1" fontAlgn="base"/>
            <a:r>
              <a:rPr lang="en-US" dirty="0" err="1">
                <a:latin typeface="Times New Roman" panose="02020603050405020304" pitchFamily="18" charset="0"/>
                <a:cs typeface="Times New Roman" panose="02020603050405020304" pitchFamily="18" charset="0"/>
              </a:rPr>
              <a:t>σ</a:t>
            </a:r>
            <a:r>
              <a:rPr lang="en-US" baseline="-25000" dirty="0" err="1">
                <a:latin typeface="Times New Roman" panose="02020603050405020304" pitchFamily="18" charset="0"/>
                <a:cs typeface="Times New Roman" panose="02020603050405020304" pitchFamily="18" charset="0"/>
              </a:rPr>
              <a:t>subject</a:t>
            </a:r>
            <a:r>
              <a:rPr lang="en-US" baseline="-25000" dirty="0">
                <a:latin typeface="Times New Roman" panose="02020603050405020304" pitchFamily="18" charset="0"/>
                <a:cs typeface="Times New Roman" panose="02020603050405020304" pitchFamily="18" charset="0"/>
              </a:rPr>
              <a:t> = “database” ∧ price = “450”</a:t>
            </a:r>
            <a:r>
              <a:rPr lang="en-US" dirty="0">
                <a:latin typeface="Times New Roman" panose="02020603050405020304" pitchFamily="18" charset="0"/>
                <a:cs typeface="Times New Roman" panose="02020603050405020304" pitchFamily="18" charset="0"/>
              </a:rPr>
              <a:t> (Books)</a:t>
            </a:r>
          </a:p>
          <a:p>
            <a:pPr fontAlgn="base"/>
            <a:r>
              <a:rPr lang="en-US" dirty="0">
                <a:latin typeface="Times New Roman" panose="02020603050405020304" pitchFamily="18" charset="0"/>
                <a:cs typeface="Times New Roman" panose="02020603050405020304" pitchFamily="18" charset="0"/>
              </a:rPr>
              <a:t>Select tuples from a relation “Books” where subject is “database” and price is “450” or have a publication year after 2010</a:t>
            </a:r>
          </a:p>
          <a:p>
            <a:pPr lvl="1" fontAlgn="base"/>
            <a:r>
              <a:rPr lang="en-US" dirty="0" err="1">
                <a:latin typeface="Times New Roman" panose="02020603050405020304" pitchFamily="18" charset="0"/>
                <a:cs typeface="Times New Roman" panose="02020603050405020304" pitchFamily="18" charset="0"/>
              </a:rPr>
              <a:t>σ</a:t>
            </a:r>
            <a:r>
              <a:rPr lang="en-US" baseline="-25000" dirty="0" err="1">
                <a:latin typeface="Times New Roman" panose="02020603050405020304" pitchFamily="18" charset="0"/>
                <a:cs typeface="Times New Roman" panose="02020603050405020304" pitchFamily="18" charset="0"/>
              </a:rPr>
              <a:t>subject</a:t>
            </a:r>
            <a:r>
              <a:rPr lang="en-US" baseline="-25000" dirty="0">
                <a:latin typeface="Times New Roman" panose="02020603050405020304" pitchFamily="18" charset="0"/>
                <a:cs typeface="Times New Roman" panose="02020603050405020304" pitchFamily="18" charset="0"/>
              </a:rPr>
              <a:t> = “database” ∧ price = “450” ∨ year &gt;”2010″</a:t>
            </a:r>
            <a:r>
              <a:rPr lang="en-US" dirty="0">
                <a:latin typeface="Times New Roman" panose="02020603050405020304" pitchFamily="18" charset="0"/>
                <a:cs typeface="Times New Roman" panose="02020603050405020304" pitchFamily="18" charset="0"/>
              </a:rPr>
              <a:t> (Books)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57308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35368-CF84-43F3-A250-0D015E980E76}"/>
              </a:ext>
            </a:extLst>
          </p:cNvPr>
          <p:cNvSpPr>
            <a:spLocks noGrp="1"/>
          </p:cNvSpPr>
          <p:nvPr>
            <p:ph type="title"/>
          </p:nvPr>
        </p:nvSpPr>
        <p:spPr>
          <a:xfrm>
            <a:off x="0" y="0"/>
            <a:ext cx="10396882" cy="1151965"/>
          </a:xfrm>
        </p:spPr>
        <p:txBody>
          <a:bodyPr/>
          <a:lstStyle/>
          <a:p>
            <a:r>
              <a:rPr lang="en-US" dirty="0"/>
              <a:t>Projection operator(PI OPERATOR)</a:t>
            </a:r>
          </a:p>
        </p:txBody>
      </p:sp>
      <p:sp>
        <p:nvSpPr>
          <p:cNvPr id="3" name="Content Placeholder 2">
            <a:extLst>
              <a:ext uri="{FF2B5EF4-FFF2-40B4-BE49-F238E27FC236}">
                <a16:creationId xmlns:a16="http://schemas.microsoft.com/office/drawing/2014/main" id="{BC087055-F00E-49D1-80E6-261CFB7E3835}"/>
              </a:ext>
            </a:extLst>
          </p:cNvPr>
          <p:cNvSpPr>
            <a:spLocks noGrp="1"/>
          </p:cNvSpPr>
          <p:nvPr>
            <p:ph sz="quarter" idx="13"/>
          </p:nvPr>
        </p:nvSpPr>
        <p:spPr>
          <a:xfrm>
            <a:off x="98474" y="1151964"/>
            <a:ext cx="11563643" cy="4222621"/>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This operation shows the list of those attributes that we wish to appear in the result. Rest of the attributes are eliminated from the table.</a:t>
            </a:r>
          </a:p>
          <a:p>
            <a:r>
              <a:rPr lang="en-US" dirty="0">
                <a:latin typeface="Times New Roman" panose="02020603050405020304" pitchFamily="18" charset="0"/>
                <a:cs typeface="Times New Roman" panose="02020603050405020304" pitchFamily="18" charset="0"/>
              </a:rPr>
              <a:t>It is denoted by ∏.</a:t>
            </a:r>
          </a:p>
          <a:p>
            <a:r>
              <a:rPr lang="en-US" dirty="0">
                <a:latin typeface="Times New Roman" panose="02020603050405020304" pitchFamily="18" charset="0"/>
                <a:cs typeface="Times New Roman" panose="02020603050405020304" pitchFamily="18" charset="0"/>
              </a:rPr>
              <a:t>Notation: ∏ A1, A2, An (r)   </a:t>
            </a:r>
          </a:p>
          <a:p>
            <a:r>
              <a:rPr lang="en-US" b="1" dirty="0">
                <a:latin typeface="Times New Roman" panose="02020603050405020304" pitchFamily="18" charset="0"/>
                <a:cs typeface="Times New Roman" panose="02020603050405020304" pitchFamily="18" charset="0"/>
              </a:rPr>
              <a:t>Where</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A1</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A2</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A3</a:t>
            </a:r>
            <a:r>
              <a:rPr lang="en-US" dirty="0">
                <a:latin typeface="Times New Roman" panose="02020603050405020304" pitchFamily="18" charset="0"/>
                <a:cs typeface="Times New Roman" panose="02020603050405020304" pitchFamily="18" charset="0"/>
              </a:rPr>
              <a:t> is used as an attribute name of relation </a:t>
            </a:r>
            <a:r>
              <a:rPr lang="en-US" b="1" dirty="0">
                <a:latin typeface="Times New Roman" panose="02020603050405020304" pitchFamily="18" charset="0"/>
                <a:cs typeface="Times New Roman" panose="02020603050405020304" pitchFamily="18" charset="0"/>
              </a:rPr>
              <a:t>r</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Projection operator automatically removes all the duplicates while projecting the output relation.</a:t>
            </a:r>
          </a:p>
          <a:p>
            <a:r>
              <a:rPr lang="en-US" dirty="0">
                <a:latin typeface="Times New Roman" panose="02020603050405020304" pitchFamily="18" charset="0"/>
                <a:cs typeface="Times New Roman" panose="02020603050405020304" pitchFamily="18" charset="0"/>
              </a:rPr>
              <a:t>So, cardinality of the original relation and output relation may or may not be same.</a:t>
            </a:r>
          </a:p>
          <a:p>
            <a:r>
              <a:rPr lang="en-US" b="1" u="sng" dirty="0">
                <a:latin typeface="Times New Roman" panose="02020603050405020304" pitchFamily="18" charset="0"/>
                <a:cs typeface="Times New Roman" panose="02020603050405020304" pitchFamily="18" charset="0"/>
              </a:rPr>
              <a:t>Selection Operator</a:t>
            </a:r>
            <a:r>
              <a:rPr lang="en-US" dirty="0">
                <a:latin typeface="Times New Roman" panose="02020603050405020304" pitchFamily="18" charset="0"/>
                <a:cs typeface="Times New Roman" panose="02020603050405020304" pitchFamily="18" charset="0"/>
              </a:rPr>
              <a:t> performs horizontal partitioning of the relation.</a:t>
            </a:r>
          </a:p>
          <a:p>
            <a:r>
              <a:rPr lang="en-US" b="1" u="sng" dirty="0">
                <a:latin typeface="Times New Roman" panose="02020603050405020304" pitchFamily="18" charset="0"/>
                <a:cs typeface="Times New Roman" panose="02020603050405020304" pitchFamily="18" charset="0"/>
              </a:rPr>
              <a:t>Projection operator </a:t>
            </a:r>
            <a:r>
              <a:rPr lang="en-US" dirty="0">
                <a:latin typeface="Times New Roman" panose="02020603050405020304" pitchFamily="18" charset="0"/>
                <a:cs typeface="Times New Roman" panose="02020603050405020304" pitchFamily="18" charset="0"/>
              </a:rPr>
              <a:t>performs vertical partitioning of the relation.</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5517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A7BFB-843D-4726-9C7E-10D72BCAA8C2}"/>
              </a:ext>
            </a:extLst>
          </p:cNvPr>
          <p:cNvSpPr>
            <a:spLocks noGrp="1"/>
          </p:cNvSpPr>
          <p:nvPr>
            <p:ph type="title"/>
          </p:nvPr>
        </p:nvSpPr>
        <p:spPr/>
        <p:txBody>
          <a:bodyPr/>
          <a:lstStyle/>
          <a:p>
            <a:r>
              <a:rPr lang="en-US" dirty="0"/>
              <a:t>Projection-examples</a:t>
            </a:r>
          </a:p>
        </p:txBody>
      </p:sp>
      <p:graphicFrame>
        <p:nvGraphicFramePr>
          <p:cNvPr id="4" name="Content Placeholder 3">
            <a:extLst>
              <a:ext uri="{FF2B5EF4-FFF2-40B4-BE49-F238E27FC236}">
                <a16:creationId xmlns:a16="http://schemas.microsoft.com/office/drawing/2014/main" id="{EFC8FB78-E460-4F2B-A7C1-F529C2E119AA}"/>
              </a:ext>
            </a:extLst>
          </p:cNvPr>
          <p:cNvGraphicFramePr>
            <a:graphicFrameLocks noGrp="1"/>
          </p:cNvGraphicFramePr>
          <p:nvPr>
            <p:ph sz="quarter" idx="13"/>
            <p:extLst>
              <p:ext uri="{D42A27DB-BD31-4B8C-83A1-F6EECF244321}">
                <p14:modId xmlns:p14="http://schemas.microsoft.com/office/powerpoint/2010/main" val="1187806719"/>
              </p:ext>
            </p:extLst>
          </p:nvPr>
        </p:nvGraphicFramePr>
        <p:xfrm>
          <a:off x="846998" y="1589647"/>
          <a:ext cx="6096758" cy="2461628"/>
        </p:xfrm>
        <a:graphic>
          <a:graphicData uri="http://schemas.openxmlformats.org/drawingml/2006/table">
            <a:tbl>
              <a:tblPr/>
              <a:tblGrid>
                <a:gridCol w="1529614">
                  <a:extLst>
                    <a:ext uri="{9D8B030D-6E8A-4147-A177-3AD203B41FA5}">
                      <a16:colId xmlns:a16="http://schemas.microsoft.com/office/drawing/2014/main" val="3966960159"/>
                    </a:ext>
                  </a:extLst>
                </a:gridCol>
                <a:gridCol w="1529614">
                  <a:extLst>
                    <a:ext uri="{9D8B030D-6E8A-4147-A177-3AD203B41FA5}">
                      <a16:colId xmlns:a16="http://schemas.microsoft.com/office/drawing/2014/main" val="1295745775"/>
                    </a:ext>
                  </a:extLst>
                </a:gridCol>
                <a:gridCol w="1518765">
                  <a:extLst>
                    <a:ext uri="{9D8B030D-6E8A-4147-A177-3AD203B41FA5}">
                      <a16:colId xmlns:a16="http://schemas.microsoft.com/office/drawing/2014/main" val="2498848522"/>
                    </a:ext>
                  </a:extLst>
                </a:gridCol>
                <a:gridCol w="1518765">
                  <a:extLst>
                    <a:ext uri="{9D8B030D-6E8A-4147-A177-3AD203B41FA5}">
                      <a16:colId xmlns:a16="http://schemas.microsoft.com/office/drawing/2014/main" val="4092591623"/>
                    </a:ext>
                  </a:extLst>
                </a:gridCol>
              </a:tblGrid>
              <a:tr h="404148">
                <a:tc>
                  <a:txBody>
                    <a:bodyPr/>
                    <a:lstStyle/>
                    <a:p>
                      <a:pPr algn="ctr"/>
                      <a:r>
                        <a:rPr lang="en-US" sz="1200" b="1">
                          <a:effectLst/>
                          <a:latin typeface="Times New Roman" panose="02020603050405020304" pitchFamily="18" charset="0"/>
                          <a:cs typeface="Times New Roman" panose="02020603050405020304" pitchFamily="18" charset="0"/>
                        </a:rPr>
                        <a:t>ID</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1200" b="1">
                          <a:effectLst/>
                          <a:latin typeface="Times New Roman" panose="02020603050405020304" pitchFamily="18" charset="0"/>
                          <a:cs typeface="Times New Roman" panose="02020603050405020304" pitchFamily="18" charset="0"/>
                        </a:rPr>
                        <a:t>Name</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1200" b="1">
                          <a:effectLst/>
                          <a:latin typeface="Times New Roman" panose="02020603050405020304" pitchFamily="18" charset="0"/>
                          <a:cs typeface="Times New Roman" panose="02020603050405020304" pitchFamily="18" charset="0"/>
                        </a:rPr>
                        <a:t>Subject</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1200" b="1">
                          <a:effectLst/>
                          <a:latin typeface="Times New Roman" panose="02020603050405020304" pitchFamily="18" charset="0"/>
                          <a:cs typeface="Times New Roman" panose="02020603050405020304" pitchFamily="18" charset="0"/>
                        </a:rPr>
                        <a:t>Age</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2117273372"/>
                  </a:ext>
                </a:extLst>
              </a:tr>
              <a:tr h="514370">
                <a:tc>
                  <a:txBody>
                    <a:bodyPr/>
                    <a:lstStyle/>
                    <a:p>
                      <a:pPr algn="ctr"/>
                      <a:r>
                        <a:rPr lang="en-US">
                          <a:effectLst/>
                          <a:latin typeface="Times New Roman" panose="02020603050405020304" pitchFamily="18" charset="0"/>
                          <a:cs typeface="Times New Roman" panose="02020603050405020304" pitchFamily="18" charset="0"/>
                        </a:rPr>
                        <a:t>100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Ashish</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Maths</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19</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06973624"/>
                  </a:ext>
                </a:extLst>
              </a:tr>
              <a:tr h="514370">
                <a:tc>
                  <a:txBody>
                    <a:bodyPr/>
                    <a:lstStyle/>
                    <a:p>
                      <a:pPr algn="ctr"/>
                      <a:r>
                        <a:rPr lang="en-US">
                          <a:effectLst/>
                          <a:latin typeface="Times New Roman" panose="02020603050405020304" pitchFamily="18" charset="0"/>
                          <a:cs typeface="Times New Roman" panose="02020603050405020304" pitchFamily="18" charset="0"/>
                        </a:rPr>
                        <a:t>200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Rahul</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Science</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20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343639884"/>
                  </a:ext>
                </a:extLst>
              </a:tr>
              <a:tr h="514370">
                <a:tc>
                  <a:txBody>
                    <a:bodyPr/>
                    <a:lstStyle/>
                    <a:p>
                      <a:pPr algn="ctr"/>
                      <a:r>
                        <a:rPr lang="en-US">
                          <a:effectLst/>
                          <a:latin typeface="Times New Roman" panose="02020603050405020304" pitchFamily="18" charset="0"/>
                          <a:cs typeface="Times New Roman" panose="02020603050405020304" pitchFamily="18" charset="0"/>
                        </a:rPr>
                        <a:t>300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Naina</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dirty="0">
                          <a:effectLst/>
                          <a:latin typeface="Times New Roman" panose="02020603050405020304" pitchFamily="18" charset="0"/>
                          <a:cs typeface="Times New Roman" panose="02020603050405020304" pitchFamily="18" charset="0"/>
                        </a:rPr>
                        <a:t>Physics</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20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4060874337"/>
                  </a:ext>
                </a:extLst>
              </a:tr>
              <a:tr h="514370">
                <a:tc>
                  <a:txBody>
                    <a:bodyPr/>
                    <a:lstStyle/>
                    <a:p>
                      <a:pPr algn="ctr"/>
                      <a:r>
                        <a:rPr lang="en-US">
                          <a:effectLst/>
                          <a:latin typeface="Times New Roman" panose="02020603050405020304" pitchFamily="18" charset="0"/>
                          <a:cs typeface="Times New Roman" panose="02020603050405020304" pitchFamily="18" charset="0"/>
                        </a:rPr>
                        <a:t>400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Sameer</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Chemistry</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dirty="0">
                          <a:effectLst/>
                          <a:latin typeface="Times New Roman" panose="02020603050405020304" pitchFamily="18" charset="0"/>
                          <a:cs typeface="Times New Roman" panose="02020603050405020304" pitchFamily="18" charset="0"/>
                        </a:rPr>
                        <a:t>21</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714595036"/>
                  </a:ext>
                </a:extLst>
              </a:tr>
            </a:tbl>
          </a:graphicData>
        </a:graphic>
      </p:graphicFrame>
      <p:sp>
        <p:nvSpPr>
          <p:cNvPr id="5" name="Rectangle 1">
            <a:extLst>
              <a:ext uri="{FF2B5EF4-FFF2-40B4-BE49-F238E27FC236}">
                <a16:creationId xmlns:a16="http://schemas.microsoft.com/office/drawing/2014/main" id="{1B2F511A-0BBA-47A0-8768-0A6C288FFC4E}"/>
              </a:ext>
            </a:extLst>
          </p:cNvPr>
          <p:cNvSpPr>
            <a:spLocks noChangeArrowheads="1"/>
          </p:cNvSpPr>
          <p:nvPr/>
        </p:nvSpPr>
        <p:spPr bwMode="auto">
          <a:xfrm>
            <a:off x="-2354989" y="-689317"/>
            <a:ext cx="13861188"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303030"/>
                </a:solidFill>
                <a:effectLst/>
                <a:latin typeface="Roboto Condensed"/>
              </a:rPr>
              <a:t>Student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E96B1029-ED50-470E-B608-23A20EC2629E}"/>
              </a:ext>
            </a:extLst>
          </p:cNvPr>
          <p:cNvGraphicFramePr>
            <a:graphicFrameLocks noGrp="1"/>
          </p:cNvGraphicFramePr>
          <p:nvPr>
            <p:extLst>
              <p:ext uri="{D42A27DB-BD31-4B8C-83A1-F6EECF244321}">
                <p14:modId xmlns:p14="http://schemas.microsoft.com/office/powerpoint/2010/main" val="595748306"/>
              </p:ext>
            </p:extLst>
          </p:nvPr>
        </p:nvGraphicFramePr>
        <p:xfrm>
          <a:off x="7568939" y="713522"/>
          <a:ext cx="2676526" cy="2042160"/>
        </p:xfrm>
        <a:graphic>
          <a:graphicData uri="http://schemas.openxmlformats.org/drawingml/2006/table">
            <a:tbl>
              <a:tblPr/>
              <a:tblGrid>
                <a:gridCol w="1338263">
                  <a:extLst>
                    <a:ext uri="{9D8B030D-6E8A-4147-A177-3AD203B41FA5}">
                      <a16:colId xmlns:a16="http://schemas.microsoft.com/office/drawing/2014/main" val="3938905133"/>
                    </a:ext>
                  </a:extLst>
                </a:gridCol>
                <a:gridCol w="1338263">
                  <a:extLst>
                    <a:ext uri="{9D8B030D-6E8A-4147-A177-3AD203B41FA5}">
                      <a16:colId xmlns:a16="http://schemas.microsoft.com/office/drawing/2014/main" val="99223553"/>
                    </a:ext>
                  </a:extLst>
                </a:gridCol>
              </a:tblGrid>
              <a:tr h="238125">
                <a:tc>
                  <a:txBody>
                    <a:bodyPr/>
                    <a:lstStyle/>
                    <a:p>
                      <a:pPr algn="ctr"/>
                      <a:r>
                        <a:rPr lang="en-US" sz="1200" b="1">
                          <a:effectLst/>
                          <a:latin typeface="Times New Roman" panose="02020603050405020304" pitchFamily="18" charset="0"/>
                          <a:cs typeface="Times New Roman" panose="02020603050405020304" pitchFamily="18" charset="0"/>
                        </a:rPr>
                        <a:t>Name</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1200" b="1" dirty="0">
                          <a:effectLst/>
                          <a:latin typeface="Times New Roman" panose="02020603050405020304" pitchFamily="18" charset="0"/>
                          <a:cs typeface="Times New Roman" panose="02020603050405020304" pitchFamily="18" charset="0"/>
                        </a:rPr>
                        <a:t>Age</a:t>
                      </a:r>
                      <a:endParaRPr lang="en-US" dirty="0">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050165644"/>
                  </a:ext>
                </a:extLst>
              </a:tr>
              <a:tr h="0">
                <a:tc>
                  <a:txBody>
                    <a:bodyPr/>
                    <a:lstStyle/>
                    <a:p>
                      <a:pPr algn="ctr"/>
                      <a:r>
                        <a:rPr lang="en-US">
                          <a:effectLst/>
                          <a:latin typeface="Times New Roman" panose="02020603050405020304" pitchFamily="18" charset="0"/>
                          <a:cs typeface="Times New Roman" panose="02020603050405020304" pitchFamily="18" charset="0"/>
                        </a:rPr>
                        <a:t>Ashish</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19</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202478509"/>
                  </a:ext>
                </a:extLst>
              </a:tr>
              <a:tr h="209550">
                <a:tc>
                  <a:txBody>
                    <a:bodyPr/>
                    <a:lstStyle/>
                    <a:p>
                      <a:pPr algn="ctr"/>
                      <a:r>
                        <a:rPr lang="en-US" dirty="0">
                          <a:effectLst/>
                          <a:latin typeface="Times New Roman" panose="02020603050405020304" pitchFamily="18" charset="0"/>
                          <a:cs typeface="Times New Roman" panose="02020603050405020304" pitchFamily="18" charset="0"/>
                        </a:rPr>
                        <a:t>Rahul</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20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958070834"/>
                  </a:ext>
                </a:extLst>
              </a:tr>
              <a:tr h="209550">
                <a:tc>
                  <a:txBody>
                    <a:bodyPr/>
                    <a:lstStyle/>
                    <a:p>
                      <a:pPr algn="ctr"/>
                      <a:r>
                        <a:rPr lang="en-US">
                          <a:effectLst/>
                          <a:latin typeface="Times New Roman" panose="02020603050405020304" pitchFamily="18" charset="0"/>
                          <a:cs typeface="Times New Roman" panose="02020603050405020304" pitchFamily="18" charset="0"/>
                        </a:rPr>
                        <a:t>Naina</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20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238241404"/>
                  </a:ext>
                </a:extLst>
              </a:tr>
              <a:tr h="209550">
                <a:tc>
                  <a:txBody>
                    <a:bodyPr/>
                    <a:lstStyle/>
                    <a:p>
                      <a:pPr algn="ctr"/>
                      <a:r>
                        <a:rPr lang="en-US">
                          <a:effectLst/>
                          <a:latin typeface="Times New Roman" panose="02020603050405020304" pitchFamily="18" charset="0"/>
                          <a:cs typeface="Times New Roman" panose="02020603050405020304" pitchFamily="18" charset="0"/>
                        </a:rPr>
                        <a:t>Sameer</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dirty="0">
                          <a:effectLst/>
                          <a:latin typeface="Times New Roman" panose="02020603050405020304" pitchFamily="18" charset="0"/>
                          <a:cs typeface="Times New Roman" panose="02020603050405020304" pitchFamily="18" charset="0"/>
                        </a:rPr>
                        <a:t>21</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646210938"/>
                  </a:ext>
                </a:extLst>
              </a:tr>
            </a:tbl>
          </a:graphicData>
        </a:graphic>
      </p:graphicFrame>
      <p:graphicFrame>
        <p:nvGraphicFramePr>
          <p:cNvPr id="7" name="Table 6">
            <a:extLst>
              <a:ext uri="{FF2B5EF4-FFF2-40B4-BE49-F238E27FC236}">
                <a16:creationId xmlns:a16="http://schemas.microsoft.com/office/drawing/2014/main" id="{4E5E1FC6-A5D9-4941-84B2-808CE8A419A2}"/>
              </a:ext>
            </a:extLst>
          </p:cNvPr>
          <p:cNvGraphicFramePr>
            <a:graphicFrameLocks noGrp="1"/>
          </p:cNvGraphicFramePr>
          <p:nvPr>
            <p:extLst>
              <p:ext uri="{D42A27DB-BD31-4B8C-83A1-F6EECF244321}">
                <p14:modId xmlns:p14="http://schemas.microsoft.com/office/powerpoint/2010/main" val="526815237"/>
              </p:ext>
            </p:extLst>
          </p:nvPr>
        </p:nvGraphicFramePr>
        <p:xfrm>
          <a:off x="7674956" y="3480421"/>
          <a:ext cx="2676526" cy="2042160"/>
        </p:xfrm>
        <a:graphic>
          <a:graphicData uri="http://schemas.openxmlformats.org/drawingml/2006/table">
            <a:tbl>
              <a:tblPr/>
              <a:tblGrid>
                <a:gridCol w="1338263">
                  <a:extLst>
                    <a:ext uri="{9D8B030D-6E8A-4147-A177-3AD203B41FA5}">
                      <a16:colId xmlns:a16="http://schemas.microsoft.com/office/drawing/2014/main" val="1157347872"/>
                    </a:ext>
                  </a:extLst>
                </a:gridCol>
                <a:gridCol w="1338263">
                  <a:extLst>
                    <a:ext uri="{9D8B030D-6E8A-4147-A177-3AD203B41FA5}">
                      <a16:colId xmlns:a16="http://schemas.microsoft.com/office/drawing/2014/main" val="563236632"/>
                    </a:ext>
                  </a:extLst>
                </a:gridCol>
              </a:tblGrid>
              <a:tr h="238125">
                <a:tc>
                  <a:txBody>
                    <a:bodyPr/>
                    <a:lstStyle/>
                    <a:p>
                      <a:pPr algn="ctr"/>
                      <a:r>
                        <a:rPr lang="en-US" sz="1200" b="1">
                          <a:effectLst/>
                          <a:latin typeface="Times New Roman" panose="02020603050405020304" pitchFamily="18" charset="0"/>
                          <a:cs typeface="Times New Roman" panose="02020603050405020304" pitchFamily="18" charset="0"/>
                        </a:rPr>
                        <a:t>ID</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1200" b="1">
                          <a:effectLst/>
                          <a:latin typeface="Times New Roman" panose="02020603050405020304" pitchFamily="18" charset="0"/>
                          <a:cs typeface="Times New Roman" panose="02020603050405020304" pitchFamily="18" charset="0"/>
                        </a:rPr>
                        <a:t>Name</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232322047"/>
                  </a:ext>
                </a:extLst>
              </a:tr>
              <a:tr h="209550">
                <a:tc>
                  <a:txBody>
                    <a:bodyPr/>
                    <a:lstStyle/>
                    <a:p>
                      <a:pPr algn="ctr"/>
                      <a:r>
                        <a:rPr lang="en-US">
                          <a:effectLst/>
                          <a:latin typeface="Times New Roman" panose="02020603050405020304" pitchFamily="18" charset="0"/>
                          <a:cs typeface="Times New Roman" panose="02020603050405020304" pitchFamily="18" charset="0"/>
                        </a:rPr>
                        <a:t>100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Ashish</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164951472"/>
                  </a:ext>
                </a:extLst>
              </a:tr>
              <a:tr h="209550">
                <a:tc>
                  <a:txBody>
                    <a:bodyPr/>
                    <a:lstStyle/>
                    <a:p>
                      <a:pPr algn="ctr"/>
                      <a:r>
                        <a:rPr lang="en-US" dirty="0">
                          <a:effectLst/>
                          <a:latin typeface="Times New Roman" panose="02020603050405020304" pitchFamily="18" charset="0"/>
                          <a:cs typeface="Times New Roman" panose="02020603050405020304" pitchFamily="18" charset="0"/>
                        </a:rPr>
                        <a:t>200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Rahul</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882617878"/>
                  </a:ext>
                </a:extLst>
              </a:tr>
              <a:tr h="209550">
                <a:tc>
                  <a:txBody>
                    <a:bodyPr/>
                    <a:lstStyle/>
                    <a:p>
                      <a:pPr algn="ctr"/>
                      <a:r>
                        <a:rPr lang="en-US">
                          <a:effectLst/>
                          <a:latin typeface="Times New Roman" panose="02020603050405020304" pitchFamily="18" charset="0"/>
                          <a:cs typeface="Times New Roman" panose="02020603050405020304" pitchFamily="18" charset="0"/>
                        </a:rPr>
                        <a:t>300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Naina</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189264707"/>
                  </a:ext>
                </a:extLst>
              </a:tr>
              <a:tr h="209550">
                <a:tc>
                  <a:txBody>
                    <a:bodyPr/>
                    <a:lstStyle/>
                    <a:p>
                      <a:pPr algn="ctr"/>
                      <a:r>
                        <a:rPr lang="en-US">
                          <a:effectLst/>
                          <a:latin typeface="Times New Roman" panose="02020603050405020304" pitchFamily="18" charset="0"/>
                          <a:cs typeface="Times New Roman" panose="02020603050405020304" pitchFamily="18" charset="0"/>
                        </a:rPr>
                        <a:t>400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dirty="0">
                          <a:effectLst/>
                          <a:latin typeface="Times New Roman" panose="02020603050405020304" pitchFamily="18" charset="0"/>
                          <a:cs typeface="Times New Roman" panose="02020603050405020304" pitchFamily="18" charset="0"/>
                        </a:rPr>
                        <a:t>Sameer</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218516047"/>
                  </a:ext>
                </a:extLst>
              </a:tr>
            </a:tbl>
          </a:graphicData>
        </a:graphic>
      </p:graphicFrame>
      <p:sp>
        <p:nvSpPr>
          <p:cNvPr id="8" name="TextBox 7">
            <a:extLst>
              <a:ext uri="{FF2B5EF4-FFF2-40B4-BE49-F238E27FC236}">
                <a16:creationId xmlns:a16="http://schemas.microsoft.com/office/drawing/2014/main" id="{CA8170D3-2A74-4D7A-B83F-EEA0DEEDA1F6}"/>
              </a:ext>
            </a:extLst>
          </p:cNvPr>
          <p:cNvSpPr txBox="1"/>
          <p:nvPr/>
        </p:nvSpPr>
        <p:spPr>
          <a:xfrm>
            <a:off x="6650182" y="221673"/>
            <a:ext cx="4432501" cy="369332"/>
          </a:xfrm>
          <a:prstGeom prst="rect">
            <a:avLst/>
          </a:prstGeom>
          <a:noFill/>
        </p:spPr>
        <p:txBody>
          <a:bodyPr wrap="square" rtlCol="0">
            <a:spAutoFit/>
          </a:bodyPr>
          <a:lstStyle/>
          <a:p>
            <a:pPr fontAlgn="base"/>
            <a:r>
              <a:rPr lang="en-US" b="1" u="sng" dirty="0">
                <a:latin typeface="Times New Roman" panose="02020603050405020304" pitchFamily="18" charset="0"/>
                <a:cs typeface="Times New Roman" panose="02020603050405020304" pitchFamily="18" charset="0"/>
              </a:rPr>
              <a:t>Result for Query π</a:t>
            </a:r>
            <a:r>
              <a:rPr lang="en-US" b="1" u="sng" baseline="-25000" dirty="0">
                <a:latin typeface="Times New Roman" panose="02020603050405020304" pitchFamily="18" charset="0"/>
                <a:cs typeface="Times New Roman" panose="02020603050405020304" pitchFamily="18" charset="0"/>
              </a:rPr>
              <a:t>Name, Age</a:t>
            </a:r>
            <a:r>
              <a:rPr lang="en-US" b="1" u="sng" dirty="0">
                <a:latin typeface="Times New Roman" panose="02020603050405020304" pitchFamily="18" charset="0"/>
                <a:cs typeface="Times New Roman" panose="02020603050405020304" pitchFamily="18" charset="0"/>
              </a:rPr>
              <a:t>(Student)-</a:t>
            </a:r>
            <a:endParaRPr lang="en-US"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2762089-FE72-4FCA-B59C-7936D432C688}"/>
              </a:ext>
            </a:extLst>
          </p:cNvPr>
          <p:cNvSpPr txBox="1"/>
          <p:nvPr/>
        </p:nvSpPr>
        <p:spPr>
          <a:xfrm>
            <a:off x="6943756" y="2867891"/>
            <a:ext cx="4432501" cy="646331"/>
          </a:xfrm>
          <a:prstGeom prst="rect">
            <a:avLst/>
          </a:prstGeom>
          <a:noFill/>
        </p:spPr>
        <p:txBody>
          <a:bodyPr wrap="square" rtlCol="0">
            <a:spAutoFit/>
          </a:bodyPr>
          <a:lstStyle/>
          <a:p>
            <a:r>
              <a:rPr lang="en-US" b="1" u="sng" dirty="0">
                <a:latin typeface="Times New Roman" panose="02020603050405020304" pitchFamily="18" charset="0"/>
                <a:cs typeface="Times New Roman" panose="02020603050405020304" pitchFamily="18" charset="0"/>
              </a:rPr>
              <a:t>Result for Query π</a:t>
            </a:r>
            <a:r>
              <a:rPr lang="en-US" b="1" u="sng" baseline="-25000" dirty="0">
                <a:latin typeface="Times New Roman" panose="02020603050405020304" pitchFamily="18" charset="0"/>
                <a:cs typeface="Times New Roman" panose="02020603050405020304" pitchFamily="18" charset="0"/>
              </a:rPr>
              <a:t>ID , Name</a:t>
            </a:r>
            <a:r>
              <a:rPr lang="en-US" b="1" u="sng" dirty="0">
                <a:latin typeface="Times New Roman" panose="02020603050405020304" pitchFamily="18" charset="0"/>
                <a:cs typeface="Times New Roman" panose="02020603050405020304" pitchFamily="18" charset="0"/>
              </a:rPr>
              <a:t>(Student)</a:t>
            </a:r>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96031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B6A80-8485-4E0E-A585-2B047C32175D}"/>
              </a:ext>
            </a:extLst>
          </p:cNvPr>
          <p:cNvSpPr>
            <a:spLocks noGrp="1"/>
          </p:cNvSpPr>
          <p:nvPr>
            <p:ph type="title"/>
          </p:nvPr>
        </p:nvSpPr>
        <p:spPr/>
        <p:txBody>
          <a:bodyPr>
            <a:normAutofit fontScale="90000"/>
          </a:bodyPr>
          <a:lstStyle/>
          <a:p>
            <a:r>
              <a:rPr lang="en-US" dirty="0"/>
              <a:t>Union Operation</a:t>
            </a:r>
            <a:br>
              <a:rPr lang="en-US" dirty="0"/>
            </a:br>
            <a:endParaRPr lang="en-US" dirty="0"/>
          </a:p>
        </p:txBody>
      </p:sp>
      <p:sp>
        <p:nvSpPr>
          <p:cNvPr id="3" name="Content Placeholder 2">
            <a:extLst>
              <a:ext uri="{FF2B5EF4-FFF2-40B4-BE49-F238E27FC236}">
                <a16:creationId xmlns:a16="http://schemas.microsoft.com/office/drawing/2014/main" id="{948F5D8A-8E95-4666-BB9D-924634375C74}"/>
              </a:ext>
            </a:extLst>
          </p:cNvPr>
          <p:cNvSpPr>
            <a:spLocks noGrp="1"/>
          </p:cNvSpPr>
          <p:nvPr>
            <p:ph sz="quarter" idx="13"/>
          </p:nvPr>
        </p:nvSpPr>
        <p:spPr>
          <a:xfrm>
            <a:off x="685800" y="2063397"/>
            <a:ext cx="10394707" cy="1843586"/>
          </a:xfrm>
        </p:spPr>
        <p:txBody>
          <a:bodyPr>
            <a:normAutofit lnSpcReduction="10000"/>
          </a:bodyPr>
          <a:lstStyle/>
          <a:p>
            <a:pPr fontAlgn="base"/>
            <a:r>
              <a:rPr lang="en-US" dirty="0">
                <a:latin typeface="Times New Roman" panose="02020603050405020304" pitchFamily="18" charset="0"/>
                <a:cs typeface="Times New Roman" panose="02020603050405020304" pitchFamily="18" charset="0"/>
              </a:rPr>
              <a:t>Let R and S be two relations.</a:t>
            </a:r>
          </a:p>
          <a:p>
            <a:pPr fontAlgn="base"/>
            <a:r>
              <a:rPr lang="en-US" dirty="0">
                <a:latin typeface="Times New Roman" panose="02020603050405020304" pitchFamily="18" charset="0"/>
                <a:cs typeface="Times New Roman" panose="02020603050405020304" pitchFamily="18" charset="0"/>
              </a:rPr>
              <a:t>Then- R ∪ S is the set of all tuples belonging to either R or S or both.</a:t>
            </a:r>
          </a:p>
          <a:p>
            <a:pPr fontAlgn="base"/>
            <a:r>
              <a:rPr lang="en-US" dirty="0">
                <a:latin typeface="Times New Roman" panose="02020603050405020304" pitchFamily="18" charset="0"/>
                <a:cs typeface="Times New Roman" panose="02020603050405020304" pitchFamily="18" charset="0"/>
              </a:rPr>
              <a:t>In R ∪ S, duplicates are automatically removed.</a:t>
            </a:r>
          </a:p>
          <a:p>
            <a:pPr fontAlgn="base"/>
            <a:r>
              <a:rPr lang="en-US" dirty="0">
                <a:latin typeface="Times New Roman" panose="02020603050405020304" pitchFamily="18" charset="0"/>
                <a:cs typeface="Times New Roman" panose="02020603050405020304" pitchFamily="18" charset="0"/>
              </a:rPr>
              <a:t>∏ author (Books) ∪ ∏ author (Articles)</a:t>
            </a:r>
          </a:p>
          <a:p>
            <a:endParaRPr lang="en-US" dirty="0"/>
          </a:p>
        </p:txBody>
      </p:sp>
      <p:graphicFrame>
        <p:nvGraphicFramePr>
          <p:cNvPr id="6" name="Table 5">
            <a:extLst>
              <a:ext uri="{FF2B5EF4-FFF2-40B4-BE49-F238E27FC236}">
                <a16:creationId xmlns:a16="http://schemas.microsoft.com/office/drawing/2014/main" id="{0D271401-84A9-43BC-8E6F-77DD3CEF1A8C}"/>
              </a:ext>
            </a:extLst>
          </p:cNvPr>
          <p:cNvGraphicFramePr>
            <a:graphicFrameLocks noGrp="1"/>
          </p:cNvGraphicFramePr>
          <p:nvPr>
            <p:extLst>
              <p:ext uri="{D42A27DB-BD31-4B8C-83A1-F6EECF244321}">
                <p14:modId xmlns:p14="http://schemas.microsoft.com/office/powerpoint/2010/main" val="1942933085"/>
              </p:ext>
            </p:extLst>
          </p:nvPr>
        </p:nvGraphicFramePr>
        <p:xfrm>
          <a:off x="498048" y="3798057"/>
          <a:ext cx="4019549" cy="1615440"/>
        </p:xfrm>
        <a:graphic>
          <a:graphicData uri="http://schemas.openxmlformats.org/drawingml/2006/table">
            <a:tbl>
              <a:tblPr/>
              <a:tblGrid>
                <a:gridCol w="1346215">
                  <a:extLst>
                    <a:ext uri="{9D8B030D-6E8A-4147-A177-3AD203B41FA5}">
                      <a16:colId xmlns:a16="http://schemas.microsoft.com/office/drawing/2014/main" val="736005467"/>
                    </a:ext>
                  </a:extLst>
                </a:gridCol>
                <a:gridCol w="1336667">
                  <a:extLst>
                    <a:ext uri="{9D8B030D-6E8A-4147-A177-3AD203B41FA5}">
                      <a16:colId xmlns:a16="http://schemas.microsoft.com/office/drawing/2014/main" val="481607312"/>
                    </a:ext>
                  </a:extLst>
                </a:gridCol>
                <a:gridCol w="1336667">
                  <a:extLst>
                    <a:ext uri="{9D8B030D-6E8A-4147-A177-3AD203B41FA5}">
                      <a16:colId xmlns:a16="http://schemas.microsoft.com/office/drawing/2014/main" val="2357013220"/>
                    </a:ext>
                  </a:extLst>
                </a:gridCol>
              </a:tblGrid>
              <a:tr h="0">
                <a:tc>
                  <a:txBody>
                    <a:bodyPr/>
                    <a:lstStyle/>
                    <a:p>
                      <a:pPr algn="ctr"/>
                      <a:r>
                        <a:rPr lang="en-US" sz="1200" b="1">
                          <a:effectLst/>
                          <a:latin typeface="Times New Roman" panose="02020603050405020304" pitchFamily="18" charset="0"/>
                          <a:cs typeface="Times New Roman" panose="02020603050405020304" pitchFamily="18" charset="0"/>
                        </a:rPr>
                        <a:t>ID</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1200" b="1">
                          <a:effectLst/>
                          <a:latin typeface="Times New Roman" panose="02020603050405020304" pitchFamily="18" charset="0"/>
                          <a:cs typeface="Times New Roman" panose="02020603050405020304" pitchFamily="18" charset="0"/>
                        </a:rPr>
                        <a:t>Name</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1200" b="1">
                          <a:effectLst/>
                          <a:latin typeface="Times New Roman" panose="02020603050405020304" pitchFamily="18" charset="0"/>
                          <a:cs typeface="Times New Roman" panose="02020603050405020304" pitchFamily="18" charset="0"/>
                        </a:rPr>
                        <a:t>Subject</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577001479"/>
                  </a:ext>
                </a:extLst>
              </a:tr>
              <a:tr h="0">
                <a:tc>
                  <a:txBody>
                    <a:bodyPr/>
                    <a:lstStyle/>
                    <a:p>
                      <a:pPr algn="ctr"/>
                      <a:r>
                        <a:rPr lang="en-US">
                          <a:effectLst/>
                          <a:latin typeface="Times New Roman" panose="02020603050405020304" pitchFamily="18" charset="0"/>
                          <a:cs typeface="Times New Roman" panose="02020603050405020304" pitchFamily="18" charset="0"/>
                        </a:rPr>
                        <a:t>100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Ankit</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dirty="0">
                          <a:effectLst/>
                          <a:latin typeface="Times New Roman" panose="02020603050405020304" pitchFamily="18" charset="0"/>
                          <a:cs typeface="Times New Roman" panose="02020603050405020304" pitchFamily="18" charset="0"/>
                        </a:rPr>
                        <a:t>English</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591604805"/>
                  </a:ext>
                </a:extLst>
              </a:tr>
              <a:tr h="0">
                <a:tc>
                  <a:txBody>
                    <a:bodyPr/>
                    <a:lstStyle/>
                    <a:p>
                      <a:pPr algn="ctr"/>
                      <a:r>
                        <a:rPr lang="en-US">
                          <a:effectLst/>
                          <a:latin typeface="Times New Roman" panose="02020603050405020304" pitchFamily="18" charset="0"/>
                          <a:cs typeface="Times New Roman" panose="02020603050405020304" pitchFamily="18" charset="0"/>
                        </a:rPr>
                        <a:t>200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Pooja</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Maths</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987553262"/>
                  </a:ext>
                </a:extLst>
              </a:tr>
              <a:tr h="0">
                <a:tc>
                  <a:txBody>
                    <a:bodyPr/>
                    <a:lstStyle/>
                    <a:p>
                      <a:pPr algn="ctr"/>
                      <a:r>
                        <a:rPr lang="en-US">
                          <a:effectLst/>
                          <a:latin typeface="Times New Roman" panose="02020603050405020304" pitchFamily="18" charset="0"/>
                          <a:cs typeface="Times New Roman" panose="02020603050405020304" pitchFamily="18" charset="0"/>
                        </a:rPr>
                        <a:t>300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Komal</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dirty="0">
                          <a:effectLst/>
                          <a:latin typeface="Times New Roman" panose="02020603050405020304" pitchFamily="18" charset="0"/>
                          <a:cs typeface="Times New Roman" panose="02020603050405020304" pitchFamily="18" charset="0"/>
                        </a:rPr>
                        <a:t>Science</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4048042080"/>
                  </a:ext>
                </a:extLst>
              </a:tr>
            </a:tbl>
          </a:graphicData>
        </a:graphic>
      </p:graphicFrame>
      <p:graphicFrame>
        <p:nvGraphicFramePr>
          <p:cNvPr id="7" name="Table 6">
            <a:extLst>
              <a:ext uri="{FF2B5EF4-FFF2-40B4-BE49-F238E27FC236}">
                <a16:creationId xmlns:a16="http://schemas.microsoft.com/office/drawing/2014/main" id="{56083ADF-93C9-40AF-82F0-961AF595BE18}"/>
              </a:ext>
            </a:extLst>
          </p:cNvPr>
          <p:cNvGraphicFramePr>
            <a:graphicFrameLocks noGrp="1"/>
          </p:cNvGraphicFramePr>
          <p:nvPr>
            <p:extLst>
              <p:ext uri="{D42A27DB-BD31-4B8C-83A1-F6EECF244321}">
                <p14:modId xmlns:p14="http://schemas.microsoft.com/office/powerpoint/2010/main" val="2589913890"/>
              </p:ext>
            </p:extLst>
          </p:nvPr>
        </p:nvGraphicFramePr>
        <p:xfrm>
          <a:off x="4705349" y="3798056"/>
          <a:ext cx="4019549" cy="1615439"/>
        </p:xfrm>
        <a:graphic>
          <a:graphicData uri="http://schemas.openxmlformats.org/drawingml/2006/table">
            <a:tbl>
              <a:tblPr/>
              <a:tblGrid>
                <a:gridCol w="1346215">
                  <a:extLst>
                    <a:ext uri="{9D8B030D-6E8A-4147-A177-3AD203B41FA5}">
                      <a16:colId xmlns:a16="http://schemas.microsoft.com/office/drawing/2014/main" val="2626902142"/>
                    </a:ext>
                  </a:extLst>
                </a:gridCol>
                <a:gridCol w="1336667">
                  <a:extLst>
                    <a:ext uri="{9D8B030D-6E8A-4147-A177-3AD203B41FA5}">
                      <a16:colId xmlns:a16="http://schemas.microsoft.com/office/drawing/2014/main" val="3990320766"/>
                    </a:ext>
                  </a:extLst>
                </a:gridCol>
                <a:gridCol w="1336667">
                  <a:extLst>
                    <a:ext uri="{9D8B030D-6E8A-4147-A177-3AD203B41FA5}">
                      <a16:colId xmlns:a16="http://schemas.microsoft.com/office/drawing/2014/main" val="3752667799"/>
                    </a:ext>
                  </a:extLst>
                </a:gridCol>
              </a:tblGrid>
              <a:tr h="455637">
                <a:tc>
                  <a:txBody>
                    <a:bodyPr/>
                    <a:lstStyle/>
                    <a:p>
                      <a:pPr algn="ctr"/>
                      <a:r>
                        <a:rPr lang="en-US" sz="1200" b="1">
                          <a:effectLst/>
                          <a:latin typeface="Times New Roman" panose="02020603050405020304" pitchFamily="18" charset="0"/>
                          <a:cs typeface="Times New Roman" panose="02020603050405020304" pitchFamily="18" charset="0"/>
                        </a:rPr>
                        <a:t>ID</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1200" b="1">
                          <a:effectLst/>
                          <a:latin typeface="Times New Roman" panose="02020603050405020304" pitchFamily="18" charset="0"/>
                          <a:cs typeface="Times New Roman" panose="02020603050405020304" pitchFamily="18" charset="0"/>
                        </a:rPr>
                        <a:t>Name</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1200" b="1">
                          <a:effectLst/>
                          <a:latin typeface="Times New Roman" panose="02020603050405020304" pitchFamily="18" charset="0"/>
                          <a:cs typeface="Times New Roman" panose="02020603050405020304" pitchFamily="18" charset="0"/>
                        </a:rPr>
                        <a:t>Subject</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536573039"/>
                  </a:ext>
                </a:extLst>
              </a:tr>
              <a:tr h="579901">
                <a:tc>
                  <a:txBody>
                    <a:bodyPr/>
                    <a:lstStyle/>
                    <a:p>
                      <a:pPr algn="ctr"/>
                      <a:r>
                        <a:rPr lang="en-US">
                          <a:effectLst/>
                          <a:latin typeface="Times New Roman" panose="02020603050405020304" pitchFamily="18" charset="0"/>
                          <a:cs typeface="Times New Roman" panose="02020603050405020304" pitchFamily="18" charset="0"/>
                        </a:rPr>
                        <a:t>100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Ankit</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English</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776809565"/>
                  </a:ext>
                </a:extLst>
              </a:tr>
              <a:tr h="579901">
                <a:tc>
                  <a:txBody>
                    <a:bodyPr/>
                    <a:lstStyle/>
                    <a:p>
                      <a:pPr algn="ctr"/>
                      <a:r>
                        <a:rPr lang="en-US">
                          <a:effectLst/>
                          <a:latin typeface="Times New Roman" panose="02020603050405020304" pitchFamily="18" charset="0"/>
                          <a:cs typeface="Times New Roman" panose="02020603050405020304" pitchFamily="18" charset="0"/>
                        </a:rPr>
                        <a:t>400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dirty="0" err="1">
                          <a:effectLst/>
                          <a:latin typeface="Times New Roman" panose="02020603050405020304" pitchFamily="18" charset="0"/>
                          <a:cs typeface="Times New Roman" panose="02020603050405020304" pitchFamily="18" charset="0"/>
                        </a:rPr>
                        <a:t>Kajol</a:t>
                      </a:r>
                      <a:endParaRPr lang="en-US" dirty="0">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dirty="0">
                          <a:effectLst/>
                          <a:latin typeface="Times New Roman" panose="02020603050405020304" pitchFamily="18" charset="0"/>
                          <a:cs typeface="Times New Roman" panose="02020603050405020304" pitchFamily="18" charset="0"/>
                        </a:rPr>
                        <a:t>French</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568501296"/>
                  </a:ext>
                </a:extLst>
              </a:tr>
            </a:tbl>
          </a:graphicData>
        </a:graphic>
      </p:graphicFrame>
      <p:graphicFrame>
        <p:nvGraphicFramePr>
          <p:cNvPr id="8" name="Table 7">
            <a:extLst>
              <a:ext uri="{FF2B5EF4-FFF2-40B4-BE49-F238E27FC236}">
                <a16:creationId xmlns:a16="http://schemas.microsoft.com/office/drawing/2014/main" id="{9B7DD82D-5677-4804-AFC3-A47283F68C28}"/>
              </a:ext>
            </a:extLst>
          </p:cNvPr>
          <p:cNvGraphicFramePr>
            <a:graphicFrameLocks noGrp="1"/>
          </p:cNvGraphicFramePr>
          <p:nvPr>
            <p:extLst>
              <p:ext uri="{D42A27DB-BD31-4B8C-83A1-F6EECF244321}">
                <p14:modId xmlns:p14="http://schemas.microsoft.com/office/powerpoint/2010/main" val="2307373171"/>
              </p:ext>
            </p:extLst>
          </p:nvPr>
        </p:nvGraphicFramePr>
        <p:xfrm>
          <a:off x="6715123" y="21237"/>
          <a:ext cx="4019549" cy="2042160"/>
        </p:xfrm>
        <a:graphic>
          <a:graphicData uri="http://schemas.openxmlformats.org/drawingml/2006/table">
            <a:tbl>
              <a:tblPr/>
              <a:tblGrid>
                <a:gridCol w="1346215">
                  <a:extLst>
                    <a:ext uri="{9D8B030D-6E8A-4147-A177-3AD203B41FA5}">
                      <a16:colId xmlns:a16="http://schemas.microsoft.com/office/drawing/2014/main" val="471178471"/>
                    </a:ext>
                  </a:extLst>
                </a:gridCol>
                <a:gridCol w="1336667">
                  <a:extLst>
                    <a:ext uri="{9D8B030D-6E8A-4147-A177-3AD203B41FA5}">
                      <a16:colId xmlns:a16="http://schemas.microsoft.com/office/drawing/2014/main" val="545620392"/>
                    </a:ext>
                  </a:extLst>
                </a:gridCol>
                <a:gridCol w="1336667">
                  <a:extLst>
                    <a:ext uri="{9D8B030D-6E8A-4147-A177-3AD203B41FA5}">
                      <a16:colId xmlns:a16="http://schemas.microsoft.com/office/drawing/2014/main" val="396301600"/>
                    </a:ext>
                  </a:extLst>
                </a:gridCol>
              </a:tblGrid>
              <a:tr h="0">
                <a:tc>
                  <a:txBody>
                    <a:bodyPr/>
                    <a:lstStyle/>
                    <a:p>
                      <a:pPr algn="ctr"/>
                      <a:r>
                        <a:rPr lang="en-US" sz="1200" b="1">
                          <a:effectLst/>
                          <a:latin typeface="Times New Roman" panose="02020603050405020304" pitchFamily="18" charset="0"/>
                          <a:cs typeface="Times New Roman" panose="02020603050405020304" pitchFamily="18" charset="0"/>
                        </a:rPr>
                        <a:t>ID</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1200" b="1">
                          <a:effectLst/>
                          <a:latin typeface="Times New Roman" panose="02020603050405020304" pitchFamily="18" charset="0"/>
                          <a:cs typeface="Times New Roman" panose="02020603050405020304" pitchFamily="18" charset="0"/>
                        </a:rPr>
                        <a:t>Name</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1200" b="1">
                          <a:effectLst/>
                          <a:latin typeface="Times New Roman" panose="02020603050405020304" pitchFamily="18" charset="0"/>
                          <a:cs typeface="Times New Roman" panose="02020603050405020304" pitchFamily="18" charset="0"/>
                        </a:rPr>
                        <a:t>Subject</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038874041"/>
                  </a:ext>
                </a:extLst>
              </a:tr>
              <a:tr h="0">
                <a:tc>
                  <a:txBody>
                    <a:bodyPr/>
                    <a:lstStyle/>
                    <a:p>
                      <a:pPr algn="ctr"/>
                      <a:r>
                        <a:rPr lang="en-US">
                          <a:effectLst/>
                          <a:latin typeface="Times New Roman" panose="02020603050405020304" pitchFamily="18" charset="0"/>
                          <a:cs typeface="Times New Roman" panose="02020603050405020304" pitchFamily="18" charset="0"/>
                        </a:rPr>
                        <a:t>100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Ankit</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English</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357124403"/>
                  </a:ext>
                </a:extLst>
              </a:tr>
              <a:tr h="0">
                <a:tc>
                  <a:txBody>
                    <a:bodyPr/>
                    <a:lstStyle/>
                    <a:p>
                      <a:pPr algn="ctr"/>
                      <a:r>
                        <a:rPr lang="en-US">
                          <a:effectLst/>
                          <a:latin typeface="Times New Roman" panose="02020603050405020304" pitchFamily="18" charset="0"/>
                          <a:cs typeface="Times New Roman" panose="02020603050405020304" pitchFamily="18" charset="0"/>
                        </a:rPr>
                        <a:t>200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dirty="0">
                          <a:effectLst/>
                          <a:latin typeface="Times New Roman" panose="02020603050405020304" pitchFamily="18" charset="0"/>
                          <a:cs typeface="Times New Roman" panose="02020603050405020304" pitchFamily="18" charset="0"/>
                        </a:rPr>
                        <a:t>Pooja</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Maths</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994229576"/>
                  </a:ext>
                </a:extLst>
              </a:tr>
              <a:tr h="0">
                <a:tc>
                  <a:txBody>
                    <a:bodyPr/>
                    <a:lstStyle/>
                    <a:p>
                      <a:pPr algn="ctr"/>
                      <a:r>
                        <a:rPr lang="en-US">
                          <a:effectLst/>
                          <a:latin typeface="Times New Roman" panose="02020603050405020304" pitchFamily="18" charset="0"/>
                          <a:cs typeface="Times New Roman" panose="02020603050405020304" pitchFamily="18" charset="0"/>
                        </a:rPr>
                        <a:t>300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Komal</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Science</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836309834"/>
                  </a:ext>
                </a:extLst>
              </a:tr>
              <a:tr h="0">
                <a:tc>
                  <a:txBody>
                    <a:bodyPr/>
                    <a:lstStyle/>
                    <a:p>
                      <a:pPr algn="ctr"/>
                      <a:r>
                        <a:rPr lang="en-US">
                          <a:effectLst/>
                          <a:latin typeface="Times New Roman" panose="02020603050405020304" pitchFamily="18" charset="0"/>
                          <a:cs typeface="Times New Roman" panose="02020603050405020304" pitchFamily="18" charset="0"/>
                        </a:rPr>
                        <a:t>400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Kajol</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dirty="0">
                          <a:effectLst/>
                          <a:latin typeface="Times New Roman" panose="02020603050405020304" pitchFamily="18" charset="0"/>
                          <a:cs typeface="Times New Roman" panose="02020603050405020304" pitchFamily="18" charset="0"/>
                        </a:rPr>
                        <a:t>French</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564838012"/>
                  </a:ext>
                </a:extLst>
              </a:tr>
            </a:tbl>
          </a:graphicData>
        </a:graphic>
      </p:graphicFrame>
      <p:sp>
        <p:nvSpPr>
          <p:cNvPr id="9" name="TextBox 8">
            <a:extLst>
              <a:ext uri="{FF2B5EF4-FFF2-40B4-BE49-F238E27FC236}">
                <a16:creationId xmlns:a16="http://schemas.microsoft.com/office/drawing/2014/main" id="{25181988-1FF4-42BC-BD0B-0B5E1F09C57F}"/>
              </a:ext>
            </a:extLst>
          </p:cNvPr>
          <p:cNvSpPr txBox="1"/>
          <p:nvPr/>
        </p:nvSpPr>
        <p:spPr>
          <a:xfrm>
            <a:off x="6865034" y="2166425"/>
            <a:ext cx="3826412"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Then, R ∪ S is-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24238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7C040-998E-47EB-81DC-7E11F6176D19}"/>
              </a:ext>
            </a:extLst>
          </p:cNvPr>
          <p:cNvSpPr>
            <a:spLocks noGrp="1"/>
          </p:cNvSpPr>
          <p:nvPr>
            <p:ph type="title"/>
          </p:nvPr>
        </p:nvSpPr>
        <p:spPr/>
        <p:txBody>
          <a:bodyPr>
            <a:normAutofit fontScale="90000"/>
          </a:bodyPr>
          <a:lstStyle/>
          <a:p>
            <a:r>
              <a:rPr lang="en-US" b="1" u="sng" dirty="0"/>
              <a:t> Intersection Operator (∩)-</a:t>
            </a:r>
            <a:br>
              <a:rPr lang="en-US" b="1" dirty="0"/>
            </a:br>
            <a:endParaRPr lang="en-US" dirty="0"/>
          </a:p>
        </p:txBody>
      </p:sp>
      <p:sp>
        <p:nvSpPr>
          <p:cNvPr id="3" name="Content Placeholder 2">
            <a:extLst>
              <a:ext uri="{FF2B5EF4-FFF2-40B4-BE49-F238E27FC236}">
                <a16:creationId xmlns:a16="http://schemas.microsoft.com/office/drawing/2014/main" id="{EB453582-1B0F-4FBF-811E-FF18FF9D0384}"/>
              </a:ext>
            </a:extLst>
          </p:cNvPr>
          <p:cNvSpPr>
            <a:spLocks noGrp="1"/>
          </p:cNvSpPr>
          <p:nvPr>
            <p:ph sz="quarter" idx="13"/>
          </p:nvPr>
        </p:nvSpPr>
        <p:spPr>
          <a:xfrm>
            <a:off x="687976" y="1261782"/>
            <a:ext cx="10394707" cy="1706746"/>
          </a:xfrm>
        </p:spPr>
        <p:txBody>
          <a:bodyPr>
            <a:normAutofit fontScale="92500" lnSpcReduction="20000"/>
          </a:bodyPr>
          <a:lstStyle/>
          <a:p>
            <a:pPr fontAlgn="base"/>
            <a:r>
              <a:rPr lang="en-US" dirty="0">
                <a:latin typeface="Times New Roman" panose="02020603050405020304" pitchFamily="18" charset="0"/>
                <a:cs typeface="Times New Roman" panose="02020603050405020304" pitchFamily="18" charset="0"/>
              </a:rPr>
              <a:t>Let R and S be two relations.</a:t>
            </a:r>
          </a:p>
          <a:p>
            <a:pPr fontAlgn="base"/>
            <a:r>
              <a:rPr lang="en-US" dirty="0">
                <a:latin typeface="Times New Roman" panose="02020603050405020304" pitchFamily="18" charset="0"/>
                <a:cs typeface="Times New Roman" panose="02020603050405020304" pitchFamily="18" charset="0"/>
              </a:rPr>
              <a:t>Then-R ∩ S is the set of all tuples belonging to both R and S.</a:t>
            </a:r>
          </a:p>
          <a:p>
            <a:pPr fontAlgn="base"/>
            <a:r>
              <a:rPr lang="en-US" dirty="0">
                <a:latin typeface="Times New Roman" panose="02020603050405020304" pitchFamily="18" charset="0"/>
                <a:cs typeface="Times New Roman" panose="02020603050405020304" pitchFamily="18" charset="0"/>
              </a:rPr>
              <a:t>In R ∩ S, duplicates are automatically removed.</a:t>
            </a:r>
          </a:p>
          <a:p>
            <a:pPr fontAlgn="base"/>
            <a:r>
              <a:rPr lang="en-US" dirty="0">
                <a:latin typeface="Times New Roman" panose="02020603050405020304" pitchFamily="18" charset="0"/>
                <a:cs typeface="Times New Roman" panose="02020603050405020304" pitchFamily="18" charset="0"/>
              </a:rPr>
              <a:t>∏ CUSTOMER_NAME (BORROW) ∩ ∏ CUSTOMER_NAME (DEPOSITOR) </a:t>
            </a:r>
          </a:p>
          <a:p>
            <a:endParaRPr lang="en-US"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79DA5C62-93B0-40C6-9FC3-8B3194451BFC}"/>
              </a:ext>
            </a:extLst>
          </p:cNvPr>
          <p:cNvGraphicFramePr>
            <a:graphicFrameLocks noGrp="1"/>
          </p:cNvGraphicFramePr>
          <p:nvPr>
            <p:extLst>
              <p:ext uri="{D42A27DB-BD31-4B8C-83A1-F6EECF244321}">
                <p14:modId xmlns:p14="http://schemas.microsoft.com/office/powerpoint/2010/main" val="567084530"/>
              </p:ext>
            </p:extLst>
          </p:nvPr>
        </p:nvGraphicFramePr>
        <p:xfrm>
          <a:off x="0" y="2820695"/>
          <a:ext cx="4019549" cy="2347373"/>
        </p:xfrm>
        <a:graphic>
          <a:graphicData uri="http://schemas.openxmlformats.org/drawingml/2006/table">
            <a:tbl>
              <a:tblPr/>
              <a:tblGrid>
                <a:gridCol w="1346215">
                  <a:extLst>
                    <a:ext uri="{9D8B030D-6E8A-4147-A177-3AD203B41FA5}">
                      <a16:colId xmlns:a16="http://schemas.microsoft.com/office/drawing/2014/main" val="382020188"/>
                    </a:ext>
                  </a:extLst>
                </a:gridCol>
                <a:gridCol w="1336667">
                  <a:extLst>
                    <a:ext uri="{9D8B030D-6E8A-4147-A177-3AD203B41FA5}">
                      <a16:colId xmlns:a16="http://schemas.microsoft.com/office/drawing/2014/main" val="1410944317"/>
                    </a:ext>
                  </a:extLst>
                </a:gridCol>
                <a:gridCol w="1336667">
                  <a:extLst>
                    <a:ext uri="{9D8B030D-6E8A-4147-A177-3AD203B41FA5}">
                      <a16:colId xmlns:a16="http://schemas.microsoft.com/office/drawing/2014/main" val="2698789348"/>
                    </a:ext>
                  </a:extLst>
                </a:gridCol>
              </a:tblGrid>
              <a:tr h="537851">
                <a:tc>
                  <a:txBody>
                    <a:bodyPr/>
                    <a:lstStyle/>
                    <a:p>
                      <a:pPr algn="ctr"/>
                      <a:r>
                        <a:rPr lang="en-US" sz="1200" b="1">
                          <a:effectLst/>
                          <a:latin typeface="Times New Roman" panose="02020603050405020304" pitchFamily="18" charset="0"/>
                          <a:cs typeface="Times New Roman" panose="02020603050405020304" pitchFamily="18" charset="0"/>
                        </a:rPr>
                        <a:t>ID</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1200" b="1">
                          <a:effectLst/>
                          <a:latin typeface="Times New Roman" panose="02020603050405020304" pitchFamily="18" charset="0"/>
                          <a:cs typeface="Times New Roman" panose="02020603050405020304" pitchFamily="18" charset="0"/>
                        </a:rPr>
                        <a:t>Name</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1200" b="1">
                          <a:effectLst/>
                          <a:latin typeface="Times New Roman" panose="02020603050405020304" pitchFamily="18" charset="0"/>
                          <a:cs typeface="Times New Roman" panose="02020603050405020304" pitchFamily="18" charset="0"/>
                        </a:rPr>
                        <a:t>Subject</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348590386"/>
                  </a:ext>
                </a:extLst>
              </a:tr>
              <a:tr h="603174">
                <a:tc>
                  <a:txBody>
                    <a:bodyPr/>
                    <a:lstStyle/>
                    <a:p>
                      <a:pPr algn="ctr"/>
                      <a:r>
                        <a:rPr lang="en-US">
                          <a:effectLst/>
                          <a:latin typeface="Times New Roman" panose="02020603050405020304" pitchFamily="18" charset="0"/>
                          <a:cs typeface="Times New Roman" panose="02020603050405020304" pitchFamily="18" charset="0"/>
                        </a:rPr>
                        <a:t>100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Ankit</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English</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097890875"/>
                  </a:ext>
                </a:extLst>
              </a:tr>
              <a:tr h="603174">
                <a:tc>
                  <a:txBody>
                    <a:bodyPr/>
                    <a:lstStyle/>
                    <a:p>
                      <a:pPr algn="ctr"/>
                      <a:r>
                        <a:rPr lang="en-US">
                          <a:effectLst/>
                          <a:latin typeface="Times New Roman" panose="02020603050405020304" pitchFamily="18" charset="0"/>
                          <a:cs typeface="Times New Roman" panose="02020603050405020304" pitchFamily="18" charset="0"/>
                        </a:rPr>
                        <a:t>200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dirty="0">
                          <a:effectLst/>
                          <a:latin typeface="Times New Roman" panose="02020603050405020304" pitchFamily="18" charset="0"/>
                          <a:cs typeface="Times New Roman" panose="02020603050405020304" pitchFamily="18" charset="0"/>
                        </a:rPr>
                        <a:t>Pooja</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Maths</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35445005"/>
                  </a:ext>
                </a:extLst>
              </a:tr>
              <a:tr h="603174">
                <a:tc>
                  <a:txBody>
                    <a:bodyPr/>
                    <a:lstStyle/>
                    <a:p>
                      <a:pPr algn="ctr"/>
                      <a:r>
                        <a:rPr lang="en-US">
                          <a:effectLst/>
                          <a:latin typeface="Times New Roman" panose="02020603050405020304" pitchFamily="18" charset="0"/>
                          <a:cs typeface="Times New Roman" panose="02020603050405020304" pitchFamily="18" charset="0"/>
                        </a:rPr>
                        <a:t>300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Komal</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dirty="0">
                          <a:effectLst/>
                          <a:latin typeface="Times New Roman" panose="02020603050405020304" pitchFamily="18" charset="0"/>
                          <a:cs typeface="Times New Roman" panose="02020603050405020304" pitchFamily="18" charset="0"/>
                        </a:rPr>
                        <a:t>Science</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2082990592"/>
                  </a:ext>
                </a:extLst>
              </a:tr>
            </a:tbl>
          </a:graphicData>
        </a:graphic>
      </p:graphicFrame>
      <p:graphicFrame>
        <p:nvGraphicFramePr>
          <p:cNvPr id="5" name="Table 4">
            <a:extLst>
              <a:ext uri="{FF2B5EF4-FFF2-40B4-BE49-F238E27FC236}">
                <a16:creationId xmlns:a16="http://schemas.microsoft.com/office/drawing/2014/main" id="{C4B3A2D5-5E0D-4C52-8271-C8693B2F25B0}"/>
              </a:ext>
            </a:extLst>
          </p:cNvPr>
          <p:cNvGraphicFramePr>
            <a:graphicFrameLocks noGrp="1"/>
          </p:cNvGraphicFramePr>
          <p:nvPr>
            <p:extLst>
              <p:ext uri="{D42A27DB-BD31-4B8C-83A1-F6EECF244321}">
                <p14:modId xmlns:p14="http://schemas.microsoft.com/office/powerpoint/2010/main" val="676097396"/>
              </p:ext>
            </p:extLst>
          </p:nvPr>
        </p:nvGraphicFramePr>
        <p:xfrm>
          <a:off x="4019549" y="2820695"/>
          <a:ext cx="4019549" cy="2347374"/>
        </p:xfrm>
        <a:graphic>
          <a:graphicData uri="http://schemas.openxmlformats.org/drawingml/2006/table">
            <a:tbl>
              <a:tblPr/>
              <a:tblGrid>
                <a:gridCol w="1346215">
                  <a:extLst>
                    <a:ext uri="{9D8B030D-6E8A-4147-A177-3AD203B41FA5}">
                      <a16:colId xmlns:a16="http://schemas.microsoft.com/office/drawing/2014/main" val="824638027"/>
                    </a:ext>
                  </a:extLst>
                </a:gridCol>
                <a:gridCol w="1336667">
                  <a:extLst>
                    <a:ext uri="{9D8B030D-6E8A-4147-A177-3AD203B41FA5}">
                      <a16:colId xmlns:a16="http://schemas.microsoft.com/office/drawing/2014/main" val="3578104224"/>
                    </a:ext>
                  </a:extLst>
                </a:gridCol>
                <a:gridCol w="1336667">
                  <a:extLst>
                    <a:ext uri="{9D8B030D-6E8A-4147-A177-3AD203B41FA5}">
                      <a16:colId xmlns:a16="http://schemas.microsoft.com/office/drawing/2014/main" val="2654450860"/>
                    </a:ext>
                  </a:extLst>
                </a:gridCol>
              </a:tblGrid>
              <a:tr h="662080">
                <a:tc>
                  <a:txBody>
                    <a:bodyPr/>
                    <a:lstStyle/>
                    <a:p>
                      <a:pPr algn="ctr"/>
                      <a:r>
                        <a:rPr lang="en-US" sz="1200" b="1">
                          <a:effectLst/>
                          <a:latin typeface="Times New Roman" panose="02020603050405020304" pitchFamily="18" charset="0"/>
                          <a:cs typeface="Times New Roman" panose="02020603050405020304" pitchFamily="18" charset="0"/>
                        </a:rPr>
                        <a:t>ID</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1200" b="1">
                          <a:effectLst/>
                          <a:latin typeface="Times New Roman" panose="02020603050405020304" pitchFamily="18" charset="0"/>
                          <a:cs typeface="Times New Roman" panose="02020603050405020304" pitchFamily="18" charset="0"/>
                        </a:rPr>
                        <a:t>Name</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1200" b="1">
                          <a:effectLst/>
                          <a:latin typeface="Times New Roman" panose="02020603050405020304" pitchFamily="18" charset="0"/>
                          <a:cs typeface="Times New Roman" panose="02020603050405020304" pitchFamily="18" charset="0"/>
                        </a:rPr>
                        <a:t>Subject</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917037993"/>
                  </a:ext>
                </a:extLst>
              </a:tr>
              <a:tr h="842647">
                <a:tc>
                  <a:txBody>
                    <a:bodyPr/>
                    <a:lstStyle/>
                    <a:p>
                      <a:pPr algn="ctr"/>
                      <a:r>
                        <a:rPr lang="en-US">
                          <a:effectLst/>
                          <a:latin typeface="Times New Roman" panose="02020603050405020304" pitchFamily="18" charset="0"/>
                          <a:cs typeface="Times New Roman" panose="02020603050405020304" pitchFamily="18" charset="0"/>
                        </a:rPr>
                        <a:t>100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dirty="0">
                          <a:effectLst/>
                          <a:latin typeface="Times New Roman" panose="02020603050405020304" pitchFamily="18" charset="0"/>
                          <a:cs typeface="Times New Roman" panose="02020603050405020304" pitchFamily="18" charset="0"/>
                        </a:rPr>
                        <a:t>Ankit</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English</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882544867"/>
                  </a:ext>
                </a:extLst>
              </a:tr>
              <a:tr h="842647">
                <a:tc>
                  <a:txBody>
                    <a:bodyPr/>
                    <a:lstStyle/>
                    <a:p>
                      <a:pPr algn="ctr"/>
                      <a:r>
                        <a:rPr lang="en-US">
                          <a:effectLst/>
                          <a:latin typeface="Times New Roman" panose="02020603050405020304" pitchFamily="18" charset="0"/>
                          <a:cs typeface="Times New Roman" panose="02020603050405020304" pitchFamily="18" charset="0"/>
                        </a:rPr>
                        <a:t>400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Kajol</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dirty="0">
                          <a:effectLst/>
                          <a:latin typeface="Times New Roman" panose="02020603050405020304" pitchFamily="18" charset="0"/>
                          <a:cs typeface="Times New Roman" panose="02020603050405020304" pitchFamily="18" charset="0"/>
                        </a:rPr>
                        <a:t>French</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994683263"/>
                  </a:ext>
                </a:extLst>
              </a:tr>
            </a:tbl>
          </a:graphicData>
        </a:graphic>
      </p:graphicFrame>
      <p:graphicFrame>
        <p:nvGraphicFramePr>
          <p:cNvPr id="6" name="Table 5">
            <a:extLst>
              <a:ext uri="{FF2B5EF4-FFF2-40B4-BE49-F238E27FC236}">
                <a16:creationId xmlns:a16="http://schemas.microsoft.com/office/drawing/2014/main" id="{F13C6E29-820F-490B-BE8B-A9D5CF025D10}"/>
              </a:ext>
            </a:extLst>
          </p:cNvPr>
          <p:cNvGraphicFramePr>
            <a:graphicFrameLocks noGrp="1"/>
          </p:cNvGraphicFramePr>
          <p:nvPr>
            <p:extLst>
              <p:ext uri="{D42A27DB-BD31-4B8C-83A1-F6EECF244321}">
                <p14:modId xmlns:p14="http://schemas.microsoft.com/office/powerpoint/2010/main" val="2954078332"/>
              </p:ext>
            </p:extLst>
          </p:nvPr>
        </p:nvGraphicFramePr>
        <p:xfrm>
          <a:off x="8039099" y="2820694"/>
          <a:ext cx="3464926" cy="1260975"/>
        </p:xfrm>
        <a:graphic>
          <a:graphicData uri="http://schemas.openxmlformats.org/drawingml/2006/table">
            <a:tbl>
              <a:tblPr/>
              <a:tblGrid>
                <a:gridCol w="1160462">
                  <a:extLst>
                    <a:ext uri="{9D8B030D-6E8A-4147-A177-3AD203B41FA5}">
                      <a16:colId xmlns:a16="http://schemas.microsoft.com/office/drawing/2014/main" val="215411538"/>
                    </a:ext>
                  </a:extLst>
                </a:gridCol>
                <a:gridCol w="1152232">
                  <a:extLst>
                    <a:ext uri="{9D8B030D-6E8A-4147-A177-3AD203B41FA5}">
                      <a16:colId xmlns:a16="http://schemas.microsoft.com/office/drawing/2014/main" val="3426897762"/>
                    </a:ext>
                  </a:extLst>
                </a:gridCol>
                <a:gridCol w="1152232">
                  <a:extLst>
                    <a:ext uri="{9D8B030D-6E8A-4147-A177-3AD203B41FA5}">
                      <a16:colId xmlns:a16="http://schemas.microsoft.com/office/drawing/2014/main" val="2230509936"/>
                    </a:ext>
                  </a:extLst>
                </a:gridCol>
              </a:tblGrid>
              <a:tr h="554829">
                <a:tc>
                  <a:txBody>
                    <a:bodyPr/>
                    <a:lstStyle/>
                    <a:p>
                      <a:pPr algn="ctr"/>
                      <a:r>
                        <a:rPr lang="en-US" sz="1200" b="1">
                          <a:effectLst/>
                          <a:latin typeface="Times New Roman" panose="02020603050405020304" pitchFamily="18" charset="0"/>
                          <a:cs typeface="Times New Roman" panose="02020603050405020304" pitchFamily="18" charset="0"/>
                        </a:rPr>
                        <a:t>ID</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1200" b="1">
                          <a:effectLst/>
                          <a:latin typeface="Times New Roman" panose="02020603050405020304" pitchFamily="18" charset="0"/>
                          <a:cs typeface="Times New Roman" panose="02020603050405020304" pitchFamily="18" charset="0"/>
                        </a:rPr>
                        <a:t>Name</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1200" b="1">
                          <a:effectLst/>
                          <a:latin typeface="Times New Roman" panose="02020603050405020304" pitchFamily="18" charset="0"/>
                          <a:cs typeface="Times New Roman" panose="02020603050405020304" pitchFamily="18" charset="0"/>
                        </a:rPr>
                        <a:t>Subject</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232863588"/>
                  </a:ext>
                </a:extLst>
              </a:tr>
              <a:tr h="706146">
                <a:tc>
                  <a:txBody>
                    <a:bodyPr/>
                    <a:lstStyle/>
                    <a:p>
                      <a:pPr algn="ctr"/>
                      <a:r>
                        <a:rPr lang="en-US">
                          <a:effectLst/>
                          <a:latin typeface="Times New Roman" panose="02020603050405020304" pitchFamily="18" charset="0"/>
                          <a:cs typeface="Times New Roman" panose="02020603050405020304" pitchFamily="18" charset="0"/>
                        </a:rPr>
                        <a:t>100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dirty="0">
                          <a:effectLst/>
                          <a:latin typeface="Times New Roman" panose="02020603050405020304" pitchFamily="18" charset="0"/>
                          <a:cs typeface="Times New Roman" panose="02020603050405020304" pitchFamily="18" charset="0"/>
                        </a:rPr>
                        <a:t>Ankit</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dirty="0">
                          <a:effectLst/>
                          <a:latin typeface="Times New Roman" panose="02020603050405020304" pitchFamily="18" charset="0"/>
                          <a:cs typeface="Times New Roman" panose="02020603050405020304" pitchFamily="18" charset="0"/>
                        </a:rPr>
                        <a:t>English</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071633974"/>
                  </a:ext>
                </a:extLst>
              </a:tr>
            </a:tbl>
          </a:graphicData>
        </a:graphic>
      </p:graphicFrame>
      <p:sp>
        <p:nvSpPr>
          <p:cNvPr id="7" name="TextBox 6">
            <a:extLst>
              <a:ext uri="{FF2B5EF4-FFF2-40B4-BE49-F238E27FC236}">
                <a16:creationId xmlns:a16="http://schemas.microsoft.com/office/drawing/2014/main" id="{3415D4DB-73D3-4D59-88D1-14896AC72A1B}"/>
              </a:ext>
            </a:extLst>
          </p:cNvPr>
          <p:cNvSpPr txBox="1"/>
          <p:nvPr/>
        </p:nvSpPr>
        <p:spPr>
          <a:xfrm>
            <a:off x="8415131" y="4527440"/>
            <a:ext cx="231913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Then, R ∩ S is-</a:t>
            </a:r>
          </a:p>
        </p:txBody>
      </p:sp>
    </p:spTree>
    <p:extLst>
      <p:ext uri="{BB962C8B-B14F-4D97-AF65-F5344CB8AC3E}">
        <p14:creationId xmlns:p14="http://schemas.microsoft.com/office/powerpoint/2010/main" val="10563674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848E8-FD8F-48AA-986F-184158E17BEA}"/>
              </a:ext>
            </a:extLst>
          </p:cNvPr>
          <p:cNvSpPr>
            <a:spLocks noGrp="1"/>
          </p:cNvSpPr>
          <p:nvPr>
            <p:ph type="title"/>
          </p:nvPr>
        </p:nvSpPr>
        <p:spPr>
          <a:xfrm>
            <a:off x="0" y="95807"/>
            <a:ext cx="10396882" cy="1151965"/>
          </a:xfrm>
        </p:spPr>
        <p:txBody>
          <a:bodyPr>
            <a:normAutofit fontScale="90000"/>
          </a:bodyPr>
          <a:lstStyle/>
          <a:p>
            <a:r>
              <a:rPr lang="en-US" b="1" u="sng" dirty="0"/>
              <a:t>Difference Operator (-)</a:t>
            </a:r>
            <a:br>
              <a:rPr lang="en-US" b="1" dirty="0"/>
            </a:br>
            <a:endParaRPr lang="en-US" dirty="0"/>
          </a:p>
        </p:txBody>
      </p:sp>
      <p:sp>
        <p:nvSpPr>
          <p:cNvPr id="3" name="Content Placeholder 2">
            <a:extLst>
              <a:ext uri="{FF2B5EF4-FFF2-40B4-BE49-F238E27FC236}">
                <a16:creationId xmlns:a16="http://schemas.microsoft.com/office/drawing/2014/main" id="{6D24F692-3CA8-4526-8EA5-909C1C7D6853}"/>
              </a:ext>
            </a:extLst>
          </p:cNvPr>
          <p:cNvSpPr>
            <a:spLocks noGrp="1"/>
          </p:cNvSpPr>
          <p:nvPr>
            <p:ph sz="quarter" idx="13"/>
          </p:nvPr>
        </p:nvSpPr>
        <p:spPr>
          <a:xfrm>
            <a:off x="0" y="1374283"/>
            <a:ext cx="10394707" cy="1673717"/>
          </a:xfrm>
        </p:spPr>
        <p:txBody>
          <a:bodyPr>
            <a:normAutofit fontScale="92500" lnSpcReduction="20000"/>
          </a:bodyPr>
          <a:lstStyle/>
          <a:p>
            <a:pPr fontAlgn="base"/>
            <a:r>
              <a:rPr lang="en-US" dirty="0">
                <a:latin typeface="Times New Roman" panose="02020603050405020304" pitchFamily="18" charset="0"/>
                <a:cs typeface="Times New Roman" panose="02020603050405020304" pitchFamily="18" charset="0"/>
              </a:rPr>
              <a:t>Let R and S be two relations.</a:t>
            </a:r>
          </a:p>
          <a:p>
            <a:pPr fontAlgn="base"/>
            <a:r>
              <a:rPr lang="en-US" dirty="0">
                <a:latin typeface="Times New Roman" panose="02020603050405020304" pitchFamily="18" charset="0"/>
                <a:cs typeface="Times New Roman" panose="02020603050405020304" pitchFamily="18" charset="0"/>
              </a:rPr>
              <a:t>Then-R – S is the set of all tuples belonging to R and not to S.</a:t>
            </a:r>
          </a:p>
          <a:p>
            <a:pPr fontAlgn="base"/>
            <a:r>
              <a:rPr lang="en-US" dirty="0">
                <a:latin typeface="Times New Roman" panose="02020603050405020304" pitchFamily="18" charset="0"/>
                <a:cs typeface="Times New Roman" panose="02020603050405020304" pitchFamily="18" charset="0"/>
              </a:rPr>
              <a:t>In R – S, duplicates are automatically removed.</a:t>
            </a:r>
          </a:p>
          <a:p>
            <a:pPr fontAlgn="base"/>
            <a:r>
              <a:rPr lang="en-US" dirty="0">
                <a:latin typeface="Times New Roman" panose="02020603050405020304" pitchFamily="18" charset="0"/>
                <a:cs typeface="Times New Roman" panose="02020603050405020304" pitchFamily="18" charset="0"/>
              </a:rPr>
              <a:t>∏ CUSTOMER_NAME (BORROW) - ∏ CUSTOMER_NAME (DEPOSITOR)  </a:t>
            </a:r>
          </a:p>
          <a:p>
            <a:pPr fontAlgn="base"/>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EF4FAC21-B0B4-49AD-B6E2-EC4DB8BC5766}"/>
              </a:ext>
            </a:extLst>
          </p:cNvPr>
          <p:cNvGraphicFramePr>
            <a:graphicFrameLocks noGrp="1"/>
          </p:cNvGraphicFramePr>
          <p:nvPr>
            <p:extLst>
              <p:ext uri="{D42A27DB-BD31-4B8C-83A1-F6EECF244321}">
                <p14:modId xmlns:p14="http://schemas.microsoft.com/office/powerpoint/2010/main" val="253414483"/>
              </p:ext>
            </p:extLst>
          </p:nvPr>
        </p:nvGraphicFramePr>
        <p:xfrm>
          <a:off x="0" y="2779271"/>
          <a:ext cx="4019549" cy="2496114"/>
        </p:xfrm>
        <a:graphic>
          <a:graphicData uri="http://schemas.openxmlformats.org/drawingml/2006/table">
            <a:tbl>
              <a:tblPr/>
              <a:tblGrid>
                <a:gridCol w="1346215">
                  <a:extLst>
                    <a:ext uri="{9D8B030D-6E8A-4147-A177-3AD203B41FA5}">
                      <a16:colId xmlns:a16="http://schemas.microsoft.com/office/drawing/2014/main" val="3575577839"/>
                    </a:ext>
                  </a:extLst>
                </a:gridCol>
                <a:gridCol w="1336667">
                  <a:extLst>
                    <a:ext uri="{9D8B030D-6E8A-4147-A177-3AD203B41FA5}">
                      <a16:colId xmlns:a16="http://schemas.microsoft.com/office/drawing/2014/main" val="3876161274"/>
                    </a:ext>
                  </a:extLst>
                </a:gridCol>
                <a:gridCol w="1336667">
                  <a:extLst>
                    <a:ext uri="{9D8B030D-6E8A-4147-A177-3AD203B41FA5}">
                      <a16:colId xmlns:a16="http://schemas.microsoft.com/office/drawing/2014/main" val="1122738412"/>
                    </a:ext>
                  </a:extLst>
                </a:gridCol>
              </a:tblGrid>
              <a:tr h="518061">
                <a:tc>
                  <a:txBody>
                    <a:bodyPr/>
                    <a:lstStyle/>
                    <a:p>
                      <a:pPr algn="ctr"/>
                      <a:r>
                        <a:rPr lang="en-US" sz="1200" b="1">
                          <a:effectLst/>
                          <a:latin typeface="Times New Roman" panose="02020603050405020304" pitchFamily="18" charset="0"/>
                          <a:cs typeface="Times New Roman" panose="02020603050405020304" pitchFamily="18" charset="0"/>
                        </a:rPr>
                        <a:t>ID</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1200" b="1">
                          <a:effectLst/>
                          <a:latin typeface="Times New Roman" panose="02020603050405020304" pitchFamily="18" charset="0"/>
                          <a:cs typeface="Times New Roman" panose="02020603050405020304" pitchFamily="18" charset="0"/>
                        </a:rPr>
                        <a:t>Name</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1200" b="1">
                          <a:effectLst/>
                          <a:latin typeface="Times New Roman" panose="02020603050405020304" pitchFamily="18" charset="0"/>
                          <a:cs typeface="Times New Roman" panose="02020603050405020304" pitchFamily="18" charset="0"/>
                        </a:rPr>
                        <a:t>Subject</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095854643"/>
                  </a:ext>
                </a:extLst>
              </a:tr>
              <a:tr h="659351">
                <a:tc>
                  <a:txBody>
                    <a:bodyPr/>
                    <a:lstStyle/>
                    <a:p>
                      <a:pPr algn="ctr"/>
                      <a:r>
                        <a:rPr lang="en-US">
                          <a:effectLst/>
                          <a:latin typeface="Times New Roman" panose="02020603050405020304" pitchFamily="18" charset="0"/>
                          <a:cs typeface="Times New Roman" panose="02020603050405020304" pitchFamily="18" charset="0"/>
                        </a:rPr>
                        <a:t>100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Ankit</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English</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460832891"/>
                  </a:ext>
                </a:extLst>
              </a:tr>
              <a:tr h="659351">
                <a:tc>
                  <a:txBody>
                    <a:bodyPr/>
                    <a:lstStyle/>
                    <a:p>
                      <a:pPr algn="ctr"/>
                      <a:r>
                        <a:rPr lang="en-US">
                          <a:effectLst/>
                          <a:latin typeface="Times New Roman" panose="02020603050405020304" pitchFamily="18" charset="0"/>
                          <a:cs typeface="Times New Roman" panose="02020603050405020304" pitchFamily="18" charset="0"/>
                        </a:rPr>
                        <a:t>200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Pooja</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Maths</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2220912932"/>
                  </a:ext>
                </a:extLst>
              </a:tr>
              <a:tr h="659351">
                <a:tc>
                  <a:txBody>
                    <a:bodyPr/>
                    <a:lstStyle/>
                    <a:p>
                      <a:pPr algn="ctr"/>
                      <a:r>
                        <a:rPr lang="en-US">
                          <a:effectLst/>
                          <a:latin typeface="Times New Roman" panose="02020603050405020304" pitchFamily="18" charset="0"/>
                          <a:cs typeface="Times New Roman" panose="02020603050405020304" pitchFamily="18" charset="0"/>
                        </a:rPr>
                        <a:t>300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Komal</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dirty="0">
                          <a:effectLst/>
                          <a:latin typeface="Times New Roman" panose="02020603050405020304" pitchFamily="18" charset="0"/>
                          <a:cs typeface="Times New Roman" panose="02020603050405020304" pitchFamily="18" charset="0"/>
                        </a:rPr>
                        <a:t>Science</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801799649"/>
                  </a:ext>
                </a:extLst>
              </a:tr>
            </a:tbl>
          </a:graphicData>
        </a:graphic>
      </p:graphicFrame>
      <p:graphicFrame>
        <p:nvGraphicFramePr>
          <p:cNvPr id="5" name="Table 4">
            <a:extLst>
              <a:ext uri="{FF2B5EF4-FFF2-40B4-BE49-F238E27FC236}">
                <a16:creationId xmlns:a16="http://schemas.microsoft.com/office/drawing/2014/main" id="{06E77C2C-559F-46EF-B693-BD9057B76998}"/>
              </a:ext>
            </a:extLst>
          </p:cNvPr>
          <p:cNvGraphicFramePr>
            <a:graphicFrameLocks noGrp="1"/>
          </p:cNvGraphicFramePr>
          <p:nvPr>
            <p:extLst>
              <p:ext uri="{D42A27DB-BD31-4B8C-83A1-F6EECF244321}">
                <p14:modId xmlns:p14="http://schemas.microsoft.com/office/powerpoint/2010/main" val="4208619063"/>
              </p:ext>
            </p:extLst>
          </p:nvPr>
        </p:nvGraphicFramePr>
        <p:xfrm>
          <a:off x="4019549" y="2779271"/>
          <a:ext cx="4019549" cy="1188720"/>
        </p:xfrm>
        <a:graphic>
          <a:graphicData uri="http://schemas.openxmlformats.org/drawingml/2006/table">
            <a:tbl>
              <a:tblPr/>
              <a:tblGrid>
                <a:gridCol w="1346215">
                  <a:extLst>
                    <a:ext uri="{9D8B030D-6E8A-4147-A177-3AD203B41FA5}">
                      <a16:colId xmlns:a16="http://schemas.microsoft.com/office/drawing/2014/main" val="56807344"/>
                    </a:ext>
                  </a:extLst>
                </a:gridCol>
                <a:gridCol w="1336667">
                  <a:extLst>
                    <a:ext uri="{9D8B030D-6E8A-4147-A177-3AD203B41FA5}">
                      <a16:colId xmlns:a16="http://schemas.microsoft.com/office/drawing/2014/main" val="1767128766"/>
                    </a:ext>
                  </a:extLst>
                </a:gridCol>
                <a:gridCol w="1336667">
                  <a:extLst>
                    <a:ext uri="{9D8B030D-6E8A-4147-A177-3AD203B41FA5}">
                      <a16:colId xmlns:a16="http://schemas.microsoft.com/office/drawing/2014/main" val="25408514"/>
                    </a:ext>
                  </a:extLst>
                </a:gridCol>
              </a:tblGrid>
              <a:tr h="0">
                <a:tc>
                  <a:txBody>
                    <a:bodyPr/>
                    <a:lstStyle/>
                    <a:p>
                      <a:pPr algn="ctr"/>
                      <a:r>
                        <a:rPr lang="en-US" sz="1200" b="1">
                          <a:effectLst/>
                          <a:latin typeface="Times New Roman" panose="02020603050405020304" pitchFamily="18" charset="0"/>
                          <a:cs typeface="Times New Roman" panose="02020603050405020304" pitchFamily="18" charset="0"/>
                        </a:rPr>
                        <a:t>ID</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1200" b="1">
                          <a:effectLst/>
                          <a:latin typeface="Times New Roman" panose="02020603050405020304" pitchFamily="18" charset="0"/>
                          <a:cs typeface="Times New Roman" panose="02020603050405020304" pitchFamily="18" charset="0"/>
                        </a:rPr>
                        <a:t>Name</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1200" b="1">
                          <a:effectLst/>
                          <a:latin typeface="Times New Roman" panose="02020603050405020304" pitchFamily="18" charset="0"/>
                          <a:cs typeface="Times New Roman" panose="02020603050405020304" pitchFamily="18" charset="0"/>
                        </a:rPr>
                        <a:t>Subject</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571710972"/>
                  </a:ext>
                </a:extLst>
              </a:tr>
              <a:tr h="0">
                <a:tc>
                  <a:txBody>
                    <a:bodyPr/>
                    <a:lstStyle/>
                    <a:p>
                      <a:pPr algn="ctr"/>
                      <a:r>
                        <a:rPr lang="en-US">
                          <a:effectLst/>
                          <a:latin typeface="Times New Roman" panose="02020603050405020304" pitchFamily="18" charset="0"/>
                          <a:cs typeface="Times New Roman" panose="02020603050405020304" pitchFamily="18" charset="0"/>
                        </a:rPr>
                        <a:t>100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dirty="0">
                          <a:effectLst/>
                          <a:latin typeface="Times New Roman" panose="02020603050405020304" pitchFamily="18" charset="0"/>
                          <a:cs typeface="Times New Roman" panose="02020603050405020304" pitchFamily="18" charset="0"/>
                        </a:rPr>
                        <a:t>Ankit</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English</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747603930"/>
                  </a:ext>
                </a:extLst>
              </a:tr>
              <a:tr h="0">
                <a:tc>
                  <a:txBody>
                    <a:bodyPr/>
                    <a:lstStyle/>
                    <a:p>
                      <a:pPr algn="ctr"/>
                      <a:r>
                        <a:rPr lang="en-US">
                          <a:effectLst/>
                          <a:latin typeface="Times New Roman" panose="02020603050405020304" pitchFamily="18" charset="0"/>
                          <a:cs typeface="Times New Roman" panose="02020603050405020304" pitchFamily="18" charset="0"/>
                        </a:rPr>
                        <a:t>400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Kajol</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dirty="0">
                          <a:effectLst/>
                          <a:latin typeface="Times New Roman" panose="02020603050405020304" pitchFamily="18" charset="0"/>
                          <a:cs typeface="Times New Roman" panose="02020603050405020304" pitchFamily="18" charset="0"/>
                        </a:rPr>
                        <a:t>French</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044866521"/>
                  </a:ext>
                </a:extLst>
              </a:tr>
            </a:tbl>
          </a:graphicData>
        </a:graphic>
      </p:graphicFrame>
      <p:graphicFrame>
        <p:nvGraphicFramePr>
          <p:cNvPr id="6" name="Table 5">
            <a:extLst>
              <a:ext uri="{FF2B5EF4-FFF2-40B4-BE49-F238E27FC236}">
                <a16:creationId xmlns:a16="http://schemas.microsoft.com/office/drawing/2014/main" id="{5993ED34-29AA-4D27-B005-8A77A4D643F3}"/>
              </a:ext>
            </a:extLst>
          </p:cNvPr>
          <p:cNvGraphicFramePr>
            <a:graphicFrameLocks noGrp="1"/>
          </p:cNvGraphicFramePr>
          <p:nvPr>
            <p:extLst>
              <p:ext uri="{D42A27DB-BD31-4B8C-83A1-F6EECF244321}">
                <p14:modId xmlns:p14="http://schemas.microsoft.com/office/powerpoint/2010/main" val="2724341410"/>
              </p:ext>
            </p:extLst>
          </p:nvPr>
        </p:nvGraphicFramePr>
        <p:xfrm>
          <a:off x="8039098" y="2779271"/>
          <a:ext cx="3637086" cy="1567647"/>
        </p:xfrm>
        <a:graphic>
          <a:graphicData uri="http://schemas.openxmlformats.org/drawingml/2006/table">
            <a:tbl>
              <a:tblPr/>
              <a:tblGrid>
                <a:gridCol w="1218122">
                  <a:extLst>
                    <a:ext uri="{9D8B030D-6E8A-4147-A177-3AD203B41FA5}">
                      <a16:colId xmlns:a16="http://schemas.microsoft.com/office/drawing/2014/main" val="2164135452"/>
                    </a:ext>
                  </a:extLst>
                </a:gridCol>
                <a:gridCol w="1209482">
                  <a:extLst>
                    <a:ext uri="{9D8B030D-6E8A-4147-A177-3AD203B41FA5}">
                      <a16:colId xmlns:a16="http://schemas.microsoft.com/office/drawing/2014/main" val="501367868"/>
                    </a:ext>
                  </a:extLst>
                </a:gridCol>
                <a:gridCol w="1209482">
                  <a:extLst>
                    <a:ext uri="{9D8B030D-6E8A-4147-A177-3AD203B41FA5}">
                      <a16:colId xmlns:a16="http://schemas.microsoft.com/office/drawing/2014/main" val="1208227585"/>
                    </a:ext>
                  </a:extLst>
                </a:gridCol>
              </a:tblGrid>
              <a:tr h="442157">
                <a:tc>
                  <a:txBody>
                    <a:bodyPr/>
                    <a:lstStyle/>
                    <a:p>
                      <a:pPr algn="ctr"/>
                      <a:r>
                        <a:rPr lang="en-US" sz="1200" b="1">
                          <a:effectLst/>
                          <a:latin typeface="Times New Roman" panose="02020603050405020304" pitchFamily="18" charset="0"/>
                          <a:cs typeface="Times New Roman" panose="02020603050405020304" pitchFamily="18" charset="0"/>
                        </a:rPr>
                        <a:t>ID</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1200" b="1">
                          <a:effectLst/>
                          <a:latin typeface="Times New Roman" panose="02020603050405020304" pitchFamily="18" charset="0"/>
                          <a:cs typeface="Times New Roman" panose="02020603050405020304" pitchFamily="18" charset="0"/>
                        </a:rPr>
                        <a:t>Name</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1200" b="1">
                          <a:effectLst/>
                          <a:latin typeface="Times New Roman" panose="02020603050405020304" pitchFamily="18" charset="0"/>
                          <a:cs typeface="Times New Roman" panose="02020603050405020304" pitchFamily="18" charset="0"/>
                        </a:rPr>
                        <a:t>Subject</a:t>
                      </a:r>
                      <a:endParaRPr lang="en-US">
                        <a:effectLst/>
                        <a:latin typeface="Times New Roman" panose="02020603050405020304" pitchFamily="18" charset="0"/>
                        <a:cs typeface="Times New Roman" panose="02020603050405020304"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657851345"/>
                  </a:ext>
                </a:extLst>
              </a:tr>
              <a:tr h="562745">
                <a:tc>
                  <a:txBody>
                    <a:bodyPr/>
                    <a:lstStyle/>
                    <a:p>
                      <a:pPr algn="ctr"/>
                      <a:r>
                        <a:rPr lang="en-US">
                          <a:effectLst/>
                          <a:latin typeface="Times New Roman" panose="02020603050405020304" pitchFamily="18" charset="0"/>
                          <a:cs typeface="Times New Roman" panose="02020603050405020304" pitchFamily="18" charset="0"/>
                        </a:rPr>
                        <a:t>200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dirty="0">
                          <a:effectLst/>
                          <a:latin typeface="Times New Roman" panose="02020603050405020304" pitchFamily="18" charset="0"/>
                          <a:cs typeface="Times New Roman" panose="02020603050405020304" pitchFamily="18" charset="0"/>
                        </a:rPr>
                        <a:t>Pooja</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Maths</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2774134109"/>
                  </a:ext>
                </a:extLst>
              </a:tr>
              <a:tr h="562745">
                <a:tc>
                  <a:txBody>
                    <a:bodyPr/>
                    <a:lstStyle/>
                    <a:p>
                      <a:pPr algn="ctr"/>
                      <a:r>
                        <a:rPr lang="en-US">
                          <a:effectLst/>
                          <a:latin typeface="Times New Roman" panose="02020603050405020304" pitchFamily="18" charset="0"/>
                          <a:cs typeface="Times New Roman" panose="02020603050405020304" pitchFamily="18" charset="0"/>
                        </a:rPr>
                        <a:t>300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latin typeface="Times New Roman" panose="02020603050405020304" pitchFamily="18" charset="0"/>
                          <a:cs typeface="Times New Roman" panose="02020603050405020304" pitchFamily="18" charset="0"/>
                        </a:rPr>
                        <a:t>Komal</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dirty="0">
                          <a:effectLst/>
                          <a:latin typeface="Times New Roman" panose="02020603050405020304" pitchFamily="18" charset="0"/>
                          <a:cs typeface="Times New Roman" panose="02020603050405020304" pitchFamily="18" charset="0"/>
                        </a:rPr>
                        <a:t>Science</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447040147"/>
                  </a:ext>
                </a:extLst>
              </a:tr>
            </a:tbl>
          </a:graphicData>
        </a:graphic>
      </p:graphicFrame>
      <p:sp>
        <p:nvSpPr>
          <p:cNvPr id="7" name="TextBox 6">
            <a:extLst>
              <a:ext uri="{FF2B5EF4-FFF2-40B4-BE49-F238E27FC236}">
                <a16:creationId xmlns:a16="http://schemas.microsoft.com/office/drawing/2014/main" id="{37D65939-D94A-4D77-B39C-567F80E620C0}"/>
              </a:ext>
            </a:extLst>
          </p:cNvPr>
          <p:cNvSpPr txBox="1"/>
          <p:nvPr/>
        </p:nvSpPr>
        <p:spPr>
          <a:xfrm>
            <a:off x="8356209" y="4684542"/>
            <a:ext cx="272647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Then, R – S is-</a:t>
            </a:r>
          </a:p>
        </p:txBody>
      </p:sp>
    </p:spTree>
    <p:extLst>
      <p:ext uri="{BB962C8B-B14F-4D97-AF65-F5344CB8AC3E}">
        <p14:creationId xmlns:p14="http://schemas.microsoft.com/office/powerpoint/2010/main" val="5243721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BBF81-D50E-4B39-BFEF-D8E34740232F}"/>
              </a:ext>
            </a:extLst>
          </p:cNvPr>
          <p:cNvSpPr>
            <a:spLocks noGrp="1"/>
          </p:cNvSpPr>
          <p:nvPr>
            <p:ph type="title"/>
          </p:nvPr>
        </p:nvSpPr>
        <p:spPr>
          <a:xfrm>
            <a:off x="0" y="109817"/>
            <a:ext cx="10396882" cy="1151965"/>
          </a:xfrm>
        </p:spPr>
        <p:txBody>
          <a:bodyPr>
            <a:normAutofit fontScale="90000"/>
          </a:bodyPr>
          <a:lstStyle/>
          <a:p>
            <a:r>
              <a:rPr lang="en-US" dirty="0"/>
              <a:t>Cartesian product</a:t>
            </a:r>
            <a:br>
              <a:rPr lang="en-US" dirty="0"/>
            </a:br>
            <a:endParaRPr lang="en-US" dirty="0"/>
          </a:p>
        </p:txBody>
      </p:sp>
      <p:sp>
        <p:nvSpPr>
          <p:cNvPr id="3" name="Content Placeholder 2">
            <a:extLst>
              <a:ext uri="{FF2B5EF4-FFF2-40B4-BE49-F238E27FC236}">
                <a16:creationId xmlns:a16="http://schemas.microsoft.com/office/drawing/2014/main" id="{5DA95F6B-A2F6-44F2-ABA3-C2E6A292F52F}"/>
              </a:ext>
            </a:extLst>
          </p:cNvPr>
          <p:cNvSpPr>
            <a:spLocks noGrp="1"/>
          </p:cNvSpPr>
          <p:nvPr>
            <p:ph sz="quarter" idx="13"/>
          </p:nvPr>
        </p:nvSpPr>
        <p:spPr>
          <a:xfrm>
            <a:off x="2175" y="853818"/>
            <a:ext cx="10394707" cy="1365604"/>
          </a:xfrm>
        </p:spPr>
        <p:txBody>
          <a:bodyPr/>
          <a:lstStyle/>
          <a:p>
            <a:r>
              <a:rPr lang="en-US" dirty="0">
                <a:latin typeface="Times New Roman" panose="02020603050405020304" pitchFamily="18" charset="0"/>
                <a:cs typeface="Times New Roman" panose="02020603050405020304" pitchFamily="18" charset="0"/>
              </a:rPr>
              <a:t>The Cartesian product is used to combine each row in one table with each row in the other table. It is also known as a cross product.</a:t>
            </a:r>
          </a:p>
          <a:p>
            <a:r>
              <a:rPr lang="en-US" dirty="0">
                <a:latin typeface="Times New Roman" panose="02020603050405020304" pitchFamily="18" charset="0"/>
                <a:cs typeface="Times New Roman" panose="02020603050405020304" pitchFamily="18" charset="0"/>
              </a:rPr>
              <a:t>It is denoted by X.</a:t>
            </a:r>
          </a:p>
          <a:p>
            <a:endParaRPr lang="en-US"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8DE40A90-485D-465B-AD24-1915A99ECA98}"/>
              </a:ext>
            </a:extLst>
          </p:cNvPr>
          <p:cNvGraphicFramePr>
            <a:graphicFrameLocks noGrp="1"/>
          </p:cNvGraphicFramePr>
          <p:nvPr>
            <p:extLst>
              <p:ext uri="{D42A27DB-BD31-4B8C-83A1-F6EECF244321}">
                <p14:modId xmlns:p14="http://schemas.microsoft.com/office/powerpoint/2010/main" val="3362152979"/>
              </p:ext>
            </p:extLst>
          </p:nvPr>
        </p:nvGraphicFramePr>
        <p:xfrm>
          <a:off x="0" y="2005783"/>
          <a:ext cx="4922631" cy="1783080"/>
        </p:xfrm>
        <a:graphic>
          <a:graphicData uri="http://schemas.openxmlformats.org/drawingml/2006/table">
            <a:tbl>
              <a:tblPr/>
              <a:tblGrid>
                <a:gridCol w="1640877">
                  <a:extLst>
                    <a:ext uri="{9D8B030D-6E8A-4147-A177-3AD203B41FA5}">
                      <a16:colId xmlns:a16="http://schemas.microsoft.com/office/drawing/2014/main" val="3874336827"/>
                    </a:ext>
                  </a:extLst>
                </a:gridCol>
                <a:gridCol w="1640877">
                  <a:extLst>
                    <a:ext uri="{9D8B030D-6E8A-4147-A177-3AD203B41FA5}">
                      <a16:colId xmlns:a16="http://schemas.microsoft.com/office/drawing/2014/main" val="826602255"/>
                    </a:ext>
                  </a:extLst>
                </a:gridCol>
                <a:gridCol w="1640877">
                  <a:extLst>
                    <a:ext uri="{9D8B030D-6E8A-4147-A177-3AD203B41FA5}">
                      <a16:colId xmlns:a16="http://schemas.microsoft.com/office/drawing/2014/main" val="2558606021"/>
                    </a:ext>
                  </a:extLst>
                </a:gridCol>
              </a:tblGrid>
              <a:tr h="0">
                <a:tc>
                  <a:txBody>
                    <a:bodyPr/>
                    <a:lstStyle/>
                    <a:p>
                      <a:pPr algn="l" fontAlgn="t"/>
                      <a:r>
                        <a:rPr lang="en-US">
                          <a:solidFill>
                            <a:srgbClr val="000000"/>
                          </a:solidFill>
                          <a:effectLst/>
                          <a:latin typeface="times new roman" panose="02020603050405020304" pitchFamily="18" charset="0"/>
                        </a:rPr>
                        <a:t>EMP_ID</a:t>
                      </a:r>
                    </a:p>
                  </a:txBody>
                  <a:tcPr marL="114300" marR="114300" marT="114300" marB="114300">
                    <a:lnL w="9525" cap="flat" cmpd="sng" algn="ctr">
                      <a:solidFill>
                        <a:srgbClr val="50AD97"/>
                      </a:solidFill>
                      <a:prstDash val="solid"/>
                      <a:round/>
                      <a:headEnd type="none" w="med" len="med"/>
                      <a:tailEnd type="none" w="med" len="med"/>
                    </a:lnL>
                    <a:lnR w="9525" cap="flat" cmpd="sng" algn="ctr">
                      <a:solidFill>
                        <a:srgbClr val="50AD97"/>
                      </a:solidFill>
                      <a:prstDash val="solid"/>
                      <a:round/>
                      <a:headEnd type="none" w="med" len="med"/>
                      <a:tailEnd type="none" w="med" len="med"/>
                    </a:lnR>
                    <a:lnT w="9525" cap="flat" cmpd="sng" algn="ctr">
                      <a:solidFill>
                        <a:srgbClr val="50AD97"/>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EMP_NAME</a:t>
                      </a:r>
                    </a:p>
                  </a:txBody>
                  <a:tcPr marL="114300" marR="114300" marT="114300" marB="114300">
                    <a:lnL w="9525" cap="flat" cmpd="sng" algn="ctr">
                      <a:solidFill>
                        <a:srgbClr val="50AD97"/>
                      </a:solidFill>
                      <a:prstDash val="solid"/>
                      <a:round/>
                      <a:headEnd type="none" w="med" len="med"/>
                      <a:tailEnd type="none" w="med" len="med"/>
                    </a:lnL>
                    <a:lnR w="9525" cap="flat" cmpd="sng" algn="ctr">
                      <a:solidFill>
                        <a:srgbClr val="50AD97"/>
                      </a:solidFill>
                      <a:prstDash val="solid"/>
                      <a:round/>
                      <a:headEnd type="none" w="med" len="med"/>
                      <a:tailEnd type="none" w="med" len="med"/>
                    </a:lnR>
                    <a:lnT w="9525" cap="flat" cmpd="sng" algn="ctr">
                      <a:solidFill>
                        <a:srgbClr val="50AD97"/>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EMP_DEPT</a:t>
                      </a:r>
                    </a:p>
                  </a:txBody>
                  <a:tcPr marL="114300" marR="114300" marT="114300" marB="114300">
                    <a:lnL w="9525" cap="flat" cmpd="sng" algn="ctr">
                      <a:solidFill>
                        <a:srgbClr val="50AD97"/>
                      </a:solidFill>
                      <a:prstDash val="solid"/>
                      <a:round/>
                      <a:headEnd type="none" w="med" len="med"/>
                      <a:tailEnd type="none" w="med" len="med"/>
                    </a:lnL>
                    <a:lnR w="9525" cap="flat" cmpd="sng" algn="ctr">
                      <a:solidFill>
                        <a:srgbClr val="50AD97"/>
                      </a:solidFill>
                      <a:prstDash val="solid"/>
                      <a:round/>
                      <a:headEnd type="none" w="med" len="med"/>
                      <a:tailEnd type="none" w="med" len="med"/>
                    </a:lnR>
                    <a:lnT w="9525" cap="flat" cmpd="sng" algn="ctr">
                      <a:solidFill>
                        <a:srgbClr val="50AD97"/>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281018045"/>
                  </a:ext>
                </a:extLst>
              </a:tr>
              <a:tr h="0">
                <a:tc>
                  <a:txBody>
                    <a:bodyPr/>
                    <a:lstStyle/>
                    <a:p>
                      <a:pPr algn="l" fontAlgn="t"/>
                      <a:r>
                        <a:rPr lang="en-US">
                          <a:solidFill>
                            <a:srgbClr val="000000"/>
                          </a:solidFill>
                          <a:effectLst/>
                          <a:latin typeface="verdana" panose="020B0604030504040204" pitchFamily="34" charset="0"/>
                        </a:rPr>
                        <a:t>1</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a:solidFill>
                            <a:srgbClr val="000000"/>
                          </a:solidFill>
                          <a:effectLst/>
                          <a:latin typeface="verdana" panose="020B0604030504040204" pitchFamily="34" charset="0"/>
                        </a:rPr>
                        <a:t>Smith</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a:solidFill>
                            <a:srgbClr val="000000"/>
                          </a:solidFill>
                          <a:effectLst/>
                          <a:latin typeface="verdana" panose="020B0604030504040204" pitchFamily="34" charset="0"/>
                        </a:rPr>
                        <a:t>A</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42862314"/>
                  </a:ext>
                </a:extLst>
              </a:tr>
              <a:tr h="0">
                <a:tc>
                  <a:txBody>
                    <a:bodyPr/>
                    <a:lstStyle/>
                    <a:p>
                      <a:pPr algn="l" fontAlgn="t"/>
                      <a:r>
                        <a:rPr lang="en-US">
                          <a:solidFill>
                            <a:srgbClr val="000000"/>
                          </a:solidFill>
                          <a:effectLst/>
                          <a:latin typeface="verdana" panose="020B0604030504040204" pitchFamily="34" charset="0"/>
                        </a:rPr>
                        <a:t>2</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a:solidFill>
                            <a:srgbClr val="000000"/>
                          </a:solidFill>
                          <a:effectLst/>
                          <a:latin typeface="verdana" panose="020B0604030504040204" pitchFamily="34" charset="0"/>
                        </a:rPr>
                        <a:t>Harry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a:solidFill>
                            <a:srgbClr val="000000"/>
                          </a:solidFill>
                          <a:effectLst/>
                          <a:latin typeface="verdana" panose="020B0604030504040204" pitchFamily="34" charset="0"/>
                        </a:rPr>
                        <a:t>C</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930041840"/>
                  </a:ext>
                </a:extLst>
              </a:tr>
              <a:tr h="0">
                <a:tc>
                  <a:txBody>
                    <a:bodyPr/>
                    <a:lstStyle/>
                    <a:p>
                      <a:pPr algn="l" fontAlgn="t"/>
                      <a:r>
                        <a:rPr lang="en-US">
                          <a:solidFill>
                            <a:srgbClr val="000000"/>
                          </a:solidFill>
                          <a:effectLst/>
                          <a:latin typeface="verdana" panose="020B0604030504040204" pitchFamily="34" charset="0"/>
                        </a:rPr>
                        <a:t>3</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a:solidFill>
                            <a:srgbClr val="000000"/>
                          </a:solidFill>
                          <a:effectLst/>
                          <a:latin typeface="verdana" panose="020B0604030504040204" pitchFamily="34" charset="0"/>
                        </a:rPr>
                        <a:t>John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dirty="0">
                          <a:solidFill>
                            <a:srgbClr val="000000"/>
                          </a:solidFill>
                          <a:effectLst/>
                          <a:latin typeface="verdana" panose="020B0604030504040204" pitchFamily="34" charset="0"/>
                        </a:rPr>
                        <a:t>B</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059962211"/>
                  </a:ext>
                </a:extLst>
              </a:tr>
            </a:tbl>
          </a:graphicData>
        </a:graphic>
      </p:graphicFrame>
      <p:graphicFrame>
        <p:nvGraphicFramePr>
          <p:cNvPr id="5" name="Table 4">
            <a:extLst>
              <a:ext uri="{FF2B5EF4-FFF2-40B4-BE49-F238E27FC236}">
                <a16:creationId xmlns:a16="http://schemas.microsoft.com/office/drawing/2014/main" id="{1561BE6E-C2BB-4A4B-9F29-4FA6E300D153}"/>
              </a:ext>
            </a:extLst>
          </p:cNvPr>
          <p:cNvGraphicFramePr>
            <a:graphicFrameLocks noGrp="1"/>
          </p:cNvGraphicFramePr>
          <p:nvPr>
            <p:extLst>
              <p:ext uri="{D42A27DB-BD31-4B8C-83A1-F6EECF244321}">
                <p14:modId xmlns:p14="http://schemas.microsoft.com/office/powerpoint/2010/main" val="4090602729"/>
              </p:ext>
            </p:extLst>
          </p:nvPr>
        </p:nvGraphicFramePr>
        <p:xfrm>
          <a:off x="0" y="3803297"/>
          <a:ext cx="4922632" cy="1783080"/>
        </p:xfrm>
        <a:graphic>
          <a:graphicData uri="http://schemas.openxmlformats.org/drawingml/2006/table">
            <a:tbl>
              <a:tblPr/>
              <a:tblGrid>
                <a:gridCol w="2461316">
                  <a:extLst>
                    <a:ext uri="{9D8B030D-6E8A-4147-A177-3AD203B41FA5}">
                      <a16:colId xmlns:a16="http://schemas.microsoft.com/office/drawing/2014/main" val="3783168586"/>
                    </a:ext>
                  </a:extLst>
                </a:gridCol>
                <a:gridCol w="2461316">
                  <a:extLst>
                    <a:ext uri="{9D8B030D-6E8A-4147-A177-3AD203B41FA5}">
                      <a16:colId xmlns:a16="http://schemas.microsoft.com/office/drawing/2014/main" val="1401439329"/>
                    </a:ext>
                  </a:extLst>
                </a:gridCol>
              </a:tblGrid>
              <a:tr h="0">
                <a:tc>
                  <a:txBody>
                    <a:bodyPr/>
                    <a:lstStyle/>
                    <a:p>
                      <a:pPr algn="l" fontAlgn="t"/>
                      <a:r>
                        <a:rPr lang="en-US">
                          <a:solidFill>
                            <a:srgbClr val="000000"/>
                          </a:solidFill>
                          <a:effectLst/>
                          <a:latin typeface="times new roman" panose="02020603050405020304" pitchFamily="18" charset="0"/>
                        </a:rPr>
                        <a:t>DEPT_NO</a:t>
                      </a:r>
                    </a:p>
                  </a:txBody>
                  <a:tcPr marL="114300" marR="114300" marT="114300" marB="114300">
                    <a:lnL w="9525" cap="flat" cmpd="sng" algn="ctr">
                      <a:solidFill>
                        <a:srgbClr val="B01734"/>
                      </a:solidFill>
                      <a:prstDash val="solid"/>
                      <a:round/>
                      <a:headEnd type="none" w="med" len="med"/>
                      <a:tailEnd type="none" w="med" len="med"/>
                    </a:lnL>
                    <a:lnR w="9525" cap="flat" cmpd="sng" algn="ctr">
                      <a:solidFill>
                        <a:srgbClr val="B01734"/>
                      </a:solidFill>
                      <a:prstDash val="solid"/>
                      <a:round/>
                      <a:headEnd type="none" w="med" len="med"/>
                      <a:tailEnd type="none" w="med" len="med"/>
                    </a:lnR>
                    <a:lnT w="9525" cap="flat" cmpd="sng" algn="ctr">
                      <a:solidFill>
                        <a:srgbClr val="B01734"/>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DEPT_NAME</a:t>
                      </a:r>
                    </a:p>
                  </a:txBody>
                  <a:tcPr marL="114300" marR="114300" marT="114300" marB="114300">
                    <a:lnL w="9525" cap="flat" cmpd="sng" algn="ctr">
                      <a:solidFill>
                        <a:srgbClr val="B01734"/>
                      </a:solidFill>
                      <a:prstDash val="solid"/>
                      <a:round/>
                      <a:headEnd type="none" w="med" len="med"/>
                      <a:tailEnd type="none" w="med" len="med"/>
                    </a:lnL>
                    <a:lnR w="9525" cap="flat" cmpd="sng" algn="ctr">
                      <a:solidFill>
                        <a:srgbClr val="B01734"/>
                      </a:solidFill>
                      <a:prstDash val="solid"/>
                      <a:round/>
                      <a:headEnd type="none" w="med" len="med"/>
                      <a:tailEnd type="none" w="med" len="med"/>
                    </a:lnR>
                    <a:lnT w="9525" cap="flat" cmpd="sng" algn="ctr">
                      <a:solidFill>
                        <a:srgbClr val="B01734"/>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770650391"/>
                  </a:ext>
                </a:extLst>
              </a:tr>
              <a:tr h="0">
                <a:tc>
                  <a:txBody>
                    <a:bodyPr/>
                    <a:lstStyle/>
                    <a:p>
                      <a:pPr algn="l" fontAlgn="t"/>
                      <a:r>
                        <a:rPr lang="en-US">
                          <a:solidFill>
                            <a:srgbClr val="000000"/>
                          </a:solidFill>
                          <a:effectLst/>
                          <a:latin typeface="verdana" panose="020B0604030504040204" pitchFamily="34" charset="0"/>
                        </a:rPr>
                        <a:t>A</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a:solidFill>
                            <a:srgbClr val="000000"/>
                          </a:solidFill>
                          <a:effectLst/>
                          <a:latin typeface="verdana" panose="020B0604030504040204" pitchFamily="34" charset="0"/>
                        </a:rPr>
                        <a:t>Marketing</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66962302"/>
                  </a:ext>
                </a:extLst>
              </a:tr>
              <a:tr h="0">
                <a:tc>
                  <a:txBody>
                    <a:bodyPr/>
                    <a:lstStyle/>
                    <a:p>
                      <a:pPr algn="l" fontAlgn="t"/>
                      <a:r>
                        <a:rPr lang="en-US">
                          <a:solidFill>
                            <a:srgbClr val="000000"/>
                          </a:solidFill>
                          <a:effectLst/>
                          <a:latin typeface="verdana" panose="020B0604030504040204" pitchFamily="34" charset="0"/>
                        </a:rPr>
                        <a:t>B</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a:solidFill>
                            <a:srgbClr val="000000"/>
                          </a:solidFill>
                          <a:effectLst/>
                          <a:latin typeface="verdana" panose="020B0604030504040204" pitchFamily="34" charset="0"/>
                        </a:rPr>
                        <a:t>Sales</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900768911"/>
                  </a:ext>
                </a:extLst>
              </a:tr>
              <a:tr h="0">
                <a:tc>
                  <a:txBody>
                    <a:bodyPr/>
                    <a:lstStyle/>
                    <a:p>
                      <a:pPr algn="l" fontAlgn="t"/>
                      <a:r>
                        <a:rPr lang="en-US">
                          <a:solidFill>
                            <a:srgbClr val="000000"/>
                          </a:solidFill>
                          <a:effectLst/>
                          <a:latin typeface="verdana" panose="020B0604030504040204" pitchFamily="34" charset="0"/>
                        </a:rPr>
                        <a:t>C</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dirty="0">
                          <a:solidFill>
                            <a:srgbClr val="000000"/>
                          </a:solidFill>
                          <a:effectLst/>
                          <a:latin typeface="verdana" panose="020B0604030504040204" pitchFamily="34" charset="0"/>
                        </a:rPr>
                        <a:t>Legal</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8924347"/>
                  </a:ext>
                </a:extLst>
              </a:tr>
            </a:tbl>
          </a:graphicData>
        </a:graphic>
      </p:graphicFrame>
      <p:graphicFrame>
        <p:nvGraphicFramePr>
          <p:cNvPr id="6" name="Table 5">
            <a:extLst>
              <a:ext uri="{FF2B5EF4-FFF2-40B4-BE49-F238E27FC236}">
                <a16:creationId xmlns:a16="http://schemas.microsoft.com/office/drawing/2014/main" id="{79874310-0A73-4306-ABF2-82FA60648ABF}"/>
              </a:ext>
            </a:extLst>
          </p:cNvPr>
          <p:cNvGraphicFramePr>
            <a:graphicFrameLocks noGrp="1"/>
          </p:cNvGraphicFramePr>
          <p:nvPr>
            <p:extLst>
              <p:ext uri="{D42A27DB-BD31-4B8C-83A1-F6EECF244321}">
                <p14:modId xmlns:p14="http://schemas.microsoft.com/office/powerpoint/2010/main" val="2079977316"/>
              </p:ext>
            </p:extLst>
          </p:nvPr>
        </p:nvGraphicFramePr>
        <p:xfrm>
          <a:off x="4922631" y="1536620"/>
          <a:ext cx="6725420" cy="3353636"/>
        </p:xfrm>
        <a:graphic>
          <a:graphicData uri="http://schemas.openxmlformats.org/drawingml/2006/table">
            <a:tbl>
              <a:tblPr/>
              <a:tblGrid>
                <a:gridCol w="1345084">
                  <a:extLst>
                    <a:ext uri="{9D8B030D-6E8A-4147-A177-3AD203B41FA5}">
                      <a16:colId xmlns:a16="http://schemas.microsoft.com/office/drawing/2014/main" val="1031194422"/>
                    </a:ext>
                  </a:extLst>
                </a:gridCol>
                <a:gridCol w="1345084">
                  <a:extLst>
                    <a:ext uri="{9D8B030D-6E8A-4147-A177-3AD203B41FA5}">
                      <a16:colId xmlns:a16="http://schemas.microsoft.com/office/drawing/2014/main" val="1293229168"/>
                    </a:ext>
                  </a:extLst>
                </a:gridCol>
                <a:gridCol w="1345084">
                  <a:extLst>
                    <a:ext uri="{9D8B030D-6E8A-4147-A177-3AD203B41FA5}">
                      <a16:colId xmlns:a16="http://schemas.microsoft.com/office/drawing/2014/main" val="1758005709"/>
                    </a:ext>
                  </a:extLst>
                </a:gridCol>
                <a:gridCol w="1345084">
                  <a:extLst>
                    <a:ext uri="{9D8B030D-6E8A-4147-A177-3AD203B41FA5}">
                      <a16:colId xmlns:a16="http://schemas.microsoft.com/office/drawing/2014/main" val="1792497383"/>
                    </a:ext>
                  </a:extLst>
                </a:gridCol>
                <a:gridCol w="1345084">
                  <a:extLst>
                    <a:ext uri="{9D8B030D-6E8A-4147-A177-3AD203B41FA5}">
                      <a16:colId xmlns:a16="http://schemas.microsoft.com/office/drawing/2014/main" val="2784999597"/>
                    </a:ext>
                  </a:extLst>
                </a:gridCol>
              </a:tblGrid>
              <a:tr h="383440">
                <a:tc>
                  <a:txBody>
                    <a:bodyPr/>
                    <a:lstStyle/>
                    <a:p>
                      <a:pPr algn="l" fontAlgn="t"/>
                      <a:r>
                        <a:rPr lang="en-US" sz="1400">
                          <a:solidFill>
                            <a:srgbClr val="000000"/>
                          </a:solidFill>
                          <a:effectLst/>
                          <a:latin typeface="times new roman" panose="02020603050405020304" pitchFamily="18" charset="0"/>
                        </a:rPr>
                        <a:t>EMP_ID</a:t>
                      </a:r>
                    </a:p>
                  </a:txBody>
                  <a:tcPr marL="87145" marR="87145" marT="87145" marB="87145">
                    <a:lnL w="9525" cap="flat" cmpd="sng" algn="ctr">
                      <a:solidFill>
                        <a:srgbClr val="204C4D"/>
                      </a:solidFill>
                      <a:prstDash val="solid"/>
                      <a:round/>
                      <a:headEnd type="none" w="med" len="med"/>
                      <a:tailEnd type="none" w="med" len="med"/>
                    </a:lnL>
                    <a:lnR w="9525" cap="flat" cmpd="sng" algn="ctr">
                      <a:solidFill>
                        <a:srgbClr val="204C4D"/>
                      </a:solidFill>
                      <a:prstDash val="solid"/>
                      <a:round/>
                      <a:headEnd type="none" w="med" len="med"/>
                      <a:tailEnd type="none" w="med" len="med"/>
                    </a:lnR>
                    <a:lnT w="9525" cap="flat" cmpd="sng" algn="ctr">
                      <a:solidFill>
                        <a:srgbClr val="204C4D"/>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400">
                          <a:solidFill>
                            <a:srgbClr val="000000"/>
                          </a:solidFill>
                          <a:effectLst/>
                          <a:latin typeface="times new roman" panose="02020603050405020304" pitchFamily="18" charset="0"/>
                        </a:rPr>
                        <a:t>EMP_NAME</a:t>
                      </a:r>
                    </a:p>
                  </a:txBody>
                  <a:tcPr marL="87145" marR="87145" marT="87145" marB="87145">
                    <a:lnL w="9525" cap="flat" cmpd="sng" algn="ctr">
                      <a:solidFill>
                        <a:srgbClr val="204C4D"/>
                      </a:solidFill>
                      <a:prstDash val="solid"/>
                      <a:round/>
                      <a:headEnd type="none" w="med" len="med"/>
                      <a:tailEnd type="none" w="med" len="med"/>
                    </a:lnL>
                    <a:lnR w="9525" cap="flat" cmpd="sng" algn="ctr">
                      <a:solidFill>
                        <a:srgbClr val="204C4D"/>
                      </a:solidFill>
                      <a:prstDash val="solid"/>
                      <a:round/>
                      <a:headEnd type="none" w="med" len="med"/>
                      <a:tailEnd type="none" w="med" len="med"/>
                    </a:lnR>
                    <a:lnT w="9525" cap="flat" cmpd="sng" algn="ctr">
                      <a:solidFill>
                        <a:srgbClr val="204C4D"/>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400">
                          <a:solidFill>
                            <a:srgbClr val="000000"/>
                          </a:solidFill>
                          <a:effectLst/>
                          <a:latin typeface="times new roman" panose="02020603050405020304" pitchFamily="18" charset="0"/>
                        </a:rPr>
                        <a:t>EMP_DEPT</a:t>
                      </a:r>
                    </a:p>
                  </a:txBody>
                  <a:tcPr marL="87145" marR="87145" marT="87145" marB="87145">
                    <a:lnL w="9525" cap="flat" cmpd="sng" algn="ctr">
                      <a:solidFill>
                        <a:srgbClr val="204C4D"/>
                      </a:solidFill>
                      <a:prstDash val="solid"/>
                      <a:round/>
                      <a:headEnd type="none" w="med" len="med"/>
                      <a:tailEnd type="none" w="med" len="med"/>
                    </a:lnL>
                    <a:lnR w="9525" cap="flat" cmpd="sng" algn="ctr">
                      <a:solidFill>
                        <a:srgbClr val="204C4D"/>
                      </a:solidFill>
                      <a:prstDash val="solid"/>
                      <a:round/>
                      <a:headEnd type="none" w="med" len="med"/>
                      <a:tailEnd type="none" w="med" len="med"/>
                    </a:lnR>
                    <a:lnT w="9525" cap="flat" cmpd="sng" algn="ctr">
                      <a:solidFill>
                        <a:srgbClr val="204C4D"/>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400">
                          <a:solidFill>
                            <a:srgbClr val="000000"/>
                          </a:solidFill>
                          <a:effectLst/>
                          <a:latin typeface="times new roman" panose="02020603050405020304" pitchFamily="18" charset="0"/>
                        </a:rPr>
                        <a:t>DEPT_NO</a:t>
                      </a:r>
                    </a:p>
                  </a:txBody>
                  <a:tcPr marL="87145" marR="87145" marT="87145" marB="87145">
                    <a:lnL w="9525" cap="flat" cmpd="sng" algn="ctr">
                      <a:solidFill>
                        <a:srgbClr val="204C4D"/>
                      </a:solidFill>
                      <a:prstDash val="solid"/>
                      <a:round/>
                      <a:headEnd type="none" w="med" len="med"/>
                      <a:tailEnd type="none" w="med" len="med"/>
                    </a:lnL>
                    <a:lnR w="9525" cap="flat" cmpd="sng" algn="ctr">
                      <a:solidFill>
                        <a:srgbClr val="204C4D"/>
                      </a:solidFill>
                      <a:prstDash val="solid"/>
                      <a:round/>
                      <a:headEnd type="none" w="med" len="med"/>
                      <a:tailEnd type="none" w="med" len="med"/>
                    </a:lnR>
                    <a:lnT w="9525" cap="flat" cmpd="sng" algn="ctr">
                      <a:solidFill>
                        <a:srgbClr val="204C4D"/>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400">
                          <a:solidFill>
                            <a:srgbClr val="000000"/>
                          </a:solidFill>
                          <a:effectLst/>
                          <a:latin typeface="times new roman" panose="02020603050405020304" pitchFamily="18" charset="0"/>
                        </a:rPr>
                        <a:t>DEPT_NAME</a:t>
                      </a:r>
                    </a:p>
                  </a:txBody>
                  <a:tcPr marL="87145" marR="87145" marT="87145" marB="87145">
                    <a:lnL w="9525" cap="flat" cmpd="sng" algn="ctr">
                      <a:solidFill>
                        <a:srgbClr val="204C4D"/>
                      </a:solidFill>
                      <a:prstDash val="solid"/>
                      <a:round/>
                      <a:headEnd type="none" w="med" len="med"/>
                      <a:tailEnd type="none" w="med" len="med"/>
                    </a:lnL>
                    <a:lnR w="9525" cap="flat" cmpd="sng" algn="ctr">
                      <a:solidFill>
                        <a:srgbClr val="204C4D"/>
                      </a:solidFill>
                      <a:prstDash val="solid"/>
                      <a:round/>
                      <a:headEnd type="none" w="med" len="med"/>
                      <a:tailEnd type="none" w="med" len="med"/>
                    </a:lnR>
                    <a:lnT w="9525" cap="flat" cmpd="sng" algn="ctr">
                      <a:solidFill>
                        <a:srgbClr val="204C4D"/>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253796543"/>
                  </a:ext>
                </a:extLst>
              </a:tr>
              <a:tr h="325343">
                <a:tc>
                  <a:txBody>
                    <a:bodyPr/>
                    <a:lstStyle/>
                    <a:p>
                      <a:pPr algn="l" fontAlgn="t"/>
                      <a:r>
                        <a:rPr lang="en-US" sz="1400">
                          <a:solidFill>
                            <a:srgbClr val="000000"/>
                          </a:solidFill>
                          <a:effectLst/>
                          <a:latin typeface="verdana" panose="020B0604030504040204" pitchFamily="34" charset="0"/>
                        </a:rPr>
                        <a:t>1</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Smith</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A</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A</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Marketing</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81813338"/>
                  </a:ext>
                </a:extLst>
              </a:tr>
              <a:tr h="325343">
                <a:tc>
                  <a:txBody>
                    <a:bodyPr/>
                    <a:lstStyle/>
                    <a:p>
                      <a:pPr algn="l" fontAlgn="t"/>
                      <a:r>
                        <a:rPr lang="en-US" sz="1400">
                          <a:solidFill>
                            <a:srgbClr val="000000"/>
                          </a:solidFill>
                          <a:effectLst/>
                          <a:latin typeface="verdana" panose="020B0604030504040204" pitchFamily="34" charset="0"/>
                        </a:rPr>
                        <a:t>1</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Smith</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A</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B</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Sales</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260815465"/>
                  </a:ext>
                </a:extLst>
              </a:tr>
              <a:tr h="325343">
                <a:tc>
                  <a:txBody>
                    <a:bodyPr/>
                    <a:lstStyle/>
                    <a:p>
                      <a:pPr algn="l" fontAlgn="t"/>
                      <a:r>
                        <a:rPr lang="en-US" sz="1400">
                          <a:solidFill>
                            <a:srgbClr val="000000"/>
                          </a:solidFill>
                          <a:effectLst/>
                          <a:latin typeface="verdana" panose="020B0604030504040204" pitchFamily="34" charset="0"/>
                        </a:rPr>
                        <a:t>1</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Smith</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A</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C</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Legal</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373731614"/>
                  </a:ext>
                </a:extLst>
              </a:tr>
              <a:tr h="325343">
                <a:tc>
                  <a:txBody>
                    <a:bodyPr/>
                    <a:lstStyle/>
                    <a:p>
                      <a:pPr algn="l" fontAlgn="t"/>
                      <a:r>
                        <a:rPr lang="en-US" sz="1400">
                          <a:solidFill>
                            <a:srgbClr val="000000"/>
                          </a:solidFill>
                          <a:effectLst/>
                          <a:latin typeface="verdana" panose="020B0604030504040204" pitchFamily="34" charset="0"/>
                        </a:rPr>
                        <a:t>2</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Harry</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C</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A</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Marketing</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873688594"/>
                  </a:ext>
                </a:extLst>
              </a:tr>
              <a:tr h="325343">
                <a:tc>
                  <a:txBody>
                    <a:bodyPr/>
                    <a:lstStyle/>
                    <a:p>
                      <a:pPr algn="l" fontAlgn="t"/>
                      <a:r>
                        <a:rPr lang="en-US" sz="1400">
                          <a:solidFill>
                            <a:srgbClr val="000000"/>
                          </a:solidFill>
                          <a:effectLst/>
                          <a:latin typeface="verdana" panose="020B0604030504040204" pitchFamily="34" charset="0"/>
                        </a:rPr>
                        <a:t>2</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Harry</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C</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B</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Sales</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254600487"/>
                  </a:ext>
                </a:extLst>
              </a:tr>
              <a:tr h="325343">
                <a:tc>
                  <a:txBody>
                    <a:bodyPr/>
                    <a:lstStyle/>
                    <a:p>
                      <a:pPr algn="l" fontAlgn="t"/>
                      <a:r>
                        <a:rPr lang="en-US" sz="1400">
                          <a:solidFill>
                            <a:srgbClr val="000000"/>
                          </a:solidFill>
                          <a:effectLst/>
                          <a:latin typeface="verdana" panose="020B0604030504040204" pitchFamily="34" charset="0"/>
                        </a:rPr>
                        <a:t>2</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Harry</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C</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C</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Legal</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168942311"/>
                  </a:ext>
                </a:extLst>
              </a:tr>
              <a:tr h="325343">
                <a:tc>
                  <a:txBody>
                    <a:bodyPr/>
                    <a:lstStyle/>
                    <a:p>
                      <a:pPr algn="l" fontAlgn="t"/>
                      <a:r>
                        <a:rPr lang="en-US" sz="1400">
                          <a:solidFill>
                            <a:srgbClr val="000000"/>
                          </a:solidFill>
                          <a:effectLst/>
                          <a:latin typeface="verdana" panose="020B0604030504040204" pitchFamily="34" charset="0"/>
                        </a:rPr>
                        <a:t>3</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John</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B</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A</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Marketing</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41711487"/>
                  </a:ext>
                </a:extLst>
              </a:tr>
              <a:tr h="325343">
                <a:tc>
                  <a:txBody>
                    <a:bodyPr/>
                    <a:lstStyle/>
                    <a:p>
                      <a:pPr algn="l" fontAlgn="t"/>
                      <a:r>
                        <a:rPr lang="en-US" sz="1400">
                          <a:solidFill>
                            <a:srgbClr val="000000"/>
                          </a:solidFill>
                          <a:effectLst/>
                          <a:latin typeface="verdana" panose="020B0604030504040204" pitchFamily="34" charset="0"/>
                        </a:rPr>
                        <a:t>3</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John</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B</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B</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Sales</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714924895"/>
                  </a:ext>
                </a:extLst>
              </a:tr>
              <a:tr h="325343">
                <a:tc>
                  <a:txBody>
                    <a:bodyPr/>
                    <a:lstStyle/>
                    <a:p>
                      <a:pPr algn="l" fontAlgn="t"/>
                      <a:r>
                        <a:rPr lang="en-US" sz="1400">
                          <a:solidFill>
                            <a:srgbClr val="000000"/>
                          </a:solidFill>
                          <a:effectLst/>
                          <a:latin typeface="verdana" panose="020B0604030504040204" pitchFamily="34" charset="0"/>
                        </a:rPr>
                        <a:t>3</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John</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B</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C</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dirty="0">
                          <a:solidFill>
                            <a:srgbClr val="000000"/>
                          </a:solidFill>
                          <a:effectLst/>
                          <a:latin typeface="verdana" panose="020B0604030504040204" pitchFamily="34" charset="0"/>
                        </a:rPr>
                        <a:t>Legal</a:t>
                      </a:r>
                    </a:p>
                  </a:txBody>
                  <a:tcPr marL="58097" marR="58097" marT="58097" marB="5809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21139052"/>
                  </a:ext>
                </a:extLst>
              </a:tr>
            </a:tbl>
          </a:graphicData>
        </a:graphic>
      </p:graphicFrame>
      <p:sp>
        <p:nvSpPr>
          <p:cNvPr id="7" name="TextBox 6">
            <a:extLst>
              <a:ext uri="{FF2B5EF4-FFF2-40B4-BE49-F238E27FC236}">
                <a16:creationId xmlns:a16="http://schemas.microsoft.com/office/drawing/2014/main" id="{5A0087F6-3324-49FA-BA20-1C728A9B4B00}"/>
              </a:ext>
            </a:extLst>
          </p:cNvPr>
          <p:cNvSpPr txBox="1"/>
          <p:nvPr/>
        </p:nvSpPr>
        <p:spPr>
          <a:xfrm>
            <a:off x="5180318" y="5092505"/>
            <a:ext cx="417810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EMPLOYEE X DEPARTMENT </a:t>
            </a:r>
          </a:p>
        </p:txBody>
      </p:sp>
    </p:spTree>
    <p:extLst>
      <p:ext uri="{BB962C8B-B14F-4D97-AF65-F5344CB8AC3E}">
        <p14:creationId xmlns:p14="http://schemas.microsoft.com/office/powerpoint/2010/main" val="9678490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193D6-232C-425C-82EA-40B5844244B6}"/>
              </a:ext>
            </a:extLst>
          </p:cNvPr>
          <p:cNvSpPr>
            <a:spLocks noGrp="1"/>
          </p:cNvSpPr>
          <p:nvPr>
            <p:ph type="title"/>
          </p:nvPr>
        </p:nvSpPr>
        <p:spPr/>
        <p:txBody>
          <a:bodyPr>
            <a:normAutofit fontScale="90000"/>
          </a:bodyPr>
          <a:lstStyle/>
          <a:p>
            <a:r>
              <a:rPr lang="en-US" dirty="0"/>
              <a:t>Rename Operation:</a:t>
            </a:r>
            <a:br>
              <a:rPr lang="en-US" dirty="0"/>
            </a:br>
            <a:endParaRPr lang="en-US" dirty="0"/>
          </a:p>
        </p:txBody>
      </p:sp>
      <p:sp>
        <p:nvSpPr>
          <p:cNvPr id="3" name="Content Placeholder 2">
            <a:extLst>
              <a:ext uri="{FF2B5EF4-FFF2-40B4-BE49-F238E27FC236}">
                <a16:creationId xmlns:a16="http://schemas.microsoft.com/office/drawing/2014/main" id="{CD13119E-8569-4F80-A145-344A2412AE0A}"/>
              </a:ext>
            </a:extLst>
          </p:cNvPr>
          <p:cNvSpPr>
            <a:spLocks noGrp="1"/>
          </p:cNvSpPr>
          <p:nvPr>
            <p:ph sz="quarter" idx="13"/>
          </p:nvPr>
        </p:nvSpPr>
        <p:spPr>
          <a:xfrm>
            <a:off x="685801" y="1388147"/>
            <a:ext cx="10394707" cy="1833355"/>
          </a:xfrm>
        </p:spPr>
        <p:txBody>
          <a:bodyPr>
            <a:normAutofit/>
          </a:bodyPr>
          <a:lstStyle/>
          <a:p>
            <a:r>
              <a:rPr lang="en-US" dirty="0">
                <a:latin typeface="Times New Roman" panose="02020603050405020304" pitchFamily="18" charset="0"/>
                <a:cs typeface="Times New Roman" panose="02020603050405020304" pitchFamily="18" charset="0"/>
              </a:rPr>
              <a:t>The rename operation is used to rename the output relation. It is denoted by </a:t>
            </a:r>
            <a:r>
              <a:rPr lang="en-US" b="1" dirty="0">
                <a:latin typeface="Times New Roman" panose="02020603050405020304" pitchFamily="18" charset="0"/>
                <a:cs typeface="Times New Roman" panose="02020603050405020304" pitchFamily="18" charset="0"/>
              </a:rPr>
              <a:t>rho</a:t>
            </a:r>
            <a:r>
              <a:rPr lang="en-US" dirty="0">
                <a:latin typeface="Times New Roman" panose="02020603050405020304" pitchFamily="18" charset="0"/>
                <a:cs typeface="Times New Roman" panose="02020603050405020304" pitchFamily="18" charset="0"/>
              </a:rPr>
              <a:t> (ρ).</a:t>
            </a:r>
          </a:p>
          <a:p>
            <a:pPr marL="0" indent="0">
              <a:buNone/>
            </a:pPr>
            <a:r>
              <a:rPr lang="en-US" b="1" dirty="0">
                <a:latin typeface="Times New Roman" panose="02020603050405020304" pitchFamily="18" charset="0"/>
                <a:cs typeface="Times New Roman" panose="02020603050405020304" pitchFamily="18" charset="0"/>
              </a:rPr>
              <a:t>Notation</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ρ</a:t>
            </a:r>
            <a:r>
              <a:rPr lang="en-US" dirty="0">
                <a:latin typeface="Times New Roman" panose="02020603050405020304" pitchFamily="18" charset="0"/>
                <a:cs typeface="Times New Roman" panose="02020603050405020304" pitchFamily="18" charset="0"/>
              </a:rPr>
              <a:t> </a:t>
            </a:r>
            <a:r>
              <a:rPr lang="en-US" baseline="-25000"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(E)</a:t>
            </a:r>
          </a:p>
          <a:p>
            <a:pPr marL="0" indent="0">
              <a:buNone/>
            </a:pPr>
            <a:r>
              <a:rPr lang="en-US" dirty="0">
                <a:latin typeface="Times New Roman" panose="02020603050405020304" pitchFamily="18" charset="0"/>
                <a:cs typeface="Times New Roman" panose="02020603050405020304" pitchFamily="18" charset="0"/>
              </a:rPr>
              <a:t>Where the result of expression </a:t>
            </a:r>
            <a:r>
              <a:rPr lang="en-US" b="1" dirty="0">
                <a:latin typeface="Times New Roman" panose="02020603050405020304" pitchFamily="18" charset="0"/>
                <a:cs typeface="Times New Roman" panose="02020603050405020304" pitchFamily="18" charset="0"/>
              </a:rPr>
              <a:t>E</a:t>
            </a:r>
            <a:r>
              <a:rPr lang="en-US" dirty="0">
                <a:latin typeface="Times New Roman" panose="02020603050405020304" pitchFamily="18" charset="0"/>
                <a:cs typeface="Times New Roman" panose="02020603050405020304" pitchFamily="18" charset="0"/>
              </a:rPr>
              <a:t> is saved with name of </a:t>
            </a:r>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752299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TotalTime>
  <Words>14260</Words>
  <Application>Microsoft Office PowerPoint</Application>
  <PresentationFormat>Widescreen</PresentationFormat>
  <Paragraphs>1367</Paragraphs>
  <Slides>161</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161</vt:i4>
      </vt:variant>
    </vt:vector>
  </HeadingPairs>
  <TitlesOfParts>
    <vt:vector size="177" baseType="lpstr">
      <vt:lpstr>Arial</vt:lpstr>
      <vt:lpstr>Arimo</vt:lpstr>
      <vt:lpstr>Book Antiqua</vt:lpstr>
      <vt:lpstr>Calibri</vt:lpstr>
      <vt:lpstr>Century Gothic</vt:lpstr>
      <vt:lpstr>Impact</vt:lpstr>
      <vt:lpstr>Roboto Condensed</vt:lpstr>
      <vt:lpstr>Source Sans Pro</vt:lpstr>
      <vt:lpstr>Tahoma</vt:lpstr>
      <vt:lpstr>tgs)</vt:lpstr>
      <vt:lpstr>Times New Roman</vt:lpstr>
      <vt:lpstr>Times New Roman</vt:lpstr>
      <vt:lpstr>Verdana</vt:lpstr>
      <vt:lpstr>Verdana</vt:lpstr>
      <vt:lpstr>Wingdings 3</vt:lpstr>
      <vt:lpstr>Main Event</vt:lpstr>
      <vt:lpstr>Database</vt:lpstr>
      <vt:lpstr>TRADITIONALLY</vt:lpstr>
      <vt:lpstr>FILE PROCESSING SYSTEM</vt:lpstr>
      <vt:lpstr>FILE SYSTEM-DISADVANTAGES</vt:lpstr>
      <vt:lpstr>FILE SYSTEM-DISADVANTAGES</vt:lpstr>
      <vt:lpstr>FILE SYSTEM-DISADVANTAGES</vt:lpstr>
      <vt:lpstr>FILE SYSTEM-DISADVANTAGES</vt:lpstr>
      <vt:lpstr>DBMS</vt:lpstr>
      <vt:lpstr>Database-characteristics</vt:lpstr>
      <vt:lpstr>Database-disadvantages</vt:lpstr>
      <vt:lpstr>DBMS-ARCHITECTURE-1-TIER</vt:lpstr>
      <vt:lpstr>DBMS-ARCHITECTURE-2-TIER</vt:lpstr>
      <vt:lpstr>DBMS-ARCHITECTURE-3-TIER</vt:lpstr>
      <vt:lpstr>DBMS-ARCHITECTURE-3-TIER</vt:lpstr>
      <vt:lpstr>ANSI SPARC-3-TIER ARCHITECTURE</vt:lpstr>
      <vt:lpstr>ANSI SPARC-3-TIER ARCHITECTURE</vt:lpstr>
      <vt:lpstr>ANSI SPARC-3-TIER ARCHITECTURE</vt:lpstr>
      <vt:lpstr>ANSI SPARC-3-TIER ARCHITECTURE</vt:lpstr>
      <vt:lpstr>DATA INDEPENDENCE</vt:lpstr>
      <vt:lpstr>DATA INDEPENDENCE</vt:lpstr>
      <vt:lpstr>Dbms language</vt:lpstr>
      <vt:lpstr>Data Definition Language </vt:lpstr>
      <vt:lpstr>Data Manipulation Language </vt:lpstr>
      <vt:lpstr>Data Control Language  </vt:lpstr>
      <vt:lpstr>Transaction Control Language </vt:lpstr>
      <vt:lpstr>Data models</vt:lpstr>
      <vt:lpstr>Hierarchical Model </vt:lpstr>
      <vt:lpstr>PowerPoint Presentation</vt:lpstr>
      <vt:lpstr>network Model</vt:lpstr>
      <vt:lpstr>PowerPoint Presentation</vt:lpstr>
      <vt:lpstr>Entity-relationship Model </vt:lpstr>
      <vt:lpstr>ER DIAGRAM-COMPONENTS</vt:lpstr>
      <vt:lpstr>ER-ENTITY</vt:lpstr>
      <vt:lpstr>ER-ATTRIBUTES</vt:lpstr>
      <vt:lpstr>KEY ATTRIBUTE</vt:lpstr>
      <vt:lpstr>COMPOSITE ATTRIBUTE</vt:lpstr>
      <vt:lpstr>MULTIVALUED ATTRIBUTE</vt:lpstr>
      <vt:lpstr>DERIVED ATTRIBUTE</vt:lpstr>
      <vt:lpstr>RELATIONSHIP</vt:lpstr>
      <vt:lpstr>Degree of a relationship set:</vt:lpstr>
      <vt:lpstr>Cardinality</vt:lpstr>
      <vt:lpstr>CARDINALITY-One-to-many</vt:lpstr>
      <vt:lpstr>CARDINALITY-MANY TO ONE</vt:lpstr>
      <vt:lpstr>CARDINALITY-MANY TO MANY</vt:lpstr>
      <vt:lpstr>Crow feet notation</vt:lpstr>
      <vt:lpstr>Crow feet</vt:lpstr>
      <vt:lpstr>Uml notation</vt:lpstr>
      <vt:lpstr>Participation constraints</vt:lpstr>
      <vt:lpstr>Steps to Create an ERD </vt:lpstr>
      <vt:lpstr>Steps to Create an ERD </vt:lpstr>
      <vt:lpstr>PowerPoint Presentation</vt:lpstr>
      <vt:lpstr>PowerPoint Presentation</vt:lpstr>
      <vt:lpstr>PowerPoint Presentation</vt:lpstr>
      <vt:lpstr>ERD</vt:lpstr>
      <vt:lpstr>5) CREATE ERD</vt:lpstr>
      <vt:lpstr>STRONG ENTITY</vt:lpstr>
      <vt:lpstr>Strong-weak-entity-example</vt:lpstr>
      <vt:lpstr>Weak entity</vt:lpstr>
      <vt:lpstr>entity</vt:lpstr>
      <vt:lpstr>The Enhanced ER Model </vt:lpstr>
      <vt:lpstr>generalization</vt:lpstr>
      <vt:lpstr>specialization</vt:lpstr>
      <vt:lpstr>aggregation</vt:lpstr>
      <vt:lpstr>PROBLEM</vt:lpstr>
      <vt:lpstr>ATTRIBUTE IN RELATIONSHIP Give attributes to a relationship only in the case of many to many relationship.</vt:lpstr>
      <vt:lpstr>PROBLEM</vt:lpstr>
      <vt:lpstr>SOLUTION</vt:lpstr>
      <vt:lpstr>PROBLEM</vt:lpstr>
      <vt:lpstr>Identify Entities  </vt:lpstr>
      <vt:lpstr>Find Relationships  We construct the following Entity Relationship Matrix:   </vt:lpstr>
      <vt:lpstr>Draw Rough ERD  We connect the entities whenever a relationship is shown in the entity Relationship Matrix. </vt:lpstr>
      <vt:lpstr>Fill in Cardinality  </vt:lpstr>
      <vt:lpstr>PowerPoint Presentation</vt:lpstr>
      <vt:lpstr>ER PROBLEMS-CONNECTION PROBLEMS</vt:lpstr>
      <vt:lpstr>Relational model</vt:lpstr>
      <vt:lpstr>relation</vt:lpstr>
      <vt:lpstr>RELATION</vt:lpstr>
      <vt:lpstr>PROPERTIES OF RELATION</vt:lpstr>
      <vt:lpstr>METADATA</vt:lpstr>
      <vt:lpstr>METADATA</vt:lpstr>
      <vt:lpstr>METADATA</vt:lpstr>
      <vt:lpstr>METADATA</vt:lpstr>
      <vt:lpstr>SCHEMA,INSTANCE</vt:lpstr>
      <vt:lpstr>Relational Integrity Constraints</vt:lpstr>
      <vt:lpstr>Domain constraints </vt:lpstr>
      <vt:lpstr>Entity integrity constraints </vt:lpstr>
      <vt:lpstr>Key constraints </vt:lpstr>
      <vt:lpstr>Referential Integrity Constraints </vt:lpstr>
      <vt:lpstr>Relational model languages</vt:lpstr>
      <vt:lpstr>Selection operator (SIGMA OPERATOR)</vt:lpstr>
      <vt:lpstr>Selection operator</vt:lpstr>
      <vt:lpstr>Selection-examples</vt:lpstr>
      <vt:lpstr>Projection operator(PI OPERATOR)</vt:lpstr>
      <vt:lpstr>Projection-examples</vt:lpstr>
      <vt:lpstr>Union Operation </vt:lpstr>
      <vt:lpstr> Intersection Operator (∩)- </vt:lpstr>
      <vt:lpstr>Difference Operator (-) </vt:lpstr>
      <vt:lpstr>Cartesian product </vt:lpstr>
      <vt:lpstr>Rename Operation: </vt:lpstr>
      <vt:lpstr>Join Operations </vt:lpstr>
      <vt:lpstr>Join operations</vt:lpstr>
      <vt:lpstr>Relational alzebra</vt:lpstr>
      <vt:lpstr>PowerPoint Presentation</vt:lpstr>
      <vt:lpstr>PowerPoint Presentation</vt:lpstr>
      <vt:lpstr>Relational Calculus </vt:lpstr>
      <vt:lpstr>Tuple Relational Calculus (TRC) </vt:lpstr>
      <vt:lpstr>Domain Relational Calculus (DRC) </vt:lpstr>
      <vt:lpstr>Reduction of ER diagram to Table </vt:lpstr>
      <vt:lpstr>PowerPoint Presentation</vt:lpstr>
      <vt:lpstr>PowerPoint Presentation</vt:lpstr>
      <vt:lpstr>For Binary Relationship With Cardinality Ratio 1:1 </vt:lpstr>
      <vt:lpstr>For Binary Relationship With Cardinality Ratio m:1  </vt:lpstr>
      <vt:lpstr>For Binary Relationship With Cardinality Ratio 1:n </vt:lpstr>
      <vt:lpstr>For Binary Relationship With Cardinality Ratio m:n </vt:lpstr>
      <vt:lpstr>For Binary Relationship With Cardinality Constraint and Total Participation Constraint From One Side </vt:lpstr>
      <vt:lpstr>For Binary Relationship With Cardinality Constraint and Total Participation Constraint From Both Sides </vt:lpstr>
      <vt:lpstr>For Binary Relationship With Weak Entity Set-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vt:lpstr>
      <vt:lpstr>PowerPoint Presentation</vt:lpstr>
      <vt:lpstr>solution</vt:lpstr>
      <vt:lpstr>Functional Dependency- </vt:lpstr>
      <vt:lpstr>Functional Dependence - 1</vt:lpstr>
      <vt:lpstr>fd</vt:lpstr>
      <vt:lpstr>Functional Dependence - 2</vt:lpstr>
      <vt:lpstr>Fd example</vt:lpstr>
      <vt:lpstr>FD</vt:lpstr>
      <vt:lpstr>FD</vt:lpstr>
      <vt:lpstr>Inference Rule (IR) </vt:lpstr>
      <vt:lpstr>ATTRIBUTE CLOSURE</vt:lpstr>
      <vt:lpstr>PowerPoint Presentation</vt:lpstr>
      <vt:lpstr>PowerPoint Presentation</vt:lpstr>
      <vt:lpstr>PowerPoint Presentation</vt:lpstr>
      <vt:lpstr>PowerPoint Presentation</vt:lpstr>
      <vt:lpstr>Closure of Functional Dependencies </vt:lpstr>
      <vt:lpstr>Relationship between FDs and keys in a relation </vt:lpstr>
      <vt:lpstr>PowerPoint Presentation</vt:lpstr>
      <vt:lpstr>Keys in relational model</vt:lpstr>
      <vt:lpstr>Keys in relational model</vt:lpstr>
      <vt:lpstr>Keys in relational model</vt:lpstr>
      <vt:lpstr>Keys in relational model</vt:lpstr>
      <vt:lpstr>Foreign key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dc:title>
  <dc:creator>KC, Surendra</dc:creator>
  <cp:lastModifiedBy>KC, Surendra</cp:lastModifiedBy>
  <cp:revision>31</cp:revision>
  <dcterms:created xsi:type="dcterms:W3CDTF">2020-05-18T13:33:19Z</dcterms:created>
  <dcterms:modified xsi:type="dcterms:W3CDTF">2020-06-15T10:59:54Z</dcterms:modified>
</cp:coreProperties>
</file>